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3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4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notesSlides/notesSlide5.xml" ContentType="application/vnd.openxmlformats-officedocument.presentationml.notesSlid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notesSlides/notesSlide6.xml" ContentType="application/vnd.openxmlformats-officedocument.presentationml.notesSlid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749461b4ed20ff9/&#193;rea%20de%20Trabalho/Minha%20primeira%20An&#225;lise/Airline%20Passenger%20Satisfac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749461b4ed20ff9/&#193;rea%20de%20Trabalho/Minha%20primeira%20An&#225;lise/Airline%20Passenger%20Satisfaction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749461b4ed20ff9/&#193;rea%20de%20Trabalho/Minha%20primeira%20An&#225;lise/Airline%20Passenger%20Satisfaction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749461b4ed20ff9/&#193;rea%20de%20Trabalho/Minha%20primeira%20An&#225;lise/Airline%20Passenger%20Satisfaction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749461b4ed20ff9/&#193;rea%20de%20Trabalho/Minha%20primeira%20An&#225;lise/Airline%20Passenger%20Satisfaction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749461b4ed20ff9/&#193;rea%20de%20Trabalho/Minha%20primeira%20An&#225;lise/Airline%20Passenger%20Satisfaction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749461b4ed20ff9/&#193;rea%20de%20Trabalho/Minha%20primeira%20An&#225;lise/Airline%20Passenger%20Satisfaction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749461b4ed20ff9/&#193;rea%20de%20Trabalho/Minha%20primeira%20An&#225;lise/Airline%20Passenger%20Satisfaction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749461b4ed20ff9/&#193;rea%20de%20Trabalho/Minha%20primeira%20An&#225;lise/Airline%20Passenger%20Satisfaction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749461b4ed20ff9/&#193;rea%20de%20Trabalho/Minha%20primeira%20An&#225;lise/Airline%20Passenger%20Satisfaction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749461b4ed20ff9/&#193;rea%20de%20Trabalho/Minha%20primeira%20An&#225;lise/Airline%20Passenger%20Satisfaction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749461b4ed20ff9/&#193;rea%20de%20Trabalho/Minha%20primeira%20An&#225;lise/Airline%20Passenger%20Satisfac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749461b4ed20ff9/&#193;rea%20de%20Trabalho/Minha%20primeira%20An&#225;lise/Airline%20Passenger%20Satisfaction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749461b4ed20ff9/&#193;rea%20de%20Trabalho/Minha%20primeira%20An&#225;lise/Airline%20Passenger%20Satisfaction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749461b4ed20ff9/&#193;rea%20de%20Trabalho/Minha%20primeira%20An&#225;lise/Airline%20Passenger%20Satisfaction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749461b4ed20ff9/&#193;rea%20de%20Trabalho/Minha%20primeira%20An&#225;lise/Airline%20Passenger%20Satisfaction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749461b4ed20ff9/&#193;rea%20de%20Trabalho/Minha%20primeira%20An&#225;lise/Airline%20Passenger%20Satisfaction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749461b4ed20ff9/&#193;rea%20de%20Trabalho/Minha%20primeira%20An&#225;lise/Airline%20Passenger%20Satisfaction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749461b4ed20ff9/&#193;rea%20de%20Trabalho/Minha%20primeira%20An&#225;lise/Airline%20Passenger%20Satisfaction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749461b4ed20ff9/&#193;rea%20de%20Trabalho/Minha%20primeira%20An&#225;lise/Airline%20Passenger%20Satisfaction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749461b4ed20ff9/&#193;rea%20de%20Trabalho/Minha%20primeira%20An&#225;lise/Airline%20Passenger%20Satisfaction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749461b4ed20ff9/&#193;rea%20de%20Trabalho/Minha%20primeira%20An&#225;lise/Airline%20Passenger%20Satisfaction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749461b4ed20ff9/&#193;rea%20de%20Trabalho/Minha%20primeira%20An&#225;lise/Airline%20Passenger%20Satisfac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749461b4ed20ff9/&#193;rea%20de%20Trabalho/Minha%20primeira%20An&#225;lise/Airline%20Passenger%20Satisfaction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749461b4ed20ff9/&#193;rea%20de%20Trabalho/Minha%20primeira%20An&#225;lise/Airline%20Passenger%20Satisfaction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749461b4ed20ff9/&#193;rea%20de%20Trabalho/Minha%20primeira%20An&#225;lise/Airline%20Passenger%20Satisfaction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749461b4ed20ff9/&#193;rea%20de%20Trabalho/Minha%20primeira%20An&#225;lise/Airline%20Passenger%20Satisfaction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749461b4ed20ff9/&#193;rea%20de%20Trabalho/Minha%20primeira%20An&#225;lise/Airline%20Passenger%20Satisfaction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749461b4ed20ff9/&#193;rea%20de%20Trabalho/Minha%20primeira%20An&#225;lise/Airline%20Passenger%20Satisfaction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749461b4ed20ff9/&#193;rea%20de%20Trabalho/Minha%20primeira%20An&#225;lise/Airline%20Passenger%20Satisfaction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749461b4ed20ff9/&#193;rea%20de%20Trabalho/Minha%20primeira%20An&#225;lise/Airline%20Passenger%20Satisfaction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749461b4ed20ff9/&#193;rea%20de%20Trabalho/Minha%20primeira%20An&#225;lise/Airline%20Passenger%20Satisfaction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749461b4ed20ff9/&#193;rea%20de%20Trabalho/Minha%20primeira%20An&#225;lise/Airline%20Passenger%20Satisfaction.xlsx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749461b4ed20ff9/&#193;rea%20de%20Trabalho/Minha%20primeira%20An&#225;lise/Airline%20Passenger%20Satisfac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749461b4ed20ff9/&#193;rea%20de%20Trabalho/Minha%20primeira%20An&#225;lise/Airline%20Passenger%20Satisfaction.xlsx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749461b4ed20ff9/&#193;rea%20de%20Trabalho/Minha%20primeira%20An&#225;lise/Airline%20Passenger%20Satisfac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749461b4ed20ff9/&#193;rea%20de%20Trabalho/Minha%20primeira%20An&#225;lise/Airline%20Passenger%20Satisfact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749461b4ed20ff9/&#193;rea%20de%20Trabalho/Minha%20primeira%20An&#225;lise/Airline%20Passenger%20Satisfacti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749461b4ed20ff9/&#193;rea%20de%20Trabalho/Minha%20primeira%20An&#225;lise/Airline%20Passenger%20Satisfactio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749461b4ed20ff9/&#193;rea%20de%20Trabalho/Minha%20primeira%20An&#225;lise/Airline%20Passenger%20Satisfaction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Total Geral de Gênero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'[Airline Passenger Satisfaction.xlsx]Distribuição por gênero'!$A$14</c:f>
              <c:strCache>
                <c:ptCount val="1"/>
                <c:pt idx="0">
                  <c:v>Female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Satisfaction.xlsx]Distribuição por gênero'!$B$13</c:f>
              <c:strCache>
                <c:ptCount val="1"/>
                <c:pt idx="0">
                  <c:v>Total Geral</c:v>
                </c:pt>
              </c:strCache>
            </c:strRef>
          </c:cat>
          <c:val>
            <c:numRef>
              <c:f>'[Airline Passenger Satisfaction.xlsx]Distribuição por gênero'!$B$14</c:f>
              <c:numCache>
                <c:formatCode>General</c:formatCode>
                <c:ptCount val="1"/>
                <c:pt idx="0">
                  <c:v>13172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45-44A5-83BE-BC5AFE9D4F02}"/>
            </c:ext>
          </c:extLst>
        </c:ser>
        <c:ser>
          <c:idx val="1"/>
          <c:order val="1"/>
          <c:tx>
            <c:strRef>
              <c:f>'[Airline Passenger Satisfaction.xlsx]Distribuição por gênero'!$A$15</c:f>
              <c:strCache>
                <c:ptCount val="1"/>
                <c:pt idx="0">
                  <c:v>Male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Satisfaction.xlsx]Distribuição por gênero'!$B$13</c:f>
              <c:strCache>
                <c:ptCount val="1"/>
                <c:pt idx="0">
                  <c:v>Total Geral</c:v>
                </c:pt>
              </c:strCache>
            </c:strRef>
          </c:cat>
          <c:val>
            <c:numRef>
              <c:f>'[Airline Passenger Satisfaction.xlsx]Distribuição por gênero'!$B$15</c:f>
              <c:numCache>
                <c:formatCode>General</c:formatCode>
                <c:ptCount val="1"/>
                <c:pt idx="0">
                  <c:v>12804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45-44A5-83BE-BC5AFE9D4F0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791144688"/>
        <c:axId val="1791153328"/>
      </c:barChart>
      <c:catAx>
        <c:axId val="179114468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91153328"/>
        <c:crosses val="autoZero"/>
        <c:auto val="1"/>
        <c:lblAlgn val="ctr"/>
        <c:lblOffset val="100"/>
        <c:noMultiLvlLbl val="0"/>
      </c:catAx>
      <c:valAx>
        <c:axId val="1791153328"/>
        <c:scaling>
          <c:orientation val="minMax"/>
          <c:max val="13200"/>
          <c:min val="1000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791144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Total Geral de Gênero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'[Airline Passenger Satisfaction.xlsx]Distribuição por gênero'!$A$14</c:f>
              <c:strCache>
                <c:ptCount val="1"/>
                <c:pt idx="0">
                  <c:v>Female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Satisfaction.xlsx]Distribuição por gênero'!$B$13</c:f>
              <c:strCache>
                <c:ptCount val="1"/>
                <c:pt idx="0">
                  <c:v>Total Geral</c:v>
                </c:pt>
              </c:strCache>
            </c:strRef>
          </c:cat>
          <c:val>
            <c:numRef>
              <c:f>'[Airline Passenger Satisfaction.xlsx]Distribuição por gênero'!$B$14</c:f>
              <c:numCache>
                <c:formatCode>General</c:formatCode>
                <c:ptCount val="1"/>
                <c:pt idx="0">
                  <c:v>13172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45-44A5-83BE-BC5AFE9D4F02}"/>
            </c:ext>
          </c:extLst>
        </c:ser>
        <c:ser>
          <c:idx val="1"/>
          <c:order val="1"/>
          <c:tx>
            <c:strRef>
              <c:f>'[Airline Passenger Satisfaction.xlsx]Distribuição por gênero'!$A$15</c:f>
              <c:strCache>
                <c:ptCount val="1"/>
                <c:pt idx="0">
                  <c:v>Male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Satisfaction.xlsx]Distribuição por gênero'!$B$13</c:f>
              <c:strCache>
                <c:ptCount val="1"/>
                <c:pt idx="0">
                  <c:v>Total Geral</c:v>
                </c:pt>
              </c:strCache>
            </c:strRef>
          </c:cat>
          <c:val>
            <c:numRef>
              <c:f>'[Airline Passenger Satisfaction.xlsx]Distribuição por gênero'!$B$15</c:f>
              <c:numCache>
                <c:formatCode>General</c:formatCode>
                <c:ptCount val="1"/>
                <c:pt idx="0">
                  <c:v>12804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45-44A5-83BE-BC5AFE9D4F0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791144688"/>
        <c:axId val="1791153328"/>
      </c:barChart>
      <c:catAx>
        <c:axId val="179114468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91153328"/>
        <c:crosses val="autoZero"/>
        <c:auto val="1"/>
        <c:lblAlgn val="ctr"/>
        <c:lblOffset val="100"/>
        <c:noMultiLvlLbl val="0"/>
      </c:catAx>
      <c:valAx>
        <c:axId val="1791153328"/>
        <c:scaling>
          <c:orientation val="minMax"/>
          <c:max val="13200"/>
          <c:min val="1000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791144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Distribuição por tipo de cliente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2.4691353660603647E-2"/>
          <c:y val="0.15807909604519774"/>
          <c:w val="0.95061729267879269"/>
          <c:h val="0.75484644927858591"/>
        </c:manualLayout>
      </c:layout>
      <c:pieChart>
        <c:varyColors val="1"/>
        <c:ser>
          <c:idx val="0"/>
          <c:order val="0"/>
          <c:tx>
            <c:strRef>
              <c:f>'[Airline Passenger Satisfaction.xlsx]Distribuição por Tipo de Client'!$B$1</c:f>
              <c:strCache>
                <c:ptCount val="1"/>
                <c:pt idx="0">
                  <c:v>Contagem por Tipo de Cliente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C71-4EBD-8591-4B2489F8084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C71-4EBD-8591-4B2489F8084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'[Airline Passenger Satisfaction.xlsx]Distribuição por Tipo de Client'!$A$2:$A$3</c:f>
              <c:strCache>
                <c:ptCount val="2"/>
                <c:pt idx="0">
                  <c:v>Disloyal Customer</c:v>
                </c:pt>
                <c:pt idx="1">
                  <c:v>Loyal Customer</c:v>
                </c:pt>
              </c:strCache>
            </c:strRef>
          </c:cat>
          <c:val>
            <c:numRef>
              <c:f>'[Airline Passenger Satisfaction.xlsx]Distribuição por Tipo de Client'!$B$2:$B$3</c:f>
              <c:numCache>
                <c:formatCode>General</c:formatCode>
                <c:ptCount val="2"/>
                <c:pt idx="0">
                  <c:v>4799</c:v>
                </c:pt>
                <c:pt idx="1">
                  <c:v>21177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C71-4EBD-8591-4B2489F8084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dTable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905098138570816"/>
          <c:y val="0.91179387858775718"/>
          <c:w val="0.44189803722858367"/>
          <c:h val="6.80448310896621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Classe de Voo x Tipo</a:t>
            </a:r>
            <a:r>
              <a:rPr lang="pt-BR" baseline="0"/>
              <a:t> de Viagem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'[Airline Passenger Satisfaction.xlsx]Dist. por Tipo de Viagem-Classe'!$A$3</c:f>
              <c:strCache>
                <c:ptCount val="1"/>
                <c:pt idx="0">
                  <c:v>Business travel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Satisfaction.xlsx]Dist. por Tipo de Viagem-Classe'!$B$2:$D$2</c:f>
              <c:strCache>
                <c:ptCount val="3"/>
                <c:pt idx="0">
                  <c:v>Business</c:v>
                </c:pt>
                <c:pt idx="1">
                  <c:v>Eco</c:v>
                </c:pt>
                <c:pt idx="2">
                  <c:v>Eco Plus</c:v>
                </c:pt>
              </c:strCache>
            </c:strRef>
          </c:cat>
          <c:val>
            <c:numRef>
              <c:f>'[Airline Passenger Satisfaction.xlsx]Dist. por Tipo de Viagem-Classe'!$B$3:$D$3</c:f>
              <c:numCache>
                <c:formatCode>General</c:formatCode>
                <c:ptCount val="3"/>
                <c:pt idx="0">
                  <c:v>11979</c:v>
                </c:pt>
                <c:pt idx="1">
                  <c:v>5047</c:v>
                </c:pt>
                <c:pt idx="2">
                  <c:v>1012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88-4F44-B57B-E113B61D2B11}"/>
            </c:ext>
          </c:extLst>
        </c:ser>
        <c:ser>
          <c:idx val="1"/>
          <c:order val="1"/>
          <c:tx>
            <c:strRef>
              <c:f>'[Airline Passenger Satisfaction.xlsx]Dist. por Tipo de Viagem-Classe'!$A$4</c:f>
              <c:strCache>
                <c:ptCount val="1"/>
                <c:pt idx="0">
                  <c:v>Personal Travel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Satisfaction.xlsx]Dist. por Tipo de Viagem-Classe'!$B$2:$D$2</c:f>
              <c:strCache>
                <c:ptCount val="3"/>
                <c:pt idx="0">
                  <c:v>Business</c:v>
                </c:pt>
                <c:pt idx="1">
                  <c:v>Eco</c:v>
                </c:pt>
                <c:pt idx="2">
                  <c:v>Eco Plus</c:v>
                </c:pt>
              </c:strCache>
            </c:strRef>
          </c:cat>
          <c:val>
            <c:numRef>
              <c:f>'[Airline Passenger Satisfaction.xlsx]Dist. por Tipo de Viagem-Classe'!$B$4:$D$4</c:f>
              <c:numCache>
                <c:formatCode>General</c:formatCode>
                <c:ptCount val="3"/>
                <c:pt idx="0">
                  <c:v>516</c:v>
                </c:pt>
                <c:pt idx="1">
                  <c:v>6517</c:v>
                </c:pt>
                <c:pt idx="2">
                  <c:v>905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88-4F44-B57B-E113B61D2B1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77275455"/>
        <c:axId val="377290335"/>
      </c:barChart>
      <c:catAx>
        <c:axId val="37727545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Classe de Voo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7290335"/>
        <c:crosses val="autoZero"/>
        <c:auto val="1"/>
        <c:lblAlgn val="ctr"/>
        <c:lblOffset val="100"/>
        <c:noMultiLvlLbl val="0"/>
      </c:catAx>
      <c:valAx>
        <c:axId val="3772903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Tipo de viagem</a:t>
                </a:r>
              </a:p>
            </c:rich>
          </c:tx>
          <c:layout>
            <c:manualLayout>
              <c:xMode val="edge"/>
              <c:yMode val="edge"/>
              <c:x val="0.43068982404666328"/>
              <c:y val="0.832499321205538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7275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Média</a:t>
            </a:r>
            <a:r>
              <a:rPr lang="en-US" dirty="0"/>
              <a:t> de </a:t>
            </a:r>
            <a:r>
              <a:rPr lang="en-US" dirty="0" err="1"/>
              <a:t>Minutros</a:t>
            </a:r>
            <a:r>
              <a:rPr lang="en-US" dirty="0"/>
              <a:t> de </a:t>
            </a:r>
            <a:r>
              <a:rPr lang="en-US" dirty="0" err="1"/>
              <a:t>Atraso</a:t>
            </a:r>
            <a:r>
              <a:rPr lang="en-US" dirty="0"/>
              <a:t> x </a:t>
            </a:r>
            <a:r>
              <a:rPr lang="en-US" dirty="0" err="1"/>
              <a:t>Satisfação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'[Airline Passenger Satisfaction.xlsx]Média de Atraso x Satisfação'!$A$3</c:f>
              <c:strCache>
                <c:ptCount val="1"/>
                <c:pt idx="0">
                  <c:v>neutral or dissatisfied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'[Airline Passenger Satisfaction.xlsx]Média de Atraso x Satisfação'!$B$2:$C$2</c:f>
              <c:strCache>
                <c:ptCount val="2"/>
                <c:pt idx="0">
                  <c:v>Média de Arrival Delay in Minutes</c:v>
                </c:pt>
                <c:pt idx="1">
                  <c:v>Média de Departure Delay in Minutes</c:v>
                </c:pt>
              </c:strCache>
            </c:strRef>
          </c:cat>
          <c:val>
            <c:numRef>
              <c:f>'[Airline Passenger Satisfaction.xlsx]Média de Atraso x Satisfação'!$B$3:$C$3</c:f>
              <c:numCache>
                <c:formatCode>0.00</c:formatCode>
                <c:ptCount val="2"/>
                <c:pt idx="0">
                  <c:v>167.6693281938326</c:v>
                </c:pt>
                <c:pt idx="1">
                  <c:v>16.015370891374459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97-4A78-B70F-72B5E82B5803}"/>
            </c:ext>
          </c:extLst>
        </c:ser>
        <c:ser>
          <c:idx val="1"/>
          <c:order val="1"/>
          <c:tx>
            <c:strRef>
              <c:f>'[Airline Passenger Satisfaction.xlsx]Média de Atraso x Satisfação'!$A$4</c:f>
              <c:strCache>
                <c:ptCount val="1"/>
                <c:pt idx="0">
                  <c:v>satisfied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'[Airline Passenger Satisfaction.xlsx]Média de Atraso x Satisfação'!$B$2:$C$2</c:f>
              <c:strCache>
                <c:ptCount val="2"/>
                <c:pt idx="0">
                  <c:v>Média de Arrival Delay in Minutes</c:v>
                </c:pt>
                <c:pt idx="1">
                  <c:v>Média de Departure Delay in Minutes</c:v>
                </c:pt>
              </c:strCache>
            </c:strRef>
          </c:cat>
          <c:val>
            <c:numRef>
              <c:f>'[Airline Passenger Satisfaction.xlsx]Média de Atraso x Satisfação'!$B$4:$C$4</c:f>
              <c:numCache>
                <c:formatCode>0.00</c:formatCode>
                <c:ptCount val="2"/>
                <c:pt idx="0">
                  <c:v>121.50901891772988</c:v>
                </c:pt>
                <c:pt idx="1">
                  <c:v>12.121634657546259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97-4A78-B70F-72B5E82B58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371750735"/>
        <c:axId val="371751215"/>
      </c:barChart>
      <c:catAx>
        <c:axId val="3717507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1751215"/>
        <c:crosses val="autoZero"/>
        <c:auto val="1"/>
        <c:lblAlgn val="ctr"/>
        <c:lblOffset val="100"/>
        <c:noMultiLvlLbl val="0"/>
      </c:catAx>
      <c:valAx>
        <c:axId val="371751215"/>
        <c:scaling>
          <c:orientation val="minMax"/>
          <c:max val="170"/>
        </c:scaling>
        <c:delete val="1"/>
        <c:axPos val="b"/>
        <c:numFmt formatCode="0.00" sourceLinked="1"/>
        <c:majorTickMark val="none"/>
        <c:minorTickMark val="none"/>
        <c:tickLblPos val="nextTo"/>
        <c:crossAx val="37175073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Total Geral - Gênero x Idade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6.358666666666668E-2"/>
          <c:y val="0.23780805555555556"/>
          <c:w val="0.92053833333333335"/>
          <c:h val="0.69827472222222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'[Airline Passenger Satisfaction.xlsx]Distribuição por gênero'!$B$1</c:f>
              <c:strCache>
                <c:ptCount val="1"/>
                <c:pt idx="0">
                  <c:v>Female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Satisfaction.xlsx]Distribuição por gênero'!$A$2:$A$10</c:f>
              <c:strCache>
                <c:ptCount val="9"/>
                <c:pt idx="0">
                  <c:v>0-9</c:v>
                </c:pt>
                <c:pt idx="1">
                  <c:v>10-19</c:v>
                </c:pt>
                <c:pt idx="2">
                  <c:v>20-29</c:v>
                </c:pt>
                <c:pt idx="3">
                  <c:v>30-39</c:v>
                </c:pt>
                <c:pt idx="4">
                  <c:v>40-49</c:v>
                </c:pt>
                <c:pt idx="5">
                  <c:v>50-59</c:v>
                </c:pt>
                <c:pt idx="6">
                  <c:v>60-69</c:v>
                </c:pt>
                <c:pt idx="7">
                  <c:v>70-79</c:v>
                </c:pt>
                <c:pt idx="8">
                  <c:v>80-89</c:v>
                </c:pt>
              </c:strCache>
            </c:strRef>
          </c:cat>
          <c:val>
            <c:numRef>
              <c:f>'[Airline Passenger Satisfaction.xlsx]Distribuição por gênero'!$B$2:$B$10</c:f>
              <c:numCache>
                <c:formatCode>General</c:formatCode>
                <c:ptCount val="9"/>
                <c:pt idx="0">
                  <c:v>232</c:v>
                </c:pt>
                <c:pt idx="1">
                  <c:v>941</c:v>
                </c:pt>
                <c:pt idx="2">
                  <c:v>2757</c:v>
                </c:pt>
                <c:pt idx="3">
                  <c:v>2550</c:v>
                </c:pt>
                <c:pt idx="4">
                  <c:v>3020</c:v>
                </c:pt>
                <c:pt idx="5">
                  <c:v>2444</c:v>
                </c:pt>
                <c:pt idx="6">
                  <c:v>1042</c:v>
                </c:pt>
                <c:pt idx="7">
                  <c:v>161</c:v>
                </c:pt>
                <c:pt idx="8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B0-444F-9446-36ED8C8AFC3F}"/>
            </c:ext>
          </c:extLst>
        </c:ser>
        <c:ser>
          <c:idx val="1"/>
          <c:order val="1"/>
          <c:tx>
            <c:strRef>
              <c:f>'[Airline Passenger Satisfaction.xlsx]Distribuição por gênero'!$C$1</c:f>
              <c:strCache>
                <c:ptCount val="1"/>
                <c:pt idx="0">
                  <c:v>Male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Satisfaction.xlsx]Distribuição por gênero'!$A$2:$A$10</c:f>
              <c:strCache>
                <c:ptCount val="9"/>
                <c:pt idx="0">
                  <c:v>0-9</c:v>
                </c:pt>
                <c:pt idx="1">
                  <c:v>10-19</c:v>
                </c:pt>
                <c:pt idx="2">
                  <c:v>20-29</c:v>
                </c:pt>
                <c:pt idx="3">
                  <c:v>30-39</c:v>
                </c:pt>
                <c:pt idx="4">
                  <c:v>40-49</c:v>
                </c:pt>
                <c:pt idx="5">
                  <c:v>50-59</c:v>
                </c:pt>
                <c:pt idx="6">
                  <c:v>60-69</c:v>
                </c:pt>
                <c:pt idx="7">
                  <c:v>70-79</c:v>
                </c:pt>
                <c:pt idx="8">
                  <c:v>80-89</c:v>
                </c:pt>
              </c:strCache>
            </c:strRef>
          </c:cat>
          <c:val>
            <c:numRef>
              <c:f>'[Airline Passenger Satisfaction.xlsx]Distribuição por gênero'!$C$2:$C$10</c:f>
              <c:numCache>
                <c:formatCode>General</c:formatCode>
                <c:ptCount val="9"/>
                <c:pt idx="0">
                  <c:v>215</c:v>
                </c:pt>
                <c:pt idx="1">
                  <c:v>979</c:v>
                </c:pt>
                <c:pt idx="2">
                  <c:v>2508</c:v>
                </c:pt>
                <c:pt idx="3">
                  <c:v>2495</c:v>
                </c:pt>
                <c:pt idx="4">
                  <c:v>2920</c:v>
                </c:pt>
                <c:pt idx="5">
                  <c:v>2419</c:v>
                </c:pt>
                <c:pt idx="6">
                  <c:v>1097</c:v>
                </c:pt>
                <c:pt idx="7">
                  <c:v>156</c:v>
                </c:pt>
                <c:pt idx="8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B0-444F-9446-36ED8C8AFC3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91087088"/>
        <c:axId val="1791101008"/>
      </c:barChart>
      <c:catAx>
        <c:axId val="1791087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91101008"/>
        <c:crosses val="autoZero"/>
        <c:auto val="1"/>
        <c:lblAlgn val="ctr"/>
        <c:lblOffset val="100"/>
        <c:noMultiLvlLbl val="0"/>
      </c:catAx>
      <c:valAx>
        <c:axId val="1791101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91087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Total Geral de Gênero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'[Airline Passenger Satisfaction.xlsx]Distribuição por gênero'!$A$14</c:f>
              <c:strCache>
                <c:ptCount val="1"/>
                <c:pt idx="0">
                  <c:v>Female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Satisfaction.xlsx]Distribuição por gênero'!$B$13</c:f>
              <c:strCache>
                <c:ptCount val="1"/>
                <c:pt idx="0">
                  <c:v>Total Geral</c:v>
                </c:pt>
              </c:strCache>
            </c:strRef>
          </c:cat>
          <c:val>
            <c:numRef>
              <c:f>'[Airline Passenger Satisfaction.xlsx]Distribuição por gênero'!$B$14</c:f>
              <c:numCache>
                <c:formatCode>General</c:formatCode>
                <c:ptCount val="1"/>
                <c:pt idx="0">
                  <c:v>13172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45-44A5-83BE-BC5AFE9D4F02}"/>
            </c:ext>
          </c:extLst>
        </c:ser>
        <c:ser>
          <c:idx val="1"/>
          <c:order val="1"/>
          <c:tx>
            <c:strRef>
              <c:f>'[Airline Passenger Satisfaction.xlsx]Distribuição por gênero'!$A$15</c:f>
              <c:strCache>
                <c:ptCount val="1"/>
                <c:pt idx="0">
                  <c:v>Male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Satisfaction.xlsx]Distribuição por gênero'!$B$13</c:f>
              <c:strCache>
                <c:ptCount val="1"/>
                <c:pt idx="0">
                  <c:v>Total Geral</c:v>
                </c:pt>
              </c:strCache>
            </c:strRef>
          </c:cat>
          <c:val>
            <c:numRef>
              <c:f>'[Airline Passenger Satisfaction.xlsx]Distribuição por gênero'!$B$15</c:f>
              <c:numCache>
                <c:formatCode>General</c:formatCode>
                <c:ptCount val="1"/>
                <c:pt idx="0">
                  <c:v>12804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45-44A5-83BE-BC5AFE9D4F0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791144688"/>
        <c:axId val="1791153328"/>
      </c:barChart>
      <c:catAx>
        <c:axId val="179114468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91153328"/>
        <c:crosses val="autoZero"/>
        <c:auto val="1"/>
        <c:lblAlgn val="ctr"/>
        <c:lblOffset val="100"/>
        <c:noMultiLvlLbl val="0"/>
      </c:catAx>
      <c:valAx>
        <c:axId val="1791153328"/>
        <c:scaling>
          <c:orientation val="minMax"/>
          <c:max val="13200"/>
          <c:min val="1000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791144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Distribuição por tipo de cliente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2.4691353660603647E-2"/>
          <c:y val="0.15807909604519774"/>
          <c:w val="0.95061729267879269"/>
          <c:h val="0.75484644927858591"/>
        </c:manualLayout>
      </c:layout>
      <c:pieChart>
        <c:varyColors val="1"/>
        <c:ser>
          <c:idx val="0"/>
          <c:order val="0"/>
          <c:tx>
            <c:strRef>
              <c:f>'[Airline Passenger Satisfaction.xlsx]Distribuição por Tipo de Client'!$B$1</c:f>
              <c:strCache>
                <c:ptCount val="1"/>
                <c:pt idx="0">
                  <c:v>Contagem por Tipo de Cliente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C71-4EBD-8591-4B2489F8084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C71-4EBD-8591-4B2489F8084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'[Airline Passenger Satisfaction.xlsx]Distribuição por Tipo de Client'!$A$2:$A$3</c:f>
              <c:strCache>
                <c:ptCount val="2"/>
                <c:pt idx="0">
                  <c:v>Disloyal Customer</c:v>
                </c:pt>
                <c:pt idx="1">
                  <c:v>Loyal Customer</c:v>
                </c:pt>
              </c:strCache>
            </c:strRef>
          </c:cat>
          <c:val>
            <c:numRef>
              <c:f>'[Airline Passenger Satisfaction.xlsx]Distribuição por Tipo de Client'!$B$2:$B$3</c:f>
              <c:numCache>
                <c:formatCode>General</c:formatCode>
                <c:ptCount val="2"/>
                <c:pt idx="0">
                  <c:v>4799</c:v>
                </c:pt>
                <c:pt idx="1">
                  <c:v>21177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C71-4EBD-8591-4B2489F8084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dTable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905098138570816"/>
          <c:y val="0.91179387858775718"/>
          <c:w val="0.44189803722858367"/>
          <c:h val="6.80448310896621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Classe de Voo x Tipo</a:t>
            </a:r>
            <a:r>
              <a:rPr lang="pt-BR" baseline="0"/>
              <a:t> de Viagem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'[Airline Passenger Satisfaction.xlsx]Dist. por Tipo de Viagem-Classe'!$A$3</c:f>
              <c:strCache>
                <c:ptCount val="1"/>
                <c:pt idx="0">
                  <c:v>Business travel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Satisfaction.xlsx]Dist. por Tipo de Viagem-Classe'!$B$2:$D$2</c:f>
              <c:strCache>
                <c:ptCount val="3"/>
                <c:pt idx="0">
                  <c:v>Business</c:v>
                </c:pt>
                <c:pt idx="1">
                  <c:v>Eco</c:v>
                </c:pt>
                <c:pt idx="2">
                  <c:v>Eco Plus</c:v>
                </c:pt>
              </c:strCache>
            </c:strRef>
          </c:cat>
          <c:val>
            <c:numRef>
              <c:f>'[Airline Passenger Satisfaction.xlsx]Dist. por Tipo de Viagem-Classe'!$B$3:$D$3</c:f>
              <c:numCache>
                <c:formatCode>General</c:formatCode>
                <c:ptCount val="3"/>
                <c:pt idx="0">
                  <c:v>11979</c:v>
                </c:pt>
                <c:pt idx="1">
                  <c:v>5047</c:v>
                </c:pt>
                <c:pt idx="2">
                  <c:v>1012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88-4F44-B57B-E113B61D2B11}"/>
            </c:ext>
          </c:extLst>
        </c:ser>
        <c:ser>
          <c:idx val="1"/>
          <c:order val="1"/>
          <c:tx>
            <c:strRef>
              <c:f>'[Airline Passenger Satisfaction.xlsx]Dist. por Tipo de Viagem-Classe'!$A$4</c:f>
              <c:strCache>
                <c:ptCount val="1"/>
                <c:pt idx="0">
                  <c:v>Personal Travel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Satisfaction.xlsx]Dist. por Tipo de Viagem-Classe'!$B$2:$D$2</c:f>
              <c:strCache>
                <c:ptCount val="3"/>
                <c:pt idx="0">
                  <c:v>Business</c:v>
                </c:pt>
                <c:pt idx="1">
                  <c:v>Eco</c:v>
                </c:pt>
                <c:pt idx="2">
                  <c:v>Eco Plus</c:v>
                </c:pt>
              </c:strCache>
            </c:strRef>
          </c:cat>
          <c:val>
            <c:numRef>
              <c:f>'[Airline Passenger Satisfaction.xlsx]Dist. por Tipo de Viagem-Classe'!$B$4:$D$4</c:f>
              <c:numCache>
                <c:formatCode>General</c:formatCode>
                <c:ptCount val="3"/>
                <c:pt idx="0">
                  <c:v>516</c:v>
                </c:pt>
                <c:pt idx="1">
                  <c:v>6517</c:v>
                </c:pt>
                <c:pt idx="2">
                  <c:v>905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88-4F44-B57B-E113B61D2B1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77275455"/>
        <c:axId val="377290335"/>
      </c:barChart>
      <c:catAx>
        <c:axId val="37727545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Classe de Voo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7290335"/>
        <c:crosses val="autoZero"/>
        <c:auto val="1"/>
        <c:lblAlgn val="ctr"/>
        <c:lblOffset val="100"/>
        <c:noMultiLvlLbl val="0"/>
      </c:catAx>
      <c:valAx>
        <c:axId val="3772903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Tipo de viagem</a:t>
                </a:r>
              </a:p>
            </c:rich>
          </c:tx>
          <c:layout>
            <c:manualLayout>
              <c:xMode val="edge"/>
              <c:yMode val="edge"/>
              <c:x val="0.43068982404666328"/>
              <c:y val="0.832499321205538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7275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Média de Atraso x Satisfação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'[Airline Passenger Satisfaction.xlsx]Média de Atraso x Satisfação'!$A$3</c:f>
              <c:strCache>
                <c:ptCount val="1"/>
                <c:pt idx="0">
                  <c:v>neutral or dissatisfied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'[Airline Passenger Satisfaction.xlsx]Média de Atraso x Satisfação'!$B$2:$C$2</c:f>
              <c:strCache>
                <c:ptCount val="2"/>
                <c:pt idx="0">
                  <c:v>Média de Arrival Delay in Minutes</c:v>
                </c:pt>
                <c:pt idx="1">
                  <c:v>Média de Departure Delay in Minutes</c:v>
                </c:pt>
              </c:strCache>
            </c:strRef>
          </c:cat>
          <c:val>
            <c:numRef>
              <c:f>'[Airline Passenger Satisfaction.xlsx]Média de Atraso x Satisfação'!$B$3:$C$3</c:f>
              <c:numCache>
                <c:formatCode>0.00</c:formatCode>
                <c:ptCount val="2"/>
                <c:pt idx="0">
                  <c:v>167.6693281938326</c:v>
                </c:pt>
                <c:pt idx="1">
                  <c:v>16.015370891374459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97-4A78-B70F-72B5E82B5803}"/>
            </c:ext>
          </c:extLst>
        </c:ser>
        <c:ser>
          <c:idx val="1"/>
          <c:order val="1"/>
          <c:tx>
            <c:strRef>
              <c:f>'[Airline Passenger Satisfaction.xlsx]Média de Atraso x Satisfação'!$A$4</c:f>
              <c:strCache>
                <c:ptCount val="1"/>
                <c:pt idx="0">
                  <c:v>satisfied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'[Airline Passenger Satisfaction.xlsx]Média de Atraso x Satisfação'!$B$2:$C$2</c:f>
              <c:strCache>
                <c:ptCount val="2"/>
                <c:pt idx="0">
                  <c:v>Média de Arrival Delay in Minutes</c:v>
                </c:pt>
                <c:pt idx="1">
                  <c:v>Média de Departure Delay in Minutes</c:v>
                </c:pt>
              </c:strCache>
            </c:strRef>
          </c:cat>
          <c:val>
            <c:numRef>
              <c:f>'[Airline Passenger Satisfaction.xlsx]Média de Atraso x Satisfação'!$B$4:$C$4</c:f>
              <c:numCache>
                <c:formatCode>0.00</c:formatCode>
                <c:ptCount val="2"/>
                <c:pt idx="0">
                  <c:v>121.50901891772988</c:v>
                </c:pt>
                <c:pt idx="1">
                  <c:v>12.121634657546259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97-4A78-B70F-72B5E82B58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371750735"/>
        <c:axId val="371751215"/>
      </c:barChart>
      <c:catAx>
        <c:axId val="3717507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1751215"/>
        <c:crosses val="autoZero"/>
        <c:auto val="1"/>
        <c:lblAlgn val="ctr"/>
        <c:lblOffset val="100"/>
        <c:noMultiLvlLbl val="0"/>
      </c:catAx>
      <c:valAx>
        <c:axId val="371751215"/>
        <c:scaling>
          <c:orientation val="minMax"/>
          <c:max val="170"/>
        </c:scaling>
        <c:delete val="1"/>
        <c:axPos val="b"/>
        <c:numFmt formatCode="0.00" sourceLinked="1"/>
        <c:majorTickMark val="none"/>
        <c:minorTickMark val="none"/>
        <c:tickLblPos val="nextTo"/>
        <c:crossAx val="37175073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Faixa Etária x Satisfação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8.9508106183554564E-2"/>
          <c:y val="0.1609428442516774"/>
          <c:w val="0.89134550611415519"/>
          <c:h val="0.728613096191072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'[Airline Passenger Satisfaction.xlsx]Faixa etária x Satisfação'!$B$2</c:f>
              <c:strCache>
                <c:ptCount val="1"/>
                <c:pt idx="0">
                  <c:v>neutral or dissatisfied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Satisfaction.xlsx]Faixa etária x Satisfação'!$A$3:$A$11</c:f>
              <c:strCache>
                <c:ptCount val="9"/>
                <c:pt idx="0">
                  <c:v>0-9</c:v>
                </c:pt>
                <c:pt idx="1">
                  <c:v>10-19</c:v>
                </c:pt>
                <c:pt idx="2">
                  <c:v>20-29</c:v>
                </c:pt>
                <c:pt idx="3">
                  <c:v>30-39</c:v>
                </c:pt>
                <c:pt idx="4">
                  <c:v>40-49</c:v>
                </c:pt>
                <c:pt idx="5">
                  <c:v>50-59</c:v>
                </c:pt>
                <c:pt idx="6">
                  <c:v>60-69</c:v>
                </c:pt>
                <c:pt idx="7">
                  <c:v>70-79</c:v>
                </c:pt>
                <c:pt idx="8">
                  <c:v>80-89</c:v>
                </c:pt>
              </c:strCache>
            </c:strRef>
          </c:cat>
          <c:val>
            <c:numRef>
              <c:f>'[Airline Passenger Satisfaction.xlsx]Faixa etária x Satisfação'!$B$3:$B$11</c:f>
              <c:numCache>
                <c:formatCode>General</c:formatCode>
                <c:ptCount val="9"/>
                <c:pt idx="0">
                  <c:v>396</c:v>
                </c:pt>
                <c:pt idx="1">
                  <c:v>1492</c:v>
                </c:pt>
                <c:pt idx="2">
                  <c:v>3341</c:v>
                </c:pt>
                <c:pt idx="3">
                  <c:v>2943</c:v>
                </c:pt>
                <c:pt idx="4">
                  <c:v>2512</c:v>
                </c:pt>
                <c:pt idx="5">
                  <c:v>2063</c:v>
                </c:pt>
                <c:pt idx="6">
                  <c:v>1555</c:v>
                </c:pt>
                <c:pt idx="7">
                  <c:v>250</c:v>
                </c:pt>
                <c:pt idx="8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59-4101-9C49-05BBC02CE452}"/>
            </c:ext>
          </c:extLst>
        </c:ser>
        <c:ser>
          <c:idx val="1"/>
          <c:order val="1"/>
          <c:tx>
            <c:strRef>
              <c:f>'[Airline Passenger Satisfaction.xlsx]Faixa etária x Satisfação'!$C$2</c:f>
              <c:strCache>
                <c:ptCount val="1"/>
                <c:pt idx="0">
                  <c:v>satisfied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Satisfaction.xlsx]Faixa etária x Satisfação'!$A$3:$A$11</c:f>
              <c:strCache>
                <c:ptCount val="9"/>
                <c:pt idx="0">
                  <c:v>0-9</c:v>
                </c:pt>
                <c:pt idx="1">
                  <c:v>10-19</c:v>
                </c:pt>
                <c:pt idx="2">
                  <c:v>20-29</c:v>
                </c:pt>
                <c:pt idx="3">
                  <c:v>30-39</c:v>
                </c:pt>
                <c:pt idx="4">
                  <c:v>40-49</c:v>
                </c:pt>
                <c:pt idx="5">
                  <c:v>50-59</c:v>
                </c:pt>
                <c:pt idx="6">
                  <c:v>60-69</c:v>
                </c:pt>
                <c:pt idx="7">
                  <c:v>70-79</c:v>
                </c:pt>
                <c:pt idx="8">
                  <c:v>80-89</c:v>
                </c:pt>
              </c:strCache>
            </c:strRef>
          </c:cat>
          <c:val>
            <c:numRef>
              <c:f>'[Airline Passenger Satisfaction.xlsx]Faixa etária x Satisfação'!$C$3:$C$11</c:f>
              <c:numCache>
                <c:formatCode>General</c:formatCode>
                <c:ptCount val="9"/>
                <c:pt idx="0">
                  <c:v>51</c:v>
                </c:pt>
                <c:pt idx="1">
                  <c:v>428</c:v>
                </c:pt>
                <c:pt idx="2">
                  <c:v>1924</c:v>
                </c:pt>
                <c:pt idx="3">
                  <c:v>2102</c:v>
                </c:pt>
                <c:pt idx="4">
                  <c:v>3428</c:v>
                </c:pt>
                <c:pt idx="5">
                  <c:v>2800</c:v>
                </c:pt>
                <c:pt idx="6">
                  <c:v>584</c:v>
                </c:pt>
                <c:pt idx="7">
                  <c:v>67</c:v>
                </c:pt>
                <c:pt idx="8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59-4101-9C49-05BBC02CE4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791088048"/>
        <c:axId val="1791099568"/>
      </c:barChart>
      <c:catAx>
        <c:axId val="17910880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Idade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91099568"/>
        <c:crosses val="autoZero"/>
        <c:auto val="1"/>
        <c:lblAlgn val="ctr"/>
        <c:lblOffset val="100"/>
        <c:noMultiLvlLbl val="0"/>
      </c:catAx>
      <c:valAx>
        <c:axId val="17910995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91088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Total Geral - Gênero x Idade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6.358666666666668E-2"/>
          <c:y val="0.23780805555555556"/>
          <c:w val="0.92053833333333335"/>
          <c:h val="0.69827472222222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'[Airline Passenger Satisfaction.xlsx]Distribuição por gênero'!$B$1</c:f>
              <c:strCache>
                <c:ptCount val="1"/>
                <c:pt idx="0">
                  <c:v>Female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Satisfaction.xlsx]Distribuição por gênero'!$A$2:$A$10</c:f>
              <c:strCache>
                <c:ptCount val="9"/>
                <c:pt idx="0">
                  <c:v>0-9</c:v>
                </c:pt>
                <c:pt idx="1">
                  <c:v>10-19</c:v>
                </c:pt>
                <c:pt idx="2">
                  <c:v>20-29</c:v>
                </c:pt>
                <c:pt idx="3">
                  <c:v>30-39</c:v>
                </c:pt>
                <c:pt idx="4">
                  <c:v>40-49</c:v>
                </c:pt>
                <c:pt idx="5">
                  <c:v>50-59</c:v>
                </c:pt>
                <c:pt idx="6">
                  <c:v>60-69</c:v>
                </c:pt>
                <c:pt idx="7">
                  <c:v>70-79</c:v>
                </c:pt>
                <c:pt idx="8">
                  <c:v>80-89</c:v>
                </c:pt>
              </c:strCache>
            </c:strRef>
          </c:cat>
          <c:val>
            <c:numRef>
              <c:f>'[Airline Passenger Satisfaction.xlsx]Distribuição por gênero'!$B$2:$B$10</c:f>
              <c:numCache>
                <c:formatCode>General</c:formatCode>
                <c:ptCount val="9"/>
                <c:pt idx="0">
                  <c:v>232</c:v>
                </c:pt>
                <c:pt idx="1">
                  <c:v>941</c:v>
                </c:pt>
                <c:pt idx="2">
                  <c:v>2757</c:v>
                </c:pt>
                <c:pt idx="3">
                  <c:v>2550</c:v>
                </c:pt>
                <c:pt idx="4">
                  <c:v>3020</c:v>
                </c:pt>
                <c:pt idx="5">
                  <c:v>2444</c:v>
                </c:pt>
                <c:pt idx="6">
                  <c:v>1042</c:v>
                </c:pt>
                <c:pt idx="7">
                  <c:v>161</c:v>
                </c:pt>
                <c:pt idx="8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B0-444F-9446-36ED8C8AFC3F}"/>
            </c:ext>
          </c:extLst>
        </c:ser>
        <c:ser>
          <c:idx val="1"/>
          <c:order val="1"/>
          <c:tx>
            <c:strRef>
              <c:f>'[Airline Passenger Satisfaction.xlsx]Distribuição por gênero'!$C$1</c:f>
              <c:strCache>
                <c:ptCount val="1"/>
                <c:pt idx="0">
                  <c:v>Male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Satisfaction.xlsx]Distribuição por gênero'!$A$2:$A$10</c:f>
              <c:strCache>
                <c:ptCount val="9"/>
                <c:pt idx="0">
                  <c:v>0-9</c:v>
                </c:pt>
                <c:pt idx="1">
                  <c:v>10-19</c:v>
                </c:pt>
                <c:pt idx="2">
                  <c:v>20-29</c:v>
                </c:pt>
                <c:pt idx="3">
                  <c:v>30-39</c:v>
                </c:pt>
                <c:pt idx="4">
                  <c:v>40-49</c:v>
                </c:pt>
                <c:pt idx="5">
                  <c:v>50-59</c:v>
                </c:pt>
                <c:pt idx="6">
                  <c:v>60-69</c:v>
                </c:pt>
                <c:pt idx="7">
                  <c:v>70-79</c:v>
                </c:pt>
                <c:pt idx="8">
                  <c:v>80-89</c:v>
                </c:pt>
              </c:strCache>
            </c:strRef>
          </c:cat>
          <c:val>
            <c:numRef>
              <c:f>'[Airline Passenger Satisfaction.xlsx]Distribuição por gênero'!$C$2:$C$10</c:f>
              <c:numCache>
                <c:formatCode>General</c:formatCode>
                <c:ptCount val="9"/>
                <c:pt idx="0">
                  <c:v>215</c:v>
                </c:pt>
                <c:pt idx="1">
                  <c:v>979</c:v>
                </c:pt>
                <c:pt idx="2">
                  <c:v>2508</c:v>
                </c:pt>
                <c:pt idx="3">
                  <c:v>2495</c:v>
                </c:pt>
                <c:pt idx="4">
                  <c:v>2920</c:v>
                </c:pt>
                <c:pt idx="5">
                  <c:v>2419</c:v>
                </c:pt>
                <c:pt idx="6">
                  <c:v>1097</c:v>
                </c:pt>
                <c:pt idx="7">
                  <c:v>156</c:v>
                </c:pt>
                <c:pt idx="8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B0-444F-9446-36ED8C8AFC3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91087088"/>
        <c:axId val="1791101008"/>
      </c:barChart>
      <c:catAx>
        <c:axId val="1791087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91101008"/>
        <c:crosses val="autoZero"/>
        <c:auto val="1"/>
        <c:lblAlgn val="ctr"/>
        <c:lblOffset val="100"/>
        <c:noMultiLvlLbl val="0"/>
      </c:catAx>
      <c:valAx>
        <c:axId val="1791101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91087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Total Geral - Gênero x Idade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6.358666666666668E-2"/>
          <c:y val="0.23780805555555556"/>
          <c:w val="0.92053833333333335"/>
          <c:h val="0.69827472222222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'[Airline Passenger Satisfaction.xlsx]Distribuição por gênero'!$B$1</c:f>
              <c:strCache>
                <c:ptCount val="1"/>
                <c:pt idx="0">
                  <c:v>Female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Satisfaction.xlsx]Distribuição por gênero'!$A$2:$A$10</c:f>
              <c:strCache>
                <c:ptCount val="9"/>
                <c:pt idx="0">
                  <c:v>0-9</c:v>
                </c:pt>
                <c:pt idx="1">
                  <c:v>10-19</c:v>
                </c:pt>
                <c:pt idx="2">
                  <c:v>20-29</c:v>
                </c:pt>
                <c:pt idx="3">
                  <c:v>30-39</c:v>
                </c:pt>
                <c:pt idx="4">
                  <c:v>40-49</c:v>
                </c:pt>
                <c:pt idx="5">
                  <c:v>50-59</c:v>
                </c:pt>
                <c:pt idx="6">
                  <c:v>60-69</c:v>
                </c:pt>
                <c:pt idx="7">
                  <c:v>70-79</c:v>
                </c:pt>
                <c:pt idx="8">
                  <c:v>80-89</c:v>
                </c:pt>
              </c:strCache>
            </c:strRef>
          </c:cat>
          <c:val>
            <c:numRef>
              <c:f>'[Airline Passenger Satisfaction.xlsx]Distribuição por gênero'!$B$2:$B$10</c:f>
              <c:numCache>
                <c:formatCode>General</c:formatCode>
                <c:ptCount val="9"/>
                <c:pt idx="0">
                  <c:v>232</c:v>
                </c:pt>
                <c:pt idx="1">
                  <c:v>941</c:v>
                </c:pt>
                <c:pt idx="2">
                  <c:v>2757</c:v>
                </c:pt>
                <c:pt idx="3">
                  <c:v>2550</c:v>
                </c:pt>
                <c:pt idx="4">
                  <c:v>3020</c:v>
                </c:pt>
                <c:pt idx="5">
                  <c:v>2444</c:v>
                </c:pt>
                <c:pt idx="6">
                  <c:v>1042</c:v>
                </c:pt>
                <c:pt idx="7">
                  <c:v>161</c:v>
                </c:pt>
                <c:pt idx="8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B0-444F-9446-36ED8C8AFC3F}"/>
            </c:ext>
          </c:extLst>
        </c:ser>
        <c:ser>
          <c:idx val="1"/>
          <c:order val="1"/>
          <c:tx>
            <c:strRef>
              <c:f>'[Airline Passenger Satisfaction.xlsx]Distribuição por gênero'!$C$1</c:f>
              <c:strCache>
                <c:ptCount val="1"/>
                <c:pt idx="0">
                  <c:v>Male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Satisfaction.xlsx]Distribuição por gênero'!$A$2:$A$10</c:f>
              <c:strCache>
                <c:ptCount val="9"/>
                <c:pt idx="0">
                  <c:v>0-9</c:v>
                </c:pt>
                <c:pt idx="1">
                  <c:v>10-19</c:v>
                </c:pt>
                <c:pt idx="2">
                  <c:v>20-29</c:v>
                </c:pt>
                <c:pt idx="3">
                  <c:v>30-39</c:v>
                </c:pt>
                <c:pt idx="4">
                  <c:v>40-49</c:v>
                </c:pt>
                <c:pt idx="5">
                  <c:v>50-59</c:v>
                </c:pt>
                <c:pt idx="6">
                  <c:v>60-69</c:v>
                </c:pt>
                <c:pt idx="7">
                  <c:v>70-79</c:v>
                </c:pt>
                <c:pt idx="8">
                  <c:v>80-89</c:v>
                </c:pt>
              </c:strCache>
            </c:strRef>
          </c:cat>
          <c:val>
            <c:numRef>
              <c:f>'[Airline Passenger Satisfaction.xlsx]Distribuição por gênero'!$C$2:$C$10</c:f>
              <c:numCache>
                <c:formatCode>General</c:formatCode>
                <c:ptCount val="9"/>
                <c:pt idx="0">
                  <c:v>215</c:v>
                </c:pt>
                <c:pt idx="1">
                  <c:v>979</c:v>
                </c:pt>
                <c:pt idx="2">
                  <c:v>2508</c:v>
                </c:pt>
                <c:pt idx="3">
                  <c:v>2495</c:v>
                </c:pt>
                <c:pt idx="4">
                  <c:v>2920</c:v>
                </c:pt>
                <c:pt idx="5">
                  <c:v>2419</c:v>
                </c:pt>
                <c:pt idx="6">
                  <c:v>1097</c:v>
                </c:pt>
                <c:pt idx="7">
                  <c:v>156</c:v>
                </c:pt>
                <c:pt idx="8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B0-444F-9446-36ED8C8AFC3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91087088"/>
        <c:axId val="1791101008"/>
      </c:barChart>
      <c:catAx>
        <c:axId val="1791087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91101008"/>
        <c:crosses val="autoZero"/>
        <c:auto val="1"/>
        <c:lblAlgn val="ctr"/>
        <c:lblOffset val="100"/>
        <c:noMultiLvlLbl val="0"/>
      </c:catAx>
      <c:valAx>
        <c:axId val="1791101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91087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Total Geral de Gênero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'[Airline Passenger Satisfaction.xlsx]Distribuição por gênero'!$A$14</c:f>
              <c:strCache>
                <c:ptCount val="1"/>
                <c:pt idx="0">
                  <c:v>Female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Satisfaction.xlsx]Distribuição por gênero'!$B$13</c:f>
              <c:strCache>
                <c:ptCount val="1"/>
                <c:pt idx="0">
                  <c:v>Total Geral</c:v>
                </c:pt>
              </c:strCache>
            </c:strRef>
          </c:cat>
          <c:val>
            <c:numRef>
              <c:f>'[Airline Passenger Satisfaction.xlsx]Distribuição por gênero'!$B$14</c:f>
              <c:numCache>
                <c:formatCode>General</c:formatCode>
                <c:ptCount val="1"/>
                <c:pt idx="0">
                  <c:v>13172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45-44A5-83BE-BC5AFE9D4F02}"/>
            </c:ext>
          </c:extLst>
        </c:ser>
        <c:ser>
          <c:idx val="1"/>
          <c:order val="1"/>
          <c:tx>
            <c:strRef>
              <c:f>'[Airline Passenger Satisfaction.xlsx]Distribuição por gênero'!$A$15</c:f>
              <c:strCache>
                <c:ptCount val="1"/>
                <c:pt idx="0">
                  <c:v>Male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Satisfaction.xlsx]Distribuição por gênero'!$B$13</c:f>
              <c:strCache>
                <c:ptCount val="1"/>
                <c:pt idx="0">
                  <c:v>Total Geral</c:v>
                </c:pt>
              </c:strCache>
            </c:strRef>
          </c:cat>
          <c:val>
            <c:numRef>
              <c:f>'[Airline Passenger Satisfaction.xlsx]Distribuição por gênero'!$B$15</c:f>
              <c:numCache>
                <c:formatCode>General</c:formatCode>
                <c:ptCount val="1"/>
                <c:pt idx="0">
                  <c:v>12804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45-44A5-83BE-BC5AFE9D4F0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791144688"/>
        <c:axId val="1791153328"/>
      </c:barChart>
      <c:catAx>
        <c:axId val="179114468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91153328"/>
        <c:crosses val="autoZero"/>
        <c:auto val="1"/>
        <c:lblAlgn val="ctr"/>
        <c:lblOffset val="100"/>
        <c:noMultiLvlLbl val="0"/>
      </c:catAx>
      <c:valAx>
        <c:axId val="1791153328"/>
        <c:scaling>
          <c:orientation val="minMax"/>
          <c:max val="13200"/>
          <c:min val="1000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791144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Distribuição por tipo de cliente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2.4691353660603647E-2"/>
          <c:y val="0.15807909604519774"/>
          <c:w val="0.95061729267879269"/>
          <c:h val="0.75484644927858591"/>
        </c:manualLayout>
      </c:layout>
      <c:pieChart>
        <c:varyColors val="1"/>
        <c:ser>
          <c:idx val="0"/>
          <c:order val="0"/>
          <c:tx>
            <c:strRef>
              <c:f>'[Airline Passenger Satisfaction.xlsx]Distribuição por Tipo de Client'!$B$1</c:f>
              <c:strCache>
                <c:ptCount val="1"/>
                <c:pt idx="0">
                  <c:v>Contagem por Tipo de Cliente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C71-4EBD-8591-4B2489F8084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C71-4EBD-8591-4B2489F8084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'[Airline Passenger Satisfaction.xlsx]Distribuição por Tipo de Client'!$A$2:$A$3</c:f>
              <c:strCache>
                <c:ptCount val="2"/>
                <c:pt idx="0">
                  <c:v>Disloyal Customer</c:v>
                </c:pt>
                <c:pt idx="1">
                  <c:v>Loyal Customer</c:v>
                </c:pt>
              </c:strCache>
            </c:strRef>
          </c:cat>
          <c:val>
            <c:numRef>
              <c:f>'[Airline Passenger Satisfaction.xlsx]Distribuição por Tipo de Client'!$B$2:$B$3</c:f>
              <c:numCache>
                <c:formatCode>General</c:formatCode>
                <c:ptCount val="2"/>
                <c:pt idx="0">
                  <c:v>4799</c:v>
                </c:pt>
                <c:pt idx="1">
                  <c:v>21177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C71-4EBD-8591-4B2489F8084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dTable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905098138570816"/>
          <c:y val="0.91179387858775718"/>
          <c:w val="0.44189803722858367"/>
          <c:h val="6.80448310896621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Classe de Voo x Tipo</a:t>
            </a:r>
            <a:r>
              <a:rPr lang="pt-BR" baseline="0"/>
              <a:t> de Viagem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'[Airline Passenger Satisfaction.xlsx]Dist. por Tipo de Viagem-Classe'!$A$3</c:f>
              <c:strCache>
                <c:ptCount val="1"/>
                <c:pt idx="0">
                  <c:v>Business travel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Satisfaction.xlsx]Dist. por Tipo de Viagem-Classe'!$B$2:$D$2</c:f>
              <c:strCache>
                <c:ptCount val="3"/>
                <c:pt idx="0">
                  <c:v>Business</c:v>
                </c:pt>
                <c:pt idx="1">
                  <c:v>Eco</c:v>
                </c:pt>
                <c:pt idx="2">
                  <c:v>Eco Plus</c:v>
                </c:pt>
              </c:strCache>
            </c:strRef>
          </c:cat>
          <c:val>
            <c:numRef>
              <c:f>'[Airline Passenger Satisfaction.xlsx]Dist. por Tipo de Viagem-Classe'!$B$3:$D$3</c:f>
              <c:numCache>
                <c:formatCode>General</c:formatCode>
                <c:ptCount val="3"/>
                <c:pt idx="0">
                  <c:v>11979</c:v>
                </c:pt>
                <c:pt idx="1">
                  <c:v>5047</c:v>
                </c:pt>
                <c:pt idx="2">
                  <c:v>1012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88-4F44-B57B-E113B61D2B11}"/>
            </c:ext>
          </c:extLst>
        </c:ser>
        <c:ser>
          <c:idx val="1"/>
          <c:order val="1"/>
          <c:tx>
            <c:strRef>
              <c:f>'[Airline Passenger Satisfaction.xlsx]Dist. por Tipo de Viagem-Classe'!$A$4</c:f>
              <c:strCache>
                <c:ptCount val="1"/>
                <c:pt idx="0">
                  <c:v>Personal Travel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Satisfaction.xlsx]Dist. por Tipo de Viagem-Classe'!$B$2:$D$2</c:f>
              <c:strCache>
                <c:ptCount val="3"/>
                <c:pt idx="0">
                  <c:v>Business</c:v>
                </c:pt>
                <c:pt idx="1">
                  <c:v>Eco</c:v>
                </c:pt>
                <c:pt idx="2">
                  <c:v>Eco Plus</c:v>
                </c:pt>
              </c:strCache>
            </c:strRef>
          </c:cat>
          <c:val>
            <c:numRef>
              <c:f>'[Airline Passenger Satisfaction.xlsx]Dist. por Tipo de Viagem-Classe'!$B$4:$D$4</c:f>
              <c:numCache>
                <c:formatCode>General</c:formatCode>
                <c:ptCount val="3"/>
                <c:pt idx="0">
                  <c:v>516</c:v>
                </c:pt>
                <c:pt idx="1">
                  <c:v>6517</c:v>
                </c:pt>
                <c:pt idx="2">
                  <c:v>905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88-4F44-B57B-E113B61D2B1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77275455"/>
        <c:axId val="377290335"/>
      </c:barChart>
      <c:catAx>
        <c:axId val="37727545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Classe de Voo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7290335"/>
        <c:crosses val="autoZero"/>
        <c:auto val="1"/>
        <c:lblAlgn val="ctr"/>
        <c:lblOffset val="100"/>
        <c:noMultiLvlLbl val="0"/>
      </c:catAx>
      <c:valAx>
        <c:axId val="3772903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Tipo de viagem</a:t>
                </a:r>
              </a:p>
            </c:rich>
          </c:tx>
          <c:layout>
            <c:manualLayout>
              <c:xMode val="edge"/>
              <c:yMode val="edge"/>
              <c:x val="0.43068982404666328"/>
              <c:y val="0.832499321205538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7275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Média de Atraso x Satisfação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'[Airline Passenger Satisfaction.xlsx]Média de Atraso x Satisfação'!$A$3</c:f>
              <c:strCache>
                <c:ptCount val="1"/>
                <c:pt idx="0">
                  <c:v>neutral or dissatisfied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'[Airline Passenger Satisfaction.xlsx]Média de Atraso x Satisfação'!$B$2:$C$2</c:f>
              <c:strCache>
                <c:ptCount val="2"/>
                <c:pt idx="0">
                  <c:v>Média de Arrival Delay in Minutes</c:v>
                </c:pt>
                <c:pt idx="1">
                  <c:v>Média de Departure Delay in Minutes</c:v>
                </c:pt>
              </c:strCache>
            </c:strRef>
          </c:cat>
          <c:val>
            <c:numRef>
              <c:f>'[Airline Passenger Satisfaction.xlsx]Média de Atraso x Satisfação'!$B$3:$C$3</c:f>
              <c:numCache>
                <c:formatCode>0.00</c:formatCode>
                <c:ptCount val="2"/>
                <c:pt idx="0">
                  <c:v>167.6693281938326</c:v>
                </c:pt>
                <c:pt idx="1">
                  <c:v>16.015370891374459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97-4A78-B70F-72B5E82B5803}"/>
            </c:ext>
          </c:extLst>
        </c:ser>
        <c:ser>
          <c:idx val="1"/>
          <c:order val="1"/>
          <c:tx>
            <c:strRef>
              <c:f>'[Airline Passenger Satisfaction.xlsx]Média de Atraso x Satisfação'!$A$4</c:f>
              <c:strCache>
                <c:ptCount val="1"/>
                <c:pt idx="0">
                  <c:v>satisfied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'[Airline Passenger Satisfaction.xlsx]Média de Atraso x Satisfação'!$B$2:$C$2</c:f>
              <c:strCache>
                <c:ptCount val="2"/>
                <c:pt idx="0">
                  <c:v>Média de Arrival Delay in Minutes</c:v>
                </c:pt>
                <c:pt idx="1">
                  <c:v>Média de Departure Delay in Minutes</c:v>
                </c:pt>
              </c:strCache>
            </c:strRef>
          </c:cat>
          <c:val>
            <c:numRef>
              <c:f>'[Airline Passenger Satisfaction.xlsx]Média de Atraso x Satisfação'!$B$4:$C$4</c:f>
              <c:numCache>
                <c:formatCode>0.00</c:formatCode>
                <c:ptCount val="2"/>
                <c:pt idx="0">
                  <c:v>121.50901891772988</c:v>
                </c:pt>
                <c:pt idx="1">
                  <c:v>12.121634657546259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97-4A78-B70F-72B5E82B58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371750735"/>
        <c:axId val="371751215"/>
      </c:barChart>
      <c:catAx>
        <c:axId val="3717507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1751215"/>
        <c:crosses val="autoZero"/>
        <c:auto val="1"/>
        <c:lblAlgn val="ctr"/>
        <c:lblOffset val="100"/>
        <c:noMultiLvlLbl val="0"/>
      </c:catAx>
      <c:valAx>
        <c:axId val="371751215"/>
        <c:scaling>
          <c:orientation val="minMax"/>
          <c:max val="170"/>
        </c:scaling>
        <c:delete val="1"/>
        <c:axPos val="b"/>
        <c:numFmt formatCode="0.00" sourceLinked="1"/>
        <c:majorTickMark val="none"/>
        <c:minorTickMark val="none"/>
        <c:tickLblPos val="nextTo"/>
        <c:crossAx val="37175073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Faixa Etária x Satisfação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8.9508106183554564E-2"/>
          <c:y val="0.1609428442516774"/>
          <c:w val="0.89134550611415519"/>
          <c:h val="0.728613096191072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'[Airline Passenger Satisfaction.xlsx]Faixa etária x Satisfação'!$B$2</c:f>
              <c:strCache>
                <c:ptCount val="1"/>
                <c:pt idx="0">
                  <c:v>neutral or dissatisfied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Satisfaction.xlsx]Faixa etária x Satisfação'!$A$3:$A$11</c:f>
              <c:strCache>
                <c:ptCount val="9"/>
                <c:pt idx="0">
                  <c:v>0-9</c:v>
                </c:pt>
                <c:pt idx="1">
                  <c:v>10-19</c:v>
                </c:pt>
                <c:pt idx="2">
                  <c:v>20-29</c:v>
                </c:pt>
                <c:pt idx="3">
                  <c:v>30-39</c:v>
                </c:pt>
                <c:pt idx="4">
                  <c:v>40-49</c:v>
                </c:pt>
                <c:pt idx="5">
                  <c:v>50-59</c:v>
                </c:pt>
                <c:pt idx="6">
                  <c:v>60-69</c:v>
                </c:pt>
                <c:pt idx="7">
                  <c:v>70-79</c:v>
                </c:pt>
                <c:pt idx="8">
                  <c:v>80-89</c:v>
                </c:pt>
              </c:strCache>
            </c:strRef>
          </c:cat>
          <c:val>
            <c:numRef>
              <c:f>'[Airline Passenger Satisfaction.xlsx]Faixa etária x Satisfação'!$B$3:$B$11</c:f>
              <c:numCache>
                <c:formatCode>General</c:formatCode>
                <c:ptCount val="9"/>
                <c:pt idx="0">
                  <c:v>396</c:v>
                </c:pt>
                <c:pt idx="1">
                  <c:v>1492</c:v>
                </c:pt>
                <c:pt idx="2">
                  <c:v>3341</c:v>
                </c:pt>
                <c:pt idx="3">
                  <c:v>2943</c:v>
                </c:pt>
                <c:pt idx="4">
                  <c:v>2512</c:v>
                </c:pt>
                <c:pt idx="5">
                  <c:v>2063</c:v>
                </c:pt>
                <c:pt idx="6">
                  <c:v>1555</c:v>
                </c:pt>
                <c:pt idx="7">
                  <c:v>250</c:v>
                </c:pt>
                <c:pt idx="8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59-4101-9C49-05BBC02CE452}"/>
            </c:ext>
          </c:extLst>
        </c:ser>
        <c:ser>
          <c:idx val="1"/>
          <c:order val="1"/>
          <c:tx>
            <c:strRef>
              <c:f>'[Airline Passenger Satisfaction.xlsx]Faixa etária x Satisfação'!$C$2</c:f>
              <c:strCache>
                <c:ptCount val="1"/>
                <c:pt idx="0">
                  <c:v>satisfied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Satisfaction.xlsx]Faixa etária x Satisfação'!$A$3:$A$11</c:f>
              <c:strCache>
                <c:ptCount val="9"/>
                <c:pt idx="0">
                  <c:v>0-9</c:v>
                </c:pt>
                <c:pt idx="1">
                  <c:v>10-19</c:v>
                </c:pt>
                <c:pt idx="2">
                  <c:v>20-29</c:v>
                </c:pt>
                <c:pt idx="3">
                  <c:v>30-39</c:v>
                </c:pt>
                <c:pt idx="4">
                  <c:v>40-49</c:v>
                </c:pt>
                <c:pt idx="5">
                  <c:v>50-59</c:v>
                </c:pt>
                <c:pt idx="6">
                  <c:v>60-69</c:v>
                </c:pt>
                <c:pt idx="7">
                  <c:v>70-79</c:v>
                </c:pt>
                <c:pt idx="8">
                  <c:v>80-89</c:v>
                </c:pt>
              </c:strCache>
            </c:strRef>
          </c:cat>
          <c:val>
            <c:numRef>
              <c:f>'[Airline Passenger Satisfaction.xlsx]Faixa etária x Satisfação'!$C$3:$C$11</c:f>
              <c:numCache>
                <c:formatCode>General</c:formatCode>
                <c:ptCount val="9"/>
                <c:pt idx="0">
                  <c:v>51</c:v>
                </c:pt>
                <c:pt idx="1">
                  <c:v>428</c:v>
                </c:pt>
                <c:pt idx="2">
                  <c:v>1924</c:v>
                </c:pt>
                <c:pt idx="3">
                  <c:v>2102</c:v>
                </c:pt>
                <c:pt idx="4">
                  <c:v>3428</c:v>
                </c:pt>
                <c:pt idx="5">
                  <c:v>2800</c:v>
                </c:pt>
                <c:pt idx="6">
                  <c:v>584</c:v>
                </c:pt>
                <c:pt idx="7">
                  <c:v>67</c:v>
                </c:pt>
                <c:pt idx="8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59-4101-9C49-05BBC02CE4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791088048"/>
        <c:axId val="1791099568"/>
      </c:barChart>
      <c:catAx>
        <c:axId val="17910880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Idade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91099568"/>
        <c:crosses val="autoZero"/>
        <c:auto val="1"/>
        <c:lblAlgn val="ctr"/>
        <c:lblOffset val="100"/>
        <c:noMultiLvlLbl val="0"/>
      </c:catAx>
      <c:valAx>
        <c:axId val="17910995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91088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Média</a:t>
            </a:r>
            <a:r>
              <a:rPr lang="pt-BR" baseline="0"/>
              <a:t> de s</a:t>
            </a:r>
            <a:r>
              <a:rPr lang="pt-BR"/>
              <a:t>atisfação x Serviços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'[Airline Passenger Satisfaction.xlsx]Satisfação x Serviços'!$B$2</c:f>
              <c:strCache>
                <c:ptCount val="1"/>
                <c:pt idx="0">
                  <c:v>neutral or dissatisfied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Satisfaction.xlsx]Satisfação x Serviços'!$A$3:$A$4</c:f>
              <c:strCache>
                <c:ptCount val="2"/>
                <c:pt idx="0">
                  <c:v>Serviços Online</c:v>
                </c:pt>
                <c:pt idx="1">
                  <c:v>Serviços em Geral</c:v>
                </c:pt>
              </c:strCache>
            </c:strRef>
          </c:cat>
          <c:val>
            <c:numRef>
              <c:f>'[Airline Passenger Satisfaction.xlsx]Satisfação x Serviços'!$B$3:$B$4</c:f>
              <c:numCache>
                <c:formatCode>0.000</c:formatCode>
                <c:ptCount val="2"/>
                <c:pt idx="0">
                  <c:v>1.7427891763306584</c:v>
                </c:pt>
                <c:pt idx="1">
                  <c:v>2.3729636999931389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4A-4E9A-A29C-D3F9D2A12D1D}"/>
            </c:ext>
          </c:extLst>
        </c:ser>
        <c:ser>
          <c:idx val="1"/>
          <c:order val="1"/>
          <c:tx>
            <c:strRef>
              <c:f>'[Airline Passenger Satisfaction.xlsx]Satisfação x Serviços'!$C$2</c:f>
              <c:strCache>
                <c:ptCount val="1"/>
                <c:pt idx="0">
                  <c:v>satisfied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Satisfaction.xlsx]Satisfação x Serviços'!$A$3:$A$4</c:f>
              <c:strCache>
                <c:ptCount val="2"/>
                <c:pt idx="0">
                  <c:v>Serviços Online</c:v>
                </c:pt>
                <c:pt idx="1">
                  <c:v>Serviços em Geral</c:v>
                </c:pt>
              </c:strCache>
            </c:strRef>
          </c:cat>
          <c:val>
            <c:numRef>
              <c:f>'[Airline Passenger Satisfaction.xlsx]Satisfação x Serviços'!$C$3:$C$4</c:f>
              <c:numCache>
                <c:formatCode>0.000</c:formatCode>
                <c:ptCount val="2"/>
                <c:pt idx="0">
                  <c:v>2.676050162238012</c:v>
                </c:pt>
                <c:pt idx="1">
                  <c:v>3.0918267122687011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4A-4E9A-A29C-D3F9D2A12D1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722426736"/>
        <c:axId val="1722428176"/>
      </c:barChart>
      <c:catAx>
        <c:axId val="1722426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22428176"/>
        <c:crosses val="autoZero"/>
        <c:auto val="1"/>
        <c:lblAlgn val="ctr"/>
        <c:lblOffset val="100"/>
        <c:noMultiLvlLbl val="0"/>
      </c:catAx>
      <c:valAx>
        <c:axId val="1722428176"/>
        <c:scaling>
          <c:orientation val="minMax"/>
        </c:scaling>
        <c:delete val="1"/>
        <c:axPos val="b"/>
        <c:numFmt formatCode="0.000" sourceLinked="1"/>
        <c:majorTickMark val="none"/>
        <c:minorTickMark val="none"/>
        <c:tickLblPos val="nextTo"/>
        <c:crossAx val="172242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Total Geral - Gênero x Idade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6.358666666666668E-2"/>
          <c:y val="0.23780805555555556"/>
          <c:w val="0.92053833333333335"/>
          <c:h val="0.69827472222222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'[Airline Passenger Satisfaction.xlsx]Distribuição por gênero'!$B$1</c:f>
              <c:strCache>
                <c:ptCount val="1"/>
                <c:pt idx="0">
                  <c:v>Female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Satisfaction.xlsx]Distribuição por gênero'!$A$2:$A$10</c:f>
              <c:strCache>
                <c:ptCount val="9"/>
                <c:pt idx="0">
                  <c:v>0-9</c:v>
                </c:pt>
                <c:pt idx="1">
                  <c:v>10-19</c:v>
                </c:pt>
                <c:pt idx="2">
                  <c:v>20-29</c:v>
                </c:pt>
                <c:pt idx="3">
                  <c:v>30-39</c:v>
                </c:pt>
                <c:pt idx="4">
                  <c:v>40-49</c:v>
                </c:pt>
                <c:pt idx="5">
                  <c:v>50-59</c:v>
                </c:pt>
                <c:pt idx="6">
                  <c:v>60-69</c:v>
                </c:pt>
                <c:pt idx="7">
                  <c:v>70-79</c:v>
                </c:pt>
                <c:pt idx="8">
                  <c:v>80-89</c:v>
                </c:pt>
              </c:strCache>
            </c:strRef>
          </c:cat>
          <c:val>
            <c:numRef>
              <c:f>'[Airline Passenger Satisfaction.xlsx]Distribuição por gênero'!$B$2:$B$10</c:f>
              <c:numCache>
                <c:formatCode>General</c:formatCode>
                <c:ptCount val="9"/>
                <c:pt idx="0">
                  <c:v>232</c:v>
                </c:pt>
                <c:pt idx="1">
                  <c:v>941</c:v>
                </c:pt>
                <c:pt idx="2">
                  <c:v>2757</c:v>
                </c:pt>
                <c:pt idx="3">
                  <c:v>2550</c:v>
                </c:pt>
                <c:pt idx="4">
                  <c:v>3020</c:v>
                </c:pt>
                <c:pt idx="5">
                  <c:v>2444</c:v>
                </c:pt>
                <c:pt idx="6">
                  <c:v>1042</c:v>
                </c:pt>
                <c:pt idx="7">
                  <c:v>161</c:v>
                </c:pt>
                <c:pt idx="8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B0-444F-9446-36ED8C8AFC3F}"/>
            </c:ext>
          </c:extLst>
        </c:ser>
        <c:ser>
          <c:idx val="1"/>
          <c:order val="1"/>
          <c:tx>
            <c:strRef>
              <c:f>'[Airline Passenger Satisfaction.xlsx]Distribuição por gênero'!$C$1</c:f>
              <c:strCache>
                <c:ptCount val="1"/>
                <c:pt idx="0">
                  <c:v>Male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Satisfaction.xlsx]Distribuição por gênero'!$A$2:$A$10</c:f>
              <c:strCache>
                <c:ptCount val="9"/>
                <c:pt idx="0">
                  <c:v>0-9</c:v>
                </c:pt>
                <c:pt idx="1">
                  <c:v>10-19</c:v>
                </c:pt>
                <c:pt idx="2">
                  <c:v>20-29</c:v>
                </c:pt>
                <c:pt idx="3">
                  <c:v>30-39</c:v>
                </c:pt>
                <c:pt idx="4">
                  <c:v>40-49</c:v>
                </c:pt>
                <c:pt idx="5">
                  <c:v>50-59</c:v>
                </c:pt>
                <c:pt idx="6">
                  <c:v>60-69</c:v>
                </c:pt>
                <c:pt idx="7">
                  <c:v>70-79</c:v>
                </c:pt>
                <c:pt idx="8">
                  <c:v>80-89</c:v>
                </c:pt>
              </c:strCache>
            </c:strRef>
          </c:cat>
          <c:val>
            <c:numRef>
              <c:f>'[Airline Passenger Satisfaction.xlsx]Distribuição por gênero'!$C$2:$C$10</c:f>
              <c:numCache>
                <c:formatCode>General</c:formatCode>
                <c:ptCount val="9"/>
                <c:pt idx="0">
                  <c:v>215</c:v>
                </c:pt>
                <c:pt idx="1">
                  <c:v>979</c:v>
                </c:pt>
                <c:pt idx="2">
                  <c:v>2508</c:v>
                </c:pt>
                <c:pt idx="3">
                  <c:v>2495</c:v>
                </c:pt>
                <c:pt idx="4">
                  <c:v>2920</c:v>
                </c:pt>
                <c:pt idx="5">
                  <c:v>2419</c:v>
                </c:pt>
                <c:pt idx="6">
                  <c:v>1097</c:v>
                </c:pt>
                <c:pt idx="7">
                  <c:v>156</c:v>
                </c:pt>
                <c:pt idx="8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B0-444F-9446-36ED8C8AFC3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91087088"/>
        <c:axId val="1791101008"/>
      </c:barChart>
      <c:catAx>
        <c:axId val="1791087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91101008"/>
        <c:crosses val="autoZero"/>
        <c:auto val="1"/>
        <c:lblAlgn val="ctr"/>
        <c:lblOffset val="100"/>
        <c:noMultiLvlLbl val="0"/>
      </c:catAx>
      <c:valAx>
        <c:axId val="1791101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91087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Total Geral de Gênero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'[Airline Passenger Satisfaction.xlsx]Distribuição por gênero'!$A$14</c:f>
              <c:strCache>
                <c:ptCount val="1"/>
                <c:pt idx="0">
                  <c:v>Female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Satisfaction.xlsx]Distribuição por gênero'!$B$13</c:f>
              <c:strCache>
                <c:ptCount val="1"/>
                <c:pt idx="0">
                  <c:v>Total Geral</c:v>
                </c:pt>
              </c:strCache>
            </c:strRef>
          </c:cat>
          <c:val>
            <c:numRef>
              <c:f>'[Airline Passenger Satisfaction.xlsx]Distribuição por gênero'!$B$14</c:f>
              <c:numCache>
                <c:formatCode>General</c:formatCode>
                <c:ptCount val="1"/>
                <c:pt idx="0">
                  <c:v>13172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45-44A5-83BE-BC5AFE9D4F02}"/>
            </c:ext>
          </c:extLst>
        </c:ser>
        <c:ser>
          <c:idx val="1"/>
          <c:order val="1"/>
          <c:tx>
            <c:strRef>
              <c:f>'[Airline Passenger Satisfaction.xlsx]Distribuição por gênero'!$A$15</c:f>
              <c:strCache>
                <c:ptCount val="1"/>
                <c:pt idx="0">
                  <c:v>Male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Satisfaction.xlsx]Distribuição por gênero'!$B$13</c:f>
              <c:strCache>
                <c:ptCount val="1"/>
                <c:pt idx="0">
                  <c:v>Total Geral</c:v>
                </c:pt>
              </c:strCache>
            </c:strRef>
          </c:cat>
          <c:val>
            <c:numRef>
              <c:f>'[Airline Passenger Satisfaction.xlsx]Distribuição por gênero'!$B$15</c:f>
              <c:numCache>
                <c:formatCode>General</c:formatCode>
                <c:ptCount val="1"/>
                <c:pt idx="0">
                  <c:v>12804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45-44A5-83BE-BC5AFE9D4F0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791144688"/>
        <c:axId val="1791153328"/>
      </c:barChart>
      <c:catAx>
        <c:axId val="179114468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91153328"/>
        <c:crosses val="autoZero"/>
        <c:auto val="1"/>
        <c:lblAlgn val="ctr"/>
        <c:lblOffset val="100"/>
        <c:noMultiLvlLbl val="0"/>
      </c:catAx>
      <c:valAx>
        <c:axId val="1791153328"/>
        <c:scaling>
          <c:orientation val="minMax"/>
          <c:max val="13200"/>
          <c:min val="1000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791144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Distribuição por tipo de cliente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2.4691353660603647E-2"/>
          <c:y val="0.15807909604519774"/>
          <c:w val="0.95061729267879269"/>
          <c:h val="0.75484644927858591"/>
        </c:manualLayout>
      </c:layout>
      <c:pieChart>
        <c:varyColors val="1"/>
        <c:ser>
          <c:idx val="0"/>
          <c:order val="0"/>
          <c:tx>
            <c:strRef>
              <c:f>'[Airline Passenger Satisfaction.xlsx]Distribuição por Tipo de Client'!$B$1</c:f>
              <c:strCache>
                <c:ptCount val="1"/>
                <c:pt idx="0">
                  <c:v>Contagem por Tipo de Cliente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C71-4EBD-8591-4B2489F8084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C71-4EBD-8591-4B2489F8084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'[Airline Passenger Satisfaction.xlsx]Distribuição por Tipo de Client'!$A$2:$A$3</c:f>
              <c:strCache>
                <c:ptCount val="2"/>
                <c:pt idx="0">
                  <c:v>Disloyal Customer</c:v>
                </c:pt>
                <c:pt idx="1">
                  <c:v>Loyal Customer</c:v>
                </c:pt>
              </c:strCache>
            </c:strRef>
          </c:cat>
          <c:val>
            <c:numRef>
              <c:f>'[Airline Passenger Satisfaction.xlsx]Distribuição por Tipo de Client'!$B$2:$B$3</c:f>
              <c:numCache>
                <c:formatCode>General</c:formatCode>
                <c:ptCount val="2"/>
                <c:pt idx="0">
                  <c:v>4799</c:v>
                </c:pt>
                <c:pt idx="1">
                  <c:v>21177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C71-4EBD-8591-4B2489F8084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dTable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905098138570816"/>
          <c:y val="0.91179387858775718"/>
          <c:w val="0.44189803722858367"/>
          <c:h val="6.80448310896621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Total Geral de Gênero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'[Airline Passenger Satisfaction.xlsx]Distribuição por gênero'!$A$14</c:f>
              <c:strCache>
                <c:ptCount val="1"/>
                <c:pt idx="0">
                  <c:v>Female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Satisfaction.xlsx]Distribuição por gênero'!$B$13</c:f>
              <c:strCache>
                <c:ptCount val="1"/>
                <c:pt idx="0">
                  <c:v>Total Geral</c:v>
                </c:pt>
              </c:strCache>
            </c:strRef>
          </c:cat>
          <c:val>
            <c:numRef>
              <c:f>'[Airline Passenger Satisfaction.xlsx]Distribuição por gênero'!$B$14</c:f>
              <c:numCache>
                <c:formatCode>General</c:formatCode>
                <c:ptCount val="1"/>
                <c:pt idx="0">
                  <c:v>13172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45-44A5-83BE-BC5AFE9D4F02}"/>
            </c:ext>
          </c:extLst>
        </c:ser>
        <c:ser>
          <c:idx val="1"/>
          <c:order val="1"/>
          <c:tx>
            <c:strRef>
              <c:f>'[Airline Passenger Satisfaction.xlsx]Distribuição por gênero'!$A$15</c:f>
              <c:strCache>
                <c:ptCount val="1"/>
                <c:pt idx="0">
                  <c:v>Male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Satisfaction.xlsx]Distribuição por gênero'!$B$13</c:f>
              <c:strCache>
                <c:ptCount val="1"/>
                <c:pt idx="0">
                  <c:v>Total Geral</c:v>
                </c:pt>
              </c:strCache>
            </c:strRef>
          </c:cat>
          <c:val>
            <c:numRef>
              <c:f>'[Airline Passenger Satisfaction.xlsx]Distribuição por gênero'!$B$15</c:f>
              <c:numCache>
                <c:formatCode>General</c:formatCode>
                <c:ptCount val="1"/>
                <c:pt idx="0">
                  <c:v>12804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45-44A5-83BE-BC5AFE9D4F0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791144688"/>
        <c:axId val="1791153328"/>
      </c:barChart>
      <c:catAx>
        <c:axId val="179114468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91153328"/>
        <c:crosses val="autoZero"/>
        <c:auto val="1"/>
        <c:lblAlgn val="ctr"/>
        <c:lblOffset val="100"/>
        <c:noMultiLvlLbl val="0"/>
      </c:catAx>
      <c:valAx>
        <c:axId val="1791153328"/>
        <c:scaling>
          <c:orientation val="minMax"/>
          <c:max val="13200"/>
          <c:min val="1000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791144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Classe de Voo x Tipo</a:t>
            </a:r>
            <a:r>
              <a:rPr lang="pt-BR" baseline="0"/>
              <a:t> de Viagem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'[Airline Passenger Satisfaction.xlsx]Dist. por Tipo de Viagem-Classe'!$A$3</c:f>
              <c:strCache>
                <c:ptCount val="1"/>
                <c:pt idx="0">
                  <c:v>Business travel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Satisfaction.xlsx]Dist. por Tipo de Viagem-Classe'!$B$2:$D$2</c:f>
              <c:strCache>
                <c:ptCount val="3"/>
                <c:pt idx="0">
                  <c:v>Business</c:v>
                </c:pt>
                <c:pt idx="1">
                  <c:v>Eco</c:v>
                </c:pt>
                <c:pt idx="2">
                  <c:v>Eco Plus</c:v>
                </c:pt>
              </c:strCache>
            </c:strRef>
          </c:cat>
          <c:val>
            <c:numRef>
              <c:f>'[Airline Passenger Satisfaction.xlsx]Dist. por Tipo de Viagem-Classe'!$B$3:$D$3</c:f>
              <c:numCache>
                <c:formatCode>General</c:formatCode>
                <c:ptCount val="3"/>
                <c:pt idx="0">
                  <c:v>11979</c:v>
                </c:pt>
                <c:pt idx="1">
                  <c:v>5047</c:v>
                </c:pt>
                <c:pt idx="2">
                  <c:v>1012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88-4F44-B57B-E113B61D2B11}"/>
            </c:ext>
          </c:extLst>
        </c:ser>
        <c:ser>
          <c:idx val="1"/>
          <c:order val="1"/>
          <c:tx>
            <c:strRef>
              <c:f>'[Airline Passenger Satisfaction.xlsx]Dist. por Tipo de Viagem-Classe'!$A$4</c:f>
              <c:strCache>
                <c:ptCount val="1"/>
                <c:pt idx="0">
                  <c:v>Personal Travel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Satisfaction.xlsx]Dist. por Tipo de Viagem-Classe'!$B$2:$D$2</c:f>
              <c:strCache>
                <c:ptCount val="3"/>
                <c:pt idx="0">
                  <c:v>Business</c:v>
                </c:pt>
                <c:pt idx="1">
                  <c:v>Eco</c:v>
                </c:pt>
                <c:pt idx="2">
                  <c:v>Eco Plus</c:v>
                </c:pt>
              </c:strCache>
            </c:strRef>
          </c:cat>
          <c:val>
            <c:numRef>
              <c:f>'[Airline Passenger Satisfaction.xlsx]Dist. por Tipo de Viagem-Classe'!$B$4:$D$4</c:f>
              <c:numCache>
                <c:formatCode>General</c:formatCode>
                <c:ptCount val="3"/>
                <c:pt idx="0">
                  <c:v>516</c:v>
                </c:pt>
                <c:pt idx="1">
                  <c:v>6517</c:v>
                </c:pt>
                <c:pt idx="2">
                  <c:v>905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88-4F44-B57B-E113B61D2B1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77275455"/>
        <c:axId val="377290335"/>
      </c:barChart>
      <c:catAx>
        <c:axId val="37727545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Classe de Voo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7290335"/>
        <c:crosses val="autoZero"/>
        <c:auto val="1"/>
        <c:lblAlgn val="ctr"/>
        <c:lblOffset val="100"/>
        <c:noMultiLvlLbl val="0"/>
      </c:catAx>
      <c:valAx>
        <c:axId val="3772903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Tipo de viagem</a:t>
                </a:r>
              </a:p>
            </c:rich>
          </c:tx>
          <c:layout>
            <c:manualLayout>
              <c:xMode val="edge"/>
              <c:yMode val="edge"/>
              <c:x val="0.43068982404666328"/>
              <c:y val="0.832499321205538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7275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Média de Atraso x Satisfação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'[Airline Passenger Satisfaction.xlsx]Média de Atraso x Satisfação'!$A$3</c:f>
              <c:strCache>
                <c:ptCount val="1"/>
                <c:pt idx="0">
                  <c:v>neutral or dissatisfied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'[Airline Passenger Satisfaction.xlsx]Média de Atraso x Satisfação'!$B$2:$C$2</c:f>
              <c:strCache>
                <c:ptCount val="2"/>
                <c:pt idx="0">
                  <c:v>Média de Arrival Delay in Minutes</c:v>
                </c:pt>
                <c:pt idx="1">
                  <c:v>Média de Departure Delay in Minutes</c:v>
                </c:pt>
              </c:strCache>
            </c:strRef>
          </c:cat>
          <c:val>
            <c:numRef>
              <c:f>'[Airline Passenger Satisfaction.xlsx]Média de Atraso x Satisfação'!$B$3:$C$3</c:f>
              <c:numCache>
                <c:formatCode>0.00</c:formatCode>
                <c:ptCount val="2"/>
                <c:pt idx="0">
                  <c:v>167.6693281938326</c:v>
                </c:pt>
                <c:pt idx="1">
                  <c:v>16.015370891374459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97-4A78-B70F-72B5E82B5803}"/>
            </c:ext>
          </c:extLst>
        </c:ser>
        <c:ser>
          <c:idx val="1"/>
          <c:order val="1"/>
          <c:tx>
            <c:strRef>
              <c:f>'[Airline Passenger Satisfaction.xlsx]Média de Atraso x Satisfação'!$A$4</c:f>
              <c:strCache>
                <c:ptCount val="1"/>
                <c:pt idx="0">
                  <c:v>satisfied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'[Airline Passenger Satisfaction.xlsx]Média de Atraso x Satisfação'!$B$2:$C$2</c:f>
              <c:strCache>
                <c:ptCount val="2"/>
                <c:pt idx="0">
                  <c:v>Média de Arrival Delay in Minutes</c:v>
                </c:pt>
                <c:pt idx="1">
                  <c:v>Média de Departure Delay in Minutes</c:v>
                </c:pt>
              </c:strCache>
            </c:strRef>
          </c:cat>
          <c:val>
            <c:numRef>
              <c:f>'[Airline Passenger Satisfaction.xlsx]Média de Atraso x Satisfação'!$B$4:$C$4</c:f>
              <c:numCache>
                <c:formatCode>0.00</c:formatCode>
                <c:ptCount val="2"/>
                <c:pt idx="0">
                  <c:v>121.50901891772988</c:v>
                </c:pt>
                <c:pt idx="1">
                  <c:v>12.121634657546259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97-4A78-B70F-72B5E82B58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371750735"/>
        <c:axId val="371751215"/>
      </c:barChart>
      <c:catAx>
        <c:axId val="3717507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1751215"/>
        <c:crosses val="autoZero"/>
        <c:auto val="1"/>
        <c:lblAlgn val="ctr"/>
        <c:lblOffset val="100"/>
        <c:noMultiLvlLbl val="0"/>
      </c:catAx>
      <c:valAx>
        <c:axId val="371751215"/>
        <c:scaling>
          <c:orientation val="minMax"/>
          <c:max val="170"/>
        </c:scaling>
        <c:delete val="1"/>
        <c:axPos val="b"/>
        <c:numFmt formatCode="0.00" sourceLinked="1"/>
        <c:majorTickMark val="none"/>
        <c:minorTickMark val="none"/>
        <c:tickLblPos val="nextTo"/>
        <c:crossAx val="37175073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Faixa Etária x Satisfação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8.9508106183554564E-2"/>
          <c:y val="0.1609428442516774"/>
          <c:w val="0.89134550611415519"/>
          <c:h val="0.728613096191072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'[Airline Passenger Satisfaction.xlsx]Faixa etária x Satisfação'!$B$2</c:f>
              <c:strCache>
                <c:ptCount val="1"/>
                <c:pt idx="0">
                  <c:v>neutral or dissatisfied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Satisfaction.xlsx]Faixa etária x Satisfação'!$A$3:$A$11</c:f>
              <c:strCache>
                <c:ptCount val="9"/>
                <c:pt idx="0">
                  <c:v>0-9</c:v>
                </c:pt>
                <c:pt idx="1">
                  <c:v>10-19</c:v>
                </c:pt>
                <c:pt idx="2">
                  <c:v>20-29</c:v>
                </c:pt>
                <c:pt idx="3">
                  <c:v>30-39</c:v>
                </c:pt>
                <c:pt idx="4">
                  <c:v>40-49</c:v>
                </c:pt>
                <c:pt idx="5">
                  <c:v>50-59</c:v>
                </c:pt>
                <c:pt idx="6">
                  <c:v>60-69</c:v>
                </c:pt>
                <c:pt idx="7">
                  <c:v>70-79</c:v>
                </c:pt>
                <c:pt idx="8">
                  <c:v>80-89</c:v>
                </c:pt>
              </c:strCache>
            </c:strRef>
          </c:cat>
          <c:val>
            <c:numRef>
              <c:f>'[Airline Passenger Satisfaction.xlsx]Faixa etária x Satisfação'!$B$3:$B$11</c:f>
              <c:numCache>
                <c:formatCode>General</c:formatCode>
                <c:ptCount val="9"/>
                <c:pt idx="0">
                  <c:v>396</c:v>
                </c:pt>
                <c:pt idx="1">
                  <c:v>1492</c:v>
                </c:pt>
                <c:pt idx="2">
                  <c:v>3341</c:v>
                </c:pt>
                <c:pt idx="3">
                  <c:v>2943</c:v>
                </c:pt>
                <c:pt idx="4">
                  <c:v>2512</c:v>
                </c:pt>
                <c:pt idx="5">
                  <c:v>2063</c:v>
                </c:pt>
                <c:pt idx="6">
                  <c:v>1555</c:v>
                </c:pt>
                <c:pt idx="7">
                  <c:v>250</c:v>
                </c:pt>
                <c:pt idx="8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59-4101-9C49-05BBC02CE452}"/>
            </c:ext>
          </c:extLst>
        </c:ser>
        <c:ser>
          <c:idx val="1"/>
          <c:order val="1"/>
          <c:tx>
            <c:strRef>
              <c:f>'[Airline Passenger Satisfaction.xlsx]Faixa etária x Satisfação'!$C$2</c:f>
              <c:strCache>
                <c:ptCount val="1"/>
                <c:pt idx="0">
                  <c:v>satisfied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Satisfaction.xlsx]Faixa etária x Satisfação'!$A$3:$A$11</c:f>
              <c:strCache>
                <c:ptCount val="9"/>
                <c:pt idx="0">
                  <c:v>0-9</c:v>
                </c:pt>
                <c:pt idx="1">
                  <c:v>10-19</c:v>
                </c:pt>
                <c:pt idx="2">
                  <c:v>20-29</c:v>
                </c:pt>
                <c:pt idx="3">
                  <c:v>30-39</c:v>
                </c:pt>
                <c:pt idx="4">
                  <c:v>40-49</c:v>
                </c:pt>
                <c:pt idx="5">
                  <c:v>50-59</c:v>
                </c:pt>
                <c:pt idx="6">
                  <c:v>60-69</c:v>
                </c:pt>
                <c:pt idx="7">
                  <c:v>70-79</c:v>
                </c:pt>
                <c:pt idx="8">
                  <c:v>80-89</c:v>
                </c:pt>
              </c:strCache>
            </c:strRef>
          </c:cat>
          <c:val>
            <c:numRef>
              <c:f>'[Airline Passenger Satisfaction.xlsx]Faixa etária x Satisfação'!$C$3:$C$11</c:f>
              <c:numCache>
                <c:formatCode>General</c:formatCode>
                <c:ptCount val="9"/>
                <c:pt idx="0">
                  <c:v>51</c:v>
                </c:pt>
                <c:pt idx="1">
                  <c:v>428</c:v>
                </c:pt>
                <c:pt idx="2">
                  <c:v>1924</c:v>
                </c:pt>
                <c:pt idx="3">
                  <c:v>2102</c:v>
                </c:pt>
                <c:pt idx="4">
                  <c:v>3428</c:v>
                </c:pt>
                <c:pt idx="5">
                  <c:v>2800</c:v>
                </c:pt>
                <c:pt idx="6">
                  <c:v>584</c:v>
                </c:pt>
                <c:pt idx="7">
                  <c:v>67</c:v>
                </c:pt>
                <c:pt idx="8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59-4101-9C49-05BBC02CE4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791088048"/>
        <c:axId val="1791099568"/>
      </c:barChart>
      <c:catAx>
        <c:axId val="17910880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Idade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91099568"/>
        <c:crosses val="autoZero"/>
        <c:auto val="1"/>
        <c:lblAlgn val="ctr"/>
        <c:lblOffset val="100"/>
        <c:noMultiLvlLbl val="0"/>
      </c:catAx>
      <c:valAx>
        <c:axId val="17910995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91088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Média</a:t>
            </a:r>
            <a:r>
              <a:rPr lang="pt-BR" baseline="0"/>
              <a:t> de s</a:t>
            </a:r>
            <a:r>
              <a:rPr lang="pt-BR"/>
              <a:t>atisfação x Serviços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'[Airline Passenger Satisfaction.xlsx]Satisfação x Serviços'!$B$2</c:f>
              <c:strCache>
                <c:ptCount val="1"/>
                <c:pt idx="0">
                  <c:v>neutral or dissatisfied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Satisfaction.xlsx]Satisfação x Serviços'!$A$3:$A$4</c:f>
              <c:strCache>
                <c:ptCount val="2"/>
                <c:pt idx="0">
                  <c:v>Serviços Online</c:v>
                </c:pt>
                <c:pt idx="1">
                  <c:v>Serviços em Geral</c:v>
                </c:pt>
              </c:strCache>
            </c:strRef>
          </c:cat>
          <c:val>
            <c:numRef>
              <c:f>'[Airline Passenger Satisfaction.xlsx]Satisfação x Serviços'!$B$3:$B$4</c:f>
              <c:numCache>
                <c:formatCode>0.000</c:formatCode>
                <c:ptCount val="2"/>
                <c:pt idx="0">
                  <c:v>1.7427891763306584</c:v>
                </c:pt>
                <c:pt idx="1">
                  <c:v>2.3729636999931389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4A-4E9A-A29C-D3F9D2A12D1D}"/>
            </c:ext>
          </c:extLst>
        </c:ser>
        <c:ser>
          <c:idx val="1"/>
          <c:order val="1"/>
          <c:tx>
            <c:strRef>
              <c:f>'[Airline Passenger Satisfaction.xlsx]Satisfação x Serviços'!$C$2</c:f>
              <c:strCache>
                <c:ptCount val="1"/>
                <c:pt idx="0">
                  <c:v>satisfied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Satisfaction.xlsx]Satisfação x Serviços'!$A$3:$A$4</c:f>
              <c:strCache>
                <c:ptCount val="2"/>
                <c:pt idx="0">
                  <c:v>Serviços Online</c:v>
                </c:pt>
                <c:pt idx="1">
                  <c:v>Serviços em Geral</c:v>
                </c:pt>
              </c:strCache>
            </c:strRef>
          </c:cat>
          <c:val>
            <c:numRef>
              <c:f>'[Airline Passenger Satisfaction.xlsx]Satisfação x Serviços'!$C$3:$C$4</c:f>
              <c:numCache>
                <c:formatCode>0.000</c:formatCode>
                <c:ptCount val="2"/>
                <c:pt idx="0">
                  <c:v>2.676050162238012</c:v>
                </c:pt>
                <c:pt idx="1">
                  <c:v>3.0918267122687011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4A-4E9A-A29C-D3F9D2A12D1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722426736"/>
        <c:axId val="1722428176"/>
      </c:barChart>
      <c:catAx>
        <c:axId val="1722426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22428176"/>
        <c:crosses val="autoZero"/>
        <c:auto val="1"/>
        <c:lblAlgn val="ctr"/>
        <c:lblOffset val="100"/>
        <c:noMultiLvlLbl val="0"/>
      </c:catAx>
      <c:valAx>
        <c:axId val="1722428176"/>
        <c:scaling>
          <c:orientation val="minMax"/>
        </c:scaling>
        <c:delete val="1"/>
        <c:axPos val="b"/>
        <c:numFmt formatCode="0.000" sourceLinked="1"/>
        <c:majorTickMark val="none"/>
        <c:minorTickMark val="none"/>
        <c:tickLblPos val="nextTo"/>
        <c:crossAx val="172242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Total Geral - Gênero x Idade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6.358666666666668E-2"/>
          <c:y val="0.23780805555555556"/>
          <c:w val="0.92053833333333335"/>
          <c:h val="0.69827472222222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'[Airline Passenger Satisfaction.xlsx]Distribuição por gênero'!$B$1</c:f>
              <c:strCache>
                <c:ptCount val="1"/>
                <c:pt idx="0">
                  <c:v>Female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Satisfaction.xlsx]Distribuição por gênero'!$A$2:$A$10</c:f>
              <c:strCache>
                <c:ptCount val="9"/>
                <c:pt idx="0">
                  <c:v>0-9</c:v>
                </c:pt>
                <c:pt idx="1">
                  <c:v>10-19</c:v>
                </c:pt>
                <c:pt idx="2">
                  <c:v>20-29</c:v>
                </c:pt>
                <c:pt idx="3">
                  <c:v>30-39</c:v>
                </c:pt>
                <c:pt idx="4">
                  <c:v>40-49</c:v>
                </c:pt>
                <c:pt idx="5">
                  <c:v>50-59</c:v>
                </c:pt>
                <c:pt idx="6">
                  <c:v>60-69</c:v>
                </c:pt>
                <c:pt idx="7">
                  <c:v>70-79</c:v>
                </c:pt>
                <c:pt idx="8">
                  <c:v>80-89</c:v>
                </c:pt>
              </c:strCache>
            </c:strRef>
          </c:cat>
          <c:val>
            <c:numRef>
              <c:f>'[Airline Passenger Satisfaction.xlsx]Distribuição por gênero'!$B$2:$B$10</c:f>
              <c:numCache>
                <c:formatCode>General</c:formatCode>
                <c:ptCount val="9"/>
                <c:pt idx="0">
                  <c:v>232</c:v>
                </c:pt>
                <c:pt idx="1">
                  <c:v>941</c:v>
                </c:pt>
                <c:pt idx="2">
                  <c:v>2757</c:v>
                </c:pt>
                <c:pt idx="3">
                  <c:v>2550</c:v>
                </c:pt>
                <c:pt idx="4">
                  <c:v>3020</c:v>
                </c:pt>
                <c:pt idx="5">
                  <c:v>2444</c:v>
                </c:pt>
                <c:pt idx="6">
                  <c:v>1042</c:v>
                </c:pt>
                <c:pt idx="7">
                  <c:v>161</c:v>
                </c:pt>
                <c:pt idx="8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B0-444F-9446-36ED8C8AFC3F}"/>
            </c:ext>
          </c:extLst>
        </c:ser>
        <c:ser>
          <c:idx val="1"/>
          <c:order val="1"/>
          <c:tx>
            <c:strRef>
              <c:f>'[Airline Passenger Satisfaction.xlsx]Distribuição por gênero'!$C$1</c:f>
              <c:strCache>
                <c:ptCount val="1"/>
                <c:pt idx="0">
                  <c:v>Male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Satisfaction.xlsx]Distribuição por gênero'!$A$2:$A$10</c:f>
              <c:strCache>
                <c:ptCount val="9"/>
                <c:pt idx="0">
                  <c:v>0-9</c:v>
                </c:pt>
                <c:pt idx="1">
                  <c:v>10-19</c:v>
                </c:pt>
                <c:pt idx="2">
                  <c:v>20-29</c:v>
                </c:pt>
                <c:pt idx="3">
                  <c:v>30-39</c:v>
                </c:pt>
                <c:pt idx="4">
                  <c:v>40-49</c:v>
                </c:pt>
                <c:pt idx="5">
                  <c:v>50-59</c:v>
                </c:pt>
                <c:pt idx="6">
                  <c:v>60-69</c:v>
                </c:pt>
                <c:pt idx="7">
                  <c:v>70-79</c:v>
                </c:pt>
                <c:pt idx="8">
                  <c:v>80-89</c:v>
                </c:pt>
              </c:strCache>
            </c:strRef>
          </c:cat>
          <c:val>
            <c:numRef>
              <c:f>'[Airline Passenger Satisfaction.xlsx]Distribuição por gênero'!$C$2:$C$10</c:f>
              <c:numCache>
                <c:formatCode>General</c:formatCode>
                <c:ptCount val="9"/>
                <c:pt idx="0">
                  <c:v>215</c:v>
                </c:pt>
                <c:pt idx="1">
                  <c:v>979</c:v>
                </c:pt>
                <c:pt idx="2">
                  <c:v>2508</c:v>
                </c:pt>
                <c:pt idx="3">
                  <c:v>2495</c:v>
                </c:pt>
                <c:pt idx="4">
                  <c:v>2920</c:v>
                </c:pt>
                <c:pt idx="5">
                  <c:v>2419</c:v>
                </c:pt>
                <c:pt idx="6">
                  <c:v>1097</c:v>
                </c:pt>
                <c:pt idx="7">
                  <c:v>156</c:v>
                </c:pt>
                <c:pt idx="8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B0-444F-9446-36ED8C8AFC3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91087088"/>
        <c:axId val="1791101008"/>
      </c:barChart>
      <c:catAx>
        <c:axId val="1791087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91101008"/>
        <c:crosses val="autoZero"/>
        <c:auto val="1"/>
        <c:lblAlgn val="ctr"/>
        <c:lblOffset val="100"/>
        <c:noMultiLvlLbl val="0"/>
      </c:catAx>
      <c:valAx>
        <c:axId val="1791101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91087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Total Geral de Gênero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'[Airline Passenger Satisfaction.xlsx]Distribuição por gênero'!$A$14</c:f>
              <c:strCache>
                <c:ptCount val="1"/>
                <c:pt idx="0">
                  <c:v>Female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Satisfaction.xlsx]Distribuição por gênero'!$B$13</c:f>
              <c:strCache>
                <c:ptCount val="1"/>
                <c:pt idx="0">
                  <c:v>Total Geral</c:v>
                </c:pt>
              </c:strCache>
            </c:strRef>
          </c:cat>
          <c:val>
            <c:numRef>
              <c:f>'[Airline Passenger Satisfaction.xlsx]Distribuição por gênero'!$B$14</c:f>
              <c:numCache>
                <c:formatCode>General</c:formatCode>
                <c:ptCount val="1"/>
                <c:pt idx="0">
                  <c:v>13172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45-44A5-83BE-BC5AFE9D4F02}"/>
            </c:ext>
          </c:extLst>
        </c:ser>
        <c:ser>
          <c:idx val="1"/>
          <c:order val="1"/>
          <c:tx>
            <c:strRef>
              <c:f>'[Airline Passenger Satisfaction.xlsx]Distribuição por gênero'!$A$15</c:f>
              <c:strCache>
                <c:ptCount val="1"/>
                <c:pt idx="0">
                  <c:v>Male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Satisfaction.xlsx]Distribuição por gênero'!$B$13</c:f>
              <c:strCache>
                <c:ptCount val="1"/>
                <c:pt idx="0">
                  <c:v>Total Geral</c:v>
                </c:pt>
              </c:strCache>
            </c:strRef>
          </c:cat>
          <c:val>
            <c:numRef>
              <c:f>'[Airline Passenger Satisfaction.xlsx]Distribuição por gênero'!$B$15</c:f>
              <c:numCache>
                <c:formatCode>General</c:formatCode>
                <c:ptCount val="1"/>
                <c:pt idx="0">
                  <c:v>12804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45-44A5-83BE-BC5AFE9D4F0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791144688"/>
        <c:axId val="1791153328"/>
      </c:barChart>
      <c:catAx>
        <c:axId val="179114468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91153328"/>
        <c:crosses val="autoZero"/>
        <c:auto val="1"/>
        <c:lblAlgn val="ctr"/>
        <c:lblOffset val="100"/>
        <c:noMultiLvlLbl val="0"/>
      </c:catAx>
      <c:valAx>
        <c:axId val="1791153328"/>
        <c:scaling>
          <c:orientation val="minMax"/>
          <c:max val="13200"/>
          <c:min val="1000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791144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Distribuição por tipo de cliente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2.4691353660603647E-2"/>
          <c:y val="0.15807909604519774"/>
          <c:w val="0.95061729267879269"/>
          <c:h val="0.75484644927858591"/>
        </c:manualLayout>
      </c:layout>
      <c:pieChart>
        <c:varyColors val="1"/>
        <c:ser>
          <c:idx val="0"/>
          <c:order val="0"/>
          <c:tx>
            <c:strRef>
              <c:f>'[Airline Passenger Satisfaction.xlsx]Distribuição por Tipo de Client'!$B$1</c:f>
              <c:strCache>
                <c:ptCount val="1"/>
                <c:pt idx="0">
                  <c:v>Contagem por Tipo de Cliente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C71-4EBD-8591-4B2489F8084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C71-4EBD-8591-4B2489F8084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'[Airline Passenger Satisfaction.xlsx]Distribuição por Tipo de Client'!$A$2:$A$3</c:f>
              <c:strCache>
                <c:ptCount val="2"/>
                <c:pt idx="0">
                  <c:v>Disloyal Customer</c:v>
                </c:pt>
                <c:pt idx="1">
                  <c:v>Loyal Customer</c:v>
                </c:pt>
              </c:strCache>
            </c:strRef>
          </c:cat>
          <c:val>
            <c:numRef>
              <c:f>'[Airline Passenger Satisfaction.xlsx]Distribuição por Tipo de Client'!$B$2:$B$3</c:f>
              <c:numCache>
                <c:formatCode>General</c:formatCode>
                <c:ptCount val="2"/>
                <c:pt idx="0">
                  <c:v>4799</c:v>
                </c:pt>
                <c:pt idx="1">
                  <c:v>21177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C71-4EBD-8591-4B2489F8084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dTable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905098138570816"/>
          <c:y val="0.91179387858775718"/>
          <c:w val="0.44189803722858367"/>
          <c:h val="6.80448310896621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Classe de Voo x Tipo</a:t>
            </a:r>
            <a:r>
              <a:rPr lang="pt-BR" baseline="0"/>
              <a:t> de Viagem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'[Airline Passenger Satisfaction.xlsx]Dist. por Tipo de Viagem-Classe'!$A$3</c:f>
              <c:strCache>
                <c:ptCount val="1"/>
                <c:pt idx="0">
                  <c:v>Business travel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Satisfaction.xlsx]Dist. por Tipo de Viagem-Classe'!$B$2:$D$2</c:f>
              <c:strCache>
                <c:ptCount val="3"/>
                <c:pt idx="0">
                  <c:v>Business</c:v>
                </c:pt>
                <c:pt idx="1">
                  <c:v>Eco</c:v>
                </c:pt>
                <c:pt idx="2">
                  <c:v>Eco Plus</c:v>
                </c:pt>
              </c:strCache>
            </c:strRef>
          </c:cat>
          <c:val>
            <c:numRef>
              <c:f>'[Airline Passenger Satisfaction.xlsx]Dist. por Tipo de Viagem-Classe'!$B$3:$D$3</c:f>
              <c:numCache>
                <c:formatCode>General</c:formatCode>
                <c:ptCount val="3"/>
                <c:pt idx="0">
                  <c:v>11979</c:v>
                </c:pt>
                <c:pt idx="1">
                  <c:v>5047</c:v>
                </c:pt>
                <c:pt idx="2">
                  <c:v>1012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88-4F44-B57B-E113B61D2B11}"/>
            </c:ext>
          </c:extLst>
        </c:ser>
        <c:ser>
          <c:idx val="1"/>
          <c:order val="1"/>
          <c:tx>
            <c:strRef>
              <c:f>'[Airline Passenger Satisfaction.xlsx]Dist. por Tipo de Viagem-Classe'!$A$4</c:f>
              <c:strCache>
                <c:ptCount val="1"/>
                <c:pt idx="0">
                  <c:v>Personal Travel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Satisfaction.xlsx]Dist. por Tipo de Viagem-Classe'!$B$2:$D$2</c:f>
              <c:strCache>
                <c:ptCount val="3"/>
                <c:pt idx="0">
                  <c:v>Business</c:v>
                </c:pt>
                <c:pt idx="1">
                  <c:v>Eco</c:v>
                </c:pt>
                <c:pt idx="2">
                  <c:v>Eco Plus</c:v>
                </c:pt>
              </c:strCache>
            </c:strRef>
          </c:cat>
          <c:val>
            <c:numRef>
              <c:f>'[Airline Passenger Satisfaction.xlsx]Dist. por Tipo de Viagem-Classe'!$B$4:$D$4</c:f>
              <c:numCache>
                <c:formatCode>General</c:formatCode>
                <c:ptCount val="3"/>
                <c:pt idx="0">
                  <c:v>516</c:v>
                </c:pt>
                <c:pt idx="1">
                  <c:v>6517</c:v>
                </c:pt>
                <c:pt idx="2">
                  <c:v>905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88-4F44-B57B-E113B61D2B1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77275455"/>
        <c:axId val="377290335"/>
      </c:barChart>
      <c:catAx>
        <c:axId val="37727545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Classe de Voo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7290335"/>
        <c:crosses val="autoZero"/>
        <c:auto val="1"/>
        <c:lblAlgn val="ctr"/>
        <c:lblOffset val="100"/>
        <c:noMultiLvlLbl val="0"/>
      </c:catAx>
      <c:valAx>
        <c:axId val="3772903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Tipo de viagem</a:t>
                </a:r>
              </a:p>
            </c:rich>
          </c:tx>
          <c:layout>
            <c:manualLayout>
              <c:xMode val="edge"/>
              <c:yMode val="edge"/>
              <c:x val="0.43068982404666328"/>
              <c:y val="0.832499321205538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7275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Média de Atraso x Satisfação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'[Airline Passenger Satisfaction.xlsx]Média de Atraso x Satisfação'!$A$3</c:f>
              <c:strCache>
                <c:ptCount val="1"/>
                <c:pt idx="0">
                  <c:v>neutral or dissatisfied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'[Airline Passenger Satisfaction.xlsx]Média de Atraso x Satisfação'!$B$2:$C$2</c:f>
              <c:strCache>
                <c:ptCount val="2"/>
                <c:pt idx="0">
                  <c:v>Média de Arrival Delay in Minutes</c:v>
                </c:pt>
                <c:pt idx="1">
                  <c:v>Média de Departure Delay in Minutes</c:v>
                </c:pt>
              </c:strCache>
            </c:strRef>
          </c:cat>
          <c:val>
            <c:numRef>
              <c:f>'[Airline Passenger Satisfaction.xlsx]Média de Atraso x Satisfação'!$B$3:$C$3</c:f>
              <c:numCache>
                <c:formatCode>0.00</c:formatCode>
                <c:ptCount val="2"/>
                <c:pt idx="0">
                  <c:v>167.6693281938326</c:v>
                </c:pt>
                <c:pt idx="1">
                  <c:v>16.015370891374459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97-4A78-B70F-72B5E82B5803}"/>
            </c:ext>
          </c:extLst>
        </c:ser>
        <c:ser>
          <c:idx val="1"/>
          <c:order val="1"/>
          <c:tx>
            <c:strRef>
              <c:f>'[Airline Passenger Satisfaction.xlsx]Média de Atraso x Satisfação'!$A$4</c:f>
              <c:strCache>
                <c:ptCount val="1"/>
                <c:pt idx="0">
                  <c:v>satisfied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'[Airline Passenger Satisfaction.xlsx]Média de Atraso x Satisfação'!$B$2:$C$2</c:f>
              <c:strCache>
                <c:ptCount val="2"/>
                <c:pt idx="0">
                  <c:v>Média de Arrival Delay in Minutes</c:v>
                </c:pt>
                <c:pt idx="1">
                  <c:v>Média de Departure Delay in Minutes</c:v>
                </c:pt>
              </c:strCache>
            </c:strRef>
          </c:cat>
          <c:val>
            <c:numRef>
              <c:f>'[Airline Passenger Satisfaction.xlsx]Média de Atraso x Satisfação'!$B$4:$C$4</c:f>
              <c:numCache>
                <c:formatCode>0.00</c:formatCode>
                <c:ptCount val="2"/>
                <c:pt idx="0">
                  <c:v>121.50901891772988</c:v>
                </c:pt>
                <c:pt idx="1">
                  <c:v>12.121634657546259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97-4A78-B70F-72B5E82B58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371750735"/>
        <c:axId val="371751215"/>
      </c:barChart>
      <c:catAx>
        <c:axId val="3717507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1751215"/>
        <c:crosses val="autoZero"/>
        <c:auto val="1"/>
        <c:lblAlgn val="ctr"/>
        <c:lblOffset val="100"/>
        <c:noMultiLvlLbl val="0"/>
      </c:catAx>
      <c:valAx>
        <c:axId val="371751215"/>
        <c:scaling>
          <c:orientation val="minMax"/>
          <c:max val="170"/>
        </c:scaling>
        <c:delete val="1"/>
        <c:axPos val="b"/>
        <c:numFmt formatCode="0.00" sourceLinked="1"/>
        <c:majorTickMark val="none"/>
        <c:minorTickMark val="none"/>
        <c:tickLblPos val="nextTo"/>
        <c:crossAx val="37175073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Faixa Etária x Satisfação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8.9508106183554564E-2"/>
          <c:y val="0.1609428442516774"/>
          <c:w val="0.89134550611415519"/>
          <c:h val="0.728613096191072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'[Airline Passenger Satisfaction.xlsx]Faixa etária x Satisfação'!$B$2</c:f>
              <c:strCache>
                <c:ptCount val="1"/>
                <c:pt idx="0">
                  <c:v>neutral or dissatisfied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Satisfaction.xlsx]Faixa etária x Satisfação'!$A$3:$A$11</c:f>
              <c:strCache>
                <c:ptCount val="9"/>
                <c:pt idx="0">
                  <c:v>0-9</c:v>
                </c:pt>
                <c:pt idx="1">
                  <c:v>10-19</c:v>
                </c:pt>
                <c:pt idx="2">
                  <c:v>20-29</c:v>
                </c:pt>
                <c:pt idx="3">
                  <c:v>30-39</c:v>
                </c:pt>
                <c:pt idx="4">
                  <c:v>40-49</c:v>
                </c:pt>
                <c:pt idx="5">
                  <c:v>50-59</c:v>
                </c:pt>
                <c:pt idx="6">
                  <c:v>60-69</c:v>
                </c:pt>
                <c:pt idx="7">
                  <c:v>70-79</c:v>
                </c:pt>
                <c:pt idx="8">
                  <c:v>80-89</c:v>
                </c:pt>
              </c:strCache>
            </c:strRef>
          </c:cat>
          <c:val>
            <c:numRef>
              <c:f>'[Airline Passenger Satisfaction.xlsx]Faixa etária x Satisfação'!$B$3:$B$11</c:f>
              <c:numCache>
                <c:formatCode>General</c:formatCode>
                <c:ptCount val="9"/>
                <c:pt idx="0">
                  <c:v>396</c:v>
                </c:pt>
                <c:pt idx="1">
                  <c:v>1492</c:v>
                </c:pt>
                <c:pt idx="2">
                  <c:v>3341</c:v>
                </c:pt>
                <c:pt idx="3">
                  <c:v>2943</c:v>
                </c:pt>
                <c:pt idx="4">
                  <c:v>2512</c:v>
                </c:pt>
                <c:pt idx="5">
                  <c:v>2063</c:v>
                </c:pt>
                <c:pt idx="6">
                  <c:v>1555</c:v>
                </c:pt>
                <c:pt idx="7">
                  <c:v>250</c:v>
                </c:pt>
                <c:pt idx="8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59-4101-9C49-05BBC02CE452}"/>
            </c:ext>
          </c:extLst>
        </c:ser>
        <c:ser>
          <c:idx val="1"/>
          <c:order val="1"/>
          <c:tx>
            <c:strRef>
              <c:f>'[Airline Passenger Satisfaction.xlsx]Faixa etária x Satisfação'!$C$2</c:f>
              <c:strCache>
                <c:ptCount val="1"/>
                <c:pt idx="0">
                  <c:v>satisfied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Satisfaction.xlsx]Faixa etária x Satisfação'!$A$3:$A$11</c:f>
              <c:strCache>
                <c:ptCount val="9"/>
                <c:pt idx="0">
                  <c:v>0-9</c:v>
                </c:pt>
                <c:pt idx="1">
                  <c:v>10-19</c:v>
                </c:pt>
                <c:pt idx="2">
                  <c:v>20-29</c:v>
                </c:pt>
                <c:pt idx="3">
                  <c:v>30-39</c:v>
                </c:pt>
                <c:pt idx="4">
                  <c:v>40-49</c:v>
                </c:pt>
                <c:pt idx="5">
                  <c:v>50-59</c:v>
                </c:pt>
                <c:pt idx="6">
                  <c:v>60-69</c:v>
                </c:pt>
                <c:pt idx="7">
                  <c:v>70-79</c:v>
                </c:pt>
                <c:pt idx="8">
                  <c:v>80-89</c:v>
                </c:pt>
              </c:strCache>
            </c:strRef>
          </c:cat>
          <c:val>
            <c:numRef>
              <c:f>'[Airline Passenger Satisfaction.xlsx]Faixa etária x Satisfação'!$C$3:$C$11</c:f>
              <c:numCache>
                <c:formatCode>General</c:formatCode>
                <c:ptCount val="9"/>
                <c:pt idx="0">
                  <c:v>51</c:v>
                </c:pt>
                <c:pt idx="1">
                  <c:v>428</c:v>
                </c:pt>
                <c:pt idx="2">
                  <c:v>1924</c:v>
                </c:pt>
                <c:pt idx="3">
                  <c:v>2102</c:v>
                </c:pt>
                <c:pt idx="4">
                  <c:v>3428</c:v>
                </c:pt>
                <c:pt idx="5">
                  <c:v>2800</c:v>
                </c:pt>
                <c:pt idx="6">
                  <c:v>584</c:v>
                </c:pt>
                <c:pt idx="7">
                  <c:v>67</c:v>
                </c:pt>
                <c:pt idx="8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59-4101-9C49-05BBC02CE4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791088048"/>
        <c:axId val="1791099568"/>
      </c:barChart>
      <c:catAx>
        <c:axId val="17910880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Idade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91099568"/>
        <c:crosses val="autoZero"/>
        <c:auto val="1"/>
        <c:lblAlgn val="ctr"/>
        <c:lblOffset val="100"/>
        <c:noMultiLvlLbl val="0"/>
      </c:catAx>
      <c:valAx>
        <c:axId val="17910995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91088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Distribuição por tipo de cliente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2.4691353660603647E-2"/>
          <c:y val="0.15807909604519774"/>
          <c:w val="0.95061729267879269"/>
          <c:h val="0.75484644927858591"/>
        </c:manualLayout>
      </c:layout>
      <c:pieChart>
        <c:varyColors val="1"/>
        <c:ser>
          <c:idx val="0"/>
          <c:order val="0"/>
          <c:tx>
            <c:strRef>
              <c:f>'[Airline Passenger Satisfaction.xlsx]Distribuição por Tipo de Client'!$B$1</c:f>
              <c:strCache>
                <c:ptCount val="1"/>
                <c:pt idx="0">
                  <c:v>Contagem por Tipo de Cliente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C71-4EBD-8591-4B2489F8084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C71-4EBD-8591-4B2489F8084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'[Airline Passenger Satisfaction.xlsx]Distribuição por Tipo de Client'!$A$2:$A$3</c:f>
              <c:strCache>
                <c:ptCount val="2"/>
                <c:pt idx="0">
                  <c:v>Disloyal Customer</c:v>
                </c:pt>
                <c:pt idx="1">
                  <c:v>Loyal Customer</c:v>
                </c:pt>
              </c:strCache>
            </c:strRef>
          </c:cat>
          <c:val>
            <c:numRef>
              <c:f>'[Airline Passenger Satisfaction.xlsx]Distribuição por Tipo de Client'!$B$2:$B$3</c:f>
              <c:numCache>
                <c:formatCode>General</c:formatCode>
                <c:ptCount val="2"/>
                <c:pt idx="0">
                  <c:v>4799</c:v>
                </c:pt>
                <c:pt idx="1">
                  <c:v>21177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C71-4EBD-8591-4B2489F8084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dTable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905098138570816"/>
          <c:y val="0.91179387858775718"/>
          <c:w val="0.44189803722858367"/>
          <c:h val="6.80448310896621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Média</a:t>
            </a:r>
            <a:r>
              <a:rPr lang="pt-BR" baseline="0"/>
              <a:t> de s</a:t>
            </a:r>
            <a:r>
              <a:rPr lang="pt-BR"/>
              <a:t>atisfação x Serviços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'[Airline Passenger Satisfaction.xlsx]Satisfação x Serviços'!$B$2</c:f>
              <c:strCache>
                <c:ptCount val="1"/>
                <c:pt idx="0">
                  <c:v>neutral or dissatisfied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Satisfaction.xlsx]Satisfação x Serviços'!$A$3:$A$4</c:f>
              <c:strCache>
                <c:ptCount val="2"/>
                <c:pt idx="0">
                  <c:v>Serviços Online</c:v>
                </c:pt>
                <c:pt idx="1">
                  <c:v>Serviços em Geral</c:v>
                </c:pt>
              </c:strCache>
            </c:strRef>
          </c:cat>
          <c:val>
            <c:numRef>
              <c:f>'[Airline Passenger Satisfaction.xlsx]Satisfação x Serviços'!$B$3:$B$4</c:f>
              <c:numCache>
                <c:formatCode>0.000</c:formatCode>
                <c:ptCount val="2"/>
                <c:pt idx="0">
                  <c:v>1.7427891763306584</c:v>
                </c:pt>
                <c:pt idx="1">
                  <c:v>2.3729636999931389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4A-4E9A-A29C-D3F9D2A12D1D}"/>
            </c:ext>
          </c:extLst>
        </c:ser>
        <c:ser>
          <c:idx val="1"/>
          <c:order val="1"/>
          <c:tx>
            <c:strRef>
              <c:f>'[Airline Passenger Satisfaction.xlsx]Satisfação x Serviços'!$C$2</c:f>
              <c:strCache>
                <c:ptCount val="1"/>
                <c:pt idx="0">
                  <c:v>satisfied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Satisfaction.xlsx]Satisfação x Serviços'!$A$3:$A$4</c:f>
              <c:strCache>
                <c:ptCount val="2"/>
                <c:pt idx="0">
                  <c:v>Serviços Online</c:v>
                </c:pt>
                <c:pt idx="1">
                  <c:v>Serviços em Geral</c:v>
                </c:pt>
              </c:strCache>
            </c:strRef>
          </c:cat>
          <c:val>
            <c:numRef>
              <c:f>'[Airline Passenger Satisfaction.xlsx]Satisfação x Serviços'!$C$3:$C$4</c:f>
              <c:numCache>
                <c:formatCode>0.000</c:formatCode>
                <c:ptCount val="2"/>
                <c:pt idx="0">
                  <c:v>2.676050162238012</c:v>
                </c:pt>
                <c:pt idx="1">
                  <c:v>3.0918267122687011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4A-4E9A-A29C-D3F9D2A12D1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722426736"/>
        <c:axId val="1722428176"/>
      </c:barChart>
      <c:catAx>
        <c:axId val="1722426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22428176"/>
        <c:crosses val="autoZero"/>
        <c:auto val="1"/>
        <c:lblAlgn val="ctr"/>
        <c:lblOffset val="100"/>
        <c:noMultiLvlLbl val="0"/>
      </c:catAx>
      <c:valAx>
        <c:axId val="1722428176"/>
        <c:scaling>
          <c:orientation val="minMax"/>
        </c:scaling>
        <c:delete val="1"/>
        <c:axPos val="b"/>
        <c:numFmt formatCode="0.000" sourceLinked="1"/>
        <c:majorTickMark val="none"/>
        <c:minorTickMark val="none"/>
        <c:tickLblPos val="nextTo"/>
        <c:crossAx val="172242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Total Geral - Gênero x Idade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6.358666666666668E-2"/>
          <c:y val="0.23780805555555556"/>
          <c:w val="0.92053833333333335"/>
          <c:h val="0.69827472222222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'[Airline Passenger Satisfaction.xlsx]Distribuição por gênero'!$B$1</c:f>
              <c:strCache>
                <c:ptCount val="1"/>
                <c:pt idx="0">
                  <c:v>Female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Satisfaction.xlsx]Distribuição por gênero'!$A$2:$A$10</c:f>
              <c:strCache>
                <c:ptCount val="9"/>
                <c:pt idx="0">
                  <c:v>0-9</c:v>
                </c:pt>
                <c:pt idx="1">
                  <c:v>10-19</c:v>
                </c:pt>
                <c:pt idx="2">
                  <c:v>20-29</c:v>
                </c:pt>
                <c:pt idx="3">
                  <c:v>30-39</c:v>
                </c:pt>
                <c:pt idx="4">
                  <c:v>40-49</c:v>
                </c:pt>
                <c:pt idx="5">
                  <c:v>50-59</c:v>
                </c:pt>
                <c:pt idx="6">
                  <c:v>60-69</c:v>
                </c:pt>
                <c:pt idx="7">
                  <c:v>70-79</c:v>
                </c:pt>
                <c:pt idx="8">
                  <c:v>80-89</c:v>
                </c:pt>
              </c:strCache>
            </c:strRef>
          </c:cat>
          <c:val>
            <c:numRef>
              <c:f>'[Airline Passenger Satisfaction.xlsx]Distribuição por gênero'!$B$2:$B$10</c:f>
              <c:numCache>
                <c:formatCode>General</c:formatCode>
                <c:ptCount val="9"/>
                <c:pt idx="0">
                  <c:v>232</c:v>
                </c:pt>
                <c:pt idx="1">
                  <c:v>941</c:v>
                </c:pt>
                <c:pt idx="2">
                  <c:v>2757</c:v>
                </c:pt>
                <c:pt idx="3">
                  <c:v>2550</c:v>
                </c:pt>
                <c:pt idx="4">
                  <c:v>3020</c:v>
                </c:pt>
                <c:pt idx="5">
                  <c:v>2444</c:v>
                </c:pt>
                <c:pt idx="6">
                  <c:v>1042</c:v>
                </c:pt>
                <c:pt idx="7">
                  <c:v>161</c:v>
                </c:pt>
                <c:pt idx="8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B0-444F-9446-36ED8C8AFC3F}"/>
            </c:ext>
          </c:extLst>
        </c:ser>
        <c:ser>
          <c:idx val="1"/>
          <c:order val="1"/>
          <c:tx>
            <c:strRef>
              <c:f>'[Airline Passenger Satisfaction.xlsx]Distribuição por gênero'!$C$1</c:f>
              <c:strCache>
                <c:ptCount val="1"/>
                <c:pt idx="0">
                  <c:v>Male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Satisfaction.xlsx]Distribuição por gênero'!$A$2:$A$10</c:f>
              <c:strCache>
                <c:ptCount val="9"/>
                <c:pt idx="0">
                  <c:v>0-9</c:v>
                </c:pt>
                <c:pt idx="1">
                  <c:v>10-19</c:v>
                </c:pt>
                <c:pt idx="2">
                  <c:v>20-29</c:v>
                </c:pt>
                <c:pt idx="3">
                  <c:v>30-39</c:v>
                </c:pt>
                <c:pt idx="4">
                  <c:v>40-49</c:v>
                </c:pt>
                <c:pt idx="5">
                  <c:v>50-59</c:v>
                </c:pt>
                <c:pt idx="6">
                  <c:v>60-69</c:v>
                </c:pt>
                <c:pt idx="7">
                  <c:v>70-79</c:v>
                </c:pt>
                <c:pt idx="8">
                  <c:v>80-89</c:v>
                </c:pt>
              </c:strCache>
            </c:strRef>
          </c:cat>
          <c:val>
            <c:numRef>
              <c:f>'[Airline Passenger Satisfaction.xlsx]Distribuição por gênero'!$C$2:$C$10</c:f>
              <c:numCache>
                <c:formatCode>General</c:formatCode>
                <c:ptCount val="9"/>
                <c:pt idx="0">
                  <c:v>215</c:v>
                </c:pt>
                <c:pt idx="1">
                  <c:v>979</c:v>
                </c:pt>
                <c:pt idx="2">
                  <c:v>2508</c:v>
                </c:pt>
                <c:pt idx="3">
                  <c:v>2495</c:v>
                </c:pt>
                <c:pt idx="4">
                  <c:v>2920</c:v>
                </c:pt>
                <c:pt idx="5">
                  <c:v>2419</c:v>
                </c:pt>
                <c:pt idx="6">
                  <c:v>1097</c:v>
                </c:pt>
                <c:pt idx="7">
                  <c:v>156</c:v>
                </c:pt>
                <c:pt idx="8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B0-444F-9446-36ED8C8AFC3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91087088"/>
        <c:axId val="1791101008"/>
      </c:barChart>
      <c:catAx>
        <c:axId val="1791087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91101008"/>
        <c:crosses val="autoZero"/>
        <c:auto val="1"/>
        <c:lblAlgn val="ctr"/>
        <c:lblOffset val="100"/>
        <c:noMultiLvlLbl val="0"/>
      </c:catAx>
      <c:valAx>
        <c:axId val="1791101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91087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Total Geral de Gênero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'[Airline Passenger Satisfaction.xlsx]Distribuição por gênero'!$A$14</c:f>
              <c:strCache>
                <c:ptCount val="1"/>
                <c:pt idx="0">
                  <c:v>Female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Satisfaction.xlsx]Distribuição por gênero'!$B$13</c:f>
              <c:strCache>
                <c:ptCount val="1"/>
                <c:pt idx="0">
                  <c:v>Total Geral</c:v>
                </c:pt>
              </c:strCache>
            </c:strRef>
          </c:cat>
          <c:val>
            <c:numRef>
              <c:f>'[Airline Passenger Satisfaction.xlsx]Distribuição por gênero'!$B$14</c:f>
              <c:numCache>
                <c:formatCode>General</c:formatCode>
                <c:ptCount val="1"/>
                <c:pt idx="0">
                  <c:v>13172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45-44A5-83BE-BC5AFE9D4F02}"/>
            </c:ext>
          </c:extLst>
        </c:ser>
        <c:ser>
          <c:idx val="1"/>
          <c:order val="1"/>
          <c:tx>
            <c:strRef>
              <c:f>'[Airline Passenger Satisfaction.xlsx]Distribuição por gênero'!$A$15</c:f>
              <c:strCache>
                <c:ptCount val="1"/>
                <c:pt idx="0">
                  <c:v>Male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Satisfaction.xlsx]Distribuição por gênero'!$B$13</c:f>
              <c:strCache>
                <c:ptCount val="1"/>
                <c:pt idx="0">
                  <c:v>Total Geral</c:v>
                </c:pt>
              </c:strCache>
            </c:strRef>
          </c:cat>
          <c:val>
            <c:numRef>
              <c:f>'[Airline Passenger Satisfaction.xlsx]Distribuição por gênero'!$B$15</c:f>
              <c:numCache>
                <c:formatCode>General</c:formatCode>
                <c:ptCount val="1"/>
                <c:pt idx="0">
                  <c:v>12804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45-44A5-83BE-BC5AFE9D4F0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791144688"/>
        <c:axId val="1791153328"/>
      </c:barChart>
      <c:catAx>
        <c:axId val="179114468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91153328"/>
        <c:crosses val="autoZero"/>
        <c:auto val="1"/>
        <c:lblAlgn val="ctr"/>
        <c:lblOffset val="100"/>
        <c:noMultiLvlLbl val="0"/>
      </c:catAx>
      <c:valAx>
        <c:axId val="1791153328"/>
        <c:scaling>
          <c:orientation val="minMax"/>
          <c:max val="13200"/>
          <c:min val="1000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791144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Distribuição por tipo de cliente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2.4691353660603647E-2"/>
          <c:y val="0.15807909604519774"/>
          <c:w val="0.95061729267879269"/>
          <c:h val="0.75484644927858591"/>
        </c:manualLayout>
      </c:layout>
      <c:pieChart>
        <c:varyColors val="1"/>
        <c:ser>
          <c:idx val="0"/>
          <c:order val="0"/>
          <c:tx>
            <c:strRef>
              <c:f>'[Airline Passenger Satisfaction.xlsx]Distribuição por Tipo de Client'!$B$1</c:f>
              <c:strCache>
                <c:ptCount val="1"/>
                <c:pt idx="0">
                  <c:v>Contagem por Tipo de Cliente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C71-4EBD-8591-4B2489F8084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C71-4EBD-8591-4B2489F8084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'[Airline Passenger Satisfaction.xlsx]Distribuição por Tipo de Client'!$A$2:$A$3</c:f>
              <c:strCache>
                <c:ptCount val="2"/>
                <c:pt idx="0">
                  <c:v>Disloyal Customer</c:v>
                </c:pt>
                <c:pt idx="1">
                  <c:v>Loyal Customer</c:v>
                </c:pt>
              </c:strCache>
            </c:strRef>
          </c:cat>
          <c:val>
            <c:numRef>
              <c:f>'[Airline Passenger Satisfaction.xlsx]Distribuição por Tipo de Client'!$B$2:$B$3</c:f>
              <c:numCache>
                <c:formatCode>General</c:formatCode>
                <c:ptCount val="2"/>
                <c:pt idx="0">
                  <c:v>4799</c:v>
                </c:pt>
                <c:pt idx="1">
                  <c:v>21177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C71-4EBD-8591-4B2489F8084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dTable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905098138570816"/>
          <c:y val="0.91179387858775718"/>
          <c:w val="0.44189803722858367"/>
          <c:h val="6.80448310896621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Classe de Voo x Tipo</a:t>
            </a:r>
            <a:r>
              <a:rPr lang="pt-BR" baseline="0"/>
              <a:t> de Viagem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'[Airline Passenger Satisfaction.xlsx]Dist. por Tipo de Viagem-Classe'!$A$3</c:f>
              <c:strCache>
                <c:ptCount val="1"/>
                <c:pt idx="0">
                  <c:v>Business travel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Satisfaction.xlsx]Dist. por Tipo de Viagem-Classe'!$B$2:$D$2</c:f>
              <c:strCache>
                <c:ptCount val="3"/>
                <c:pt idx="0">
                  <c:v>Business</c:v>
                </c:pt>
                <c:pt idx="1">
                  <c:v>Eco</c:v>
                </c:pt>
                <c:pt idx="2">
                  <c:v>Eco Plus</c:v>
                </c:pt>
              </c:strCache>
            </c:strRef>
          </c:cat>
          <c:val>
            <c:numRef>
              <c:f>'[Airline Passenger Satisfaction.xlsx]Dist. por Tipo de Viagem-Classe'!$B$3:$D$3</c:f>
              <c:numCache>
                <c:formatCode>General</c:formatCode>
                <c:ptCount val="3"/>
                <c:pt idx="0">
                  <c:v>11979</c:v>
                </c:pt>
                <c:pt idx="1">
                  <c:v>5047</c:v>
                </c:pt>
                <c:pt idx="2">
                  <c:v>1012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88-4F44-B57B-E113B61D2B11}"/>
            </c:ext>
          </c:extLst>
        </c:ser>
        <c:ser>
          <c:idx val="1"/>
          <c:order val="1"/>
          <c:tx>
            <c:strRef>
              <c:f>'[Airline Passenger Satisfaction.xlsx]Dist. por Tipo de Viagem-Classe'!$A$4</c:f>
              <c:strCache>
                <c:ptCount val="1"/>
                <c:pt idx="0">
                  <c:v>Personal Travel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Satisfaction.xlsx]Dist. por Tipo de Viagem-Classe'!$B$2:$D$2</c:f>
              <c:strCache>
                <c:ptCount val="3"/>
                <c:pt idx="0">
                  <c:v>Business</c:v>
                </c:pt>
                <c:pt idx="1">
                  <c:v>Eco</c:v>
                </c:pt>
                <c:pt idx="2">
                  <c:v>Eco Plus</c:v>
                </c:pt>
              </c:strCache>
            </c:strRef>
          </c:cat>
          <c:val>
            <c:numRef>
              <c:f>'[Airline Passenger Satisfaction.xlsx]Dist. por Tipo de Viagem-Classe'!$B$4:$D$4</c:f>
              <c:numCache>
                <c:formatCode>General</c:formatCode>
                <c:ptCount val="3"/>
                <c:pt idx="0">
                  <c:v>516</c:v>
                </c:pt>
                <c:pt idx="1">
                  <c:v>6517</c:v>
                </c:pt>
                <c:pt idx="2">
                  <c:v>905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88-4F44-B57B-E113B61D2B1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77275455"/>
        <c:axId val="377290335"/>
      </c:barChart>
      <c:catAx>
        <c:axId val="37727545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Classe de Voo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7290335"/>
        <c:crosses val="autoZero"/>
        <c:auto val="1"/>
        <c:lblAlgn val="ctr"/>
        <c:lblOffset val="100"/>
        <c:noMultiLvlLbl val="0"/>
      </c:catAx>
      <c:valAx>
        <c:axId val="3772903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Tipo de viagem</a:t>
                </a:r>
              </a:p>
            </c:rich>
          </c:tx>
          <c:layout>
            <c:manualLayout>
              <c:xMode val="edge"/>
              <c:yMode val="edge"/>
              <c:x val="0.43068982404666328"/>
              <c:y val="0.832499321205538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7275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Total Geral - Gênero x Idade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6.358666666666668E-2"/>
          <c:y val="0.23780805555555556"/>
          <c:w val="0.92053833333333335"/>
          <c:h val="0.69827472222222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'[Airline Passenger Satisfaction.xlsx]Distribuição por gênero'!$B$1</c:f>
              <c:strCache>
                <c:ptCount val="1"/>
                <c:pt idx="0">
                  <c:v>Female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Satisfaction.xlsx]Distribuição por gênero'!$A$2:$A$10</c:f>
              <c:strCache>
                <c:ptCount val="9"/>
                <c:pt idx="0">
                  <c:v>0-9</c:v>
                </c:pt>
                <c:pt idx="1">
                  <c:v>10-19</c:v>
                </c:pt>
                <c:pt idx="2">
                  <c:v>20-29</c:v>
                </c:pt>
                <c:pt idx="3">
                  <c:v>30-39</c:v>
                </c:pt>
                <c:pt idx="4">
                  <c:v>40-49</c:v>
                </c:pt>
                <c:pt idx="5">
                  <c:v>50-59</c:v>
                </c:pt>
                <c:pt idx="6">
                  <c:v>60-69</c:v>
                </c:pt>
                <c:pt idx="7">
                  <c:v>70-79</c:v>
                </c:pt>
                <c:pt idx="8">
                  <c:v>80-89</c:v>
                </c:pt>
              </c:strCache>
            </c:strRef>
          </c:cat>
          <c:val>
            <c:numRef>
              <c:f>'[Airline Passenger Satisfaction.xlsx]Distribuição por gênero'!$B$2:$B$10</c:f>
              <c:numCache>
                <c:formatCode>General</c:formatCode>
                <c:ptCount val="9"/>
                <c:pt idx="0">
                  <c:v>232</c:v>
                </c:pt>
                <c:pt idx="1">
                  <c:v>941</c:v>
                </c:pt>
                <c:pt idx="2">
                  <c:v>2757</c:v>
                </c:pt>
                <c:pt idx="3">
                  <c:v>2550</c:v>
                </c:pt>
                <c:pt idx="4">
                  <c:v>3020</c:v>
                </c:pt>
                <c:pt idx="5">
                  <c:v>2444</c:v>
                </c:pt>
                <c:pt idx="6">
                  <c:v>1042</c:v>
                </c:pt>
                <c:pt idx="7">
                  <c:v>161</c:v>
                </c:pt>
                <c:pt idx="8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B0-444F-9446-36ED8C8AFC3F}"/>
            </c:ext>
          </c:extLst>
        </c:ser>
        <c:ser>
          <c:idx val="1"/>
          <c:order val="1"/>
          <c:tx>
            <c:strRef>
              <c:f>'[Airline Passenger Satisfaction.xlsx]Distribuição por gênero'!$C$1</c:f>
              <c:strCache>
                <c:ptCount val="1"/>
                <c:pt idx="0">
                  <c:v>Male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'[Airline Passenger Satisfaction.xlsx]Distribuição por gênero'!$A$2:$A$10</c:f>
              <c:strCache>
                <c:ptCount val="9"/>
                <c:pt idx="0">
                  <c:v>0-9</c:v>
                </c:pt>
                <c:pt idx="1">
                  <c:v>10-19</c:v>
                </c:pt>
                <c:pt idx="2">
                  <c:v>20-29</c:v>
                </c:pt>
                <c:pt idx="3">
                  <c:v>30-39</c:v>
                </c:pt>
                <c:pt idx="4">
                  <c:v>40-49</c:v>
                </c:pt>
                <c:pt idx="5">
                  <c:v>50-59</c:v>
                </c:pt>
                <c:pt idx="6">
                  <c:v>60-69</c:v>
                </c:pt>
                <c:pt idx="7">
                  <c:v>70-79</c:v>
                </c:pt>
                <c:pt idx="8">
                  <c:v>80-89</c:v>
                </c:pt>
              </c:strCache>
            </c:strRef>
          </c:cat>
          <c:val>
            <c:numRef>
              <c:f>'[Airline Passenger Satisfaction.xlsx]Distribuição por gênero'!$C$2:$C$10</c:f>
              <c:numCache>
                <c:formatCode>General</c:formatCode>
                <c:ptCount val="9"/>
                <c:pt idx="0">
                  <c:v>215</c:v>
                </c:pt>
                <c:pt idx="1">
                  <c:v>979</c:v>
                </c:pt>
                <c:pt idx="2">
                  <c:v>2508</c:v>
                </c:pt>
                <c:pt idx="3">
                  <c:v>2495</c:v>
                </c:pt>
                <c:pt idx="4">
                  <c:v>2920</c:v>
                </c:pt>
                <c:pt idx="5">
                  <c:v>2419</c:v>
                </c:pt>
                <c:pt idx="6">
                  <c:v>1097</c:v>
                </c:pt>
                <c:pt idx="7">
                  <c:v>156</c:v>
                </c:pt>
                <c:pt idx="8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B0-444F-9446-36ED8C8AFC3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91087088"/>
        <c:axId val="1791101008"/>
      </c:barChart>
      <c:catAx>
        <c:axId val="1791087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91101008"/>
        <c:crosses val="autoZero"/>
        <c:auto val="1"/>
        <c:lblAlgn val="ctr"/>
        <c:lblOffset val="100"/>
        <c:noMultiLvlLbl val="0"/>
      </c:catAx>
      <c:valAx>
        <c:axId val="1791101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91087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9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2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3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5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6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7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8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9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0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442E6-DCFB-428A-8D11-A97E556CFEAA}" type="datetimeFigureOut">
              <a:rPr lang="pt-BR" smtClean="0"/>
              <a:t>02/06/2024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1089F-E021-435B-8FF4-438DECD9E9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470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1089F-E021-435B-8FF4-438DECD9E98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738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1089F-E021-435B-8FF4-438DECD9E98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738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1089F-E021-435B-8FF4-438DECD9E98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99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1089F-E021-435B-8FF4-438DECD9E98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731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1089F-E021-435B-8FF4-438DECD9E98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834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1089F-E021-435B-8FF4-438DECD9E98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337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18026-8248-84C1-F0E4-F2622DC4C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7F5D50-8422-8C08-E15C-88E23A0F9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14D2EA-72B3-B6B1-85C6-B9A9D76C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6/2/2024</a:t>
            </a:fld>
            <a:endParaRPr lang="en-US" spc="5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4FFB8D-F453-8076-6EF9-05BF8FAE3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34B530-D0C4-D617-5EB1-88B9EA3A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8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E80EE-B16D-FC48-5224-BFCE04D7E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4CAF5C-F924-A8B8-D8A9-60BCA9029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1EBAE7-ED52-9948-E472-892CFAAD8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6/2/2024</a:t>
            </a:fld>
            <a:endParaRPr lang="en-US" spc="5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18BAC3-CD92-9640-886F-27F5834DF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AAF041-87DD-6256-37FA-4A8AD28B1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07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05D15C-B059-7C7C-2408-B6BD666DB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C7FA6B-4414-06F4-7E6A-45E55CFE5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3ED082-C7F4-8C04-47A3-E6F7F07F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6/2/2024</a:t>
            </a:fld>
            <a:endParaRPr lang="en-US" spc="5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9AC025-2252-D76E-DB3E-D951F81C7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9D2C01-76D3-637F-C3EE-7D7D5506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47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19029-EBF8-2404-0113-3C65DB2F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8AFC1B-7035-3DAB-9DDD-694420DC6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D9E57A-7786-B842-5663-0E8045B48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6/2/2024</a:t>
            </a:fld>
            <a:endParaRPr lang="en-US" spc="5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C4DC47-FE01-B711-2228-C549F10D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42C0D8-65A1-AEB6-F133-59C88ADA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30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9DF1E-B1E2-2131-A00A-3C34C0A8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F84962-B137-4F10-22F1-DC5FBBFD7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7C06AF-B40E-76B0-1843-76583D3FC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6/2/2024</a:t>
            </a:fld>
            <a:endParaRPr lang="en-US" spc="5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EBA937-991A-B48A-9E1C-123428E4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0244D4-4FC7-6071-6FC2-3CD0C407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9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31C8A-F41A-FD93-F76C-C5E4CEB2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394202-BEC7-6EC0-4038-1E230D987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F40DEE-1A32-0D08-FA2F-CBE460F0B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C4C5BE-5C6B-F50E-0AC2-D6C1F722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6/2/2024</a:t>
            </a:fld>
            <a:endParaRPr lang="en-US" spc="5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110369-143F-C93D-129B-17E14F31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6132D5-D51A-0BEE-D7CD-188FFFEC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44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344C8-5090-A655-28E2-634A5084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1A30D8-AE93-D033-5852-6B91CCCD0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236627-14FD-5D30-DD59-F9FFD7058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9776587-8A23-2980-2B3F-598308521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92E36BF-2A19-642B-24BC-BA29AE2A0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F65561A-D458-4BDF-870A-C2103103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6/2/2024</a:t>
            </a:fld>
            <a:endParaRPr lang="en-US" spc="5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F37F445-E2C9-C1D6-D124-968A1EF5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0142E36-D673-E24D-16F7-A6C8BB7B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0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4EA6E-0BB3-0318-C6AE-D26653C1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569383-14D7-2053-5508-ED2BC032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6/2/2024</a:t>
            </a:fld>
            <a:endParaRPr lang="en-US" spc="5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083ADD-DCFF-30B6-04CF-D7239A95D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9A80A9-068C-45EB-CA84-2238E3A89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70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0F0E23E-748D-9F3E-B101-428297DF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6/2/2024</a:t>
            </a:fld>
            <a:endParaRPr lang="en-US" spc="5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7196A83-B8E0-C008-F071-45F90F448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FA22D9-D998-A17F-5736-C5C0F948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9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34906-9512-462E-B1C8-D9C8B9260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3A558E-87E5-C2BE-F67A-C26A2DB26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C2BF2A-0754-39C9-E298-08A177D91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692F1C-1E72-63CA-8BA0-5C9F432B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6/2/2024</a:t>
            </a:fld>
            <a:endParaRPr lang="en-US" spc="5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766B58-B7A6-7796-8089-1A5FD753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6008B2-2FBE-8EBB-2D29-00C0BBCD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51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B17F6-601A-113A-787A-BD967E53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2DC7D3-AA31-2571-803F-414249EAE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F2995A-C6D6-5E5E-D3A3-BA7FE0DBB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8E7E6C-7097-2301-ACA8-944035DA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6/2/2024</a:t>
            </a:fld>
            <a:endParaRPr lang="en-US" spc="5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943B55-C4A1-37DA-BC23-89423FA5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41A0C1-4CC5-01C5-5767-DA2F1783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9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CE6D1DA-9F24-092B-665C-CB6FBDAB8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BEF843-6802-C97C-11F9-D7A94D7DC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9978F1-6348-FC8B-13EA-5D1D3CA76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6/2/2024</a:t>
            </a:fld>
            <a:endParaRPr lang="en-US" spc="5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858917-F126-7BBE-41B4-C9AC5AA3F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152131-FC79-6E94-2BD2-4B40980D1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6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1.xml"/><Relationship Id="rId3" Type="http://schemas.openxmlformats.org/officeDocument/2006/relationships/image" Target="../media/image1.png"/><Relationship Id="rId7" Type="http://schemas.openxmlformats.org/officeDocument/2006/relationships/chart" Target="../charts/chart3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9.xml"/><Relationship Id="rId5" Type="http://schemas.openxmlformats.org/officeDocument/2006/relationships/chart" Target="../charts/chart28.xml"/><Relationship Id="rId10" Type="http://schemas.openxmlformats.org/officeDocument/2006/relationships/chart" Target="../charts/chart33.xml"/><Relationship Id="rId4" Type="http://schemas.openxmlformats.org/officeDocument/2006/relationships/chart" Target="../charts/chart27.xml"/><Relationship Id="rId9" Type="http://schemas.openxmlformats.org/officeDocument/2006/relationships/chart" Target="../charts/chart3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8.xml"/><Relationship Id="rId3" Type="http://schemas.openxmlformats.org/officeDocument/2006/relationships/image" Target="../media/image1.png"/><Relationship Id="rId7" Type="http://schemas.openxmlformats.org/officeDocument/2006/relationships/chart" Target="../charts/chart3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6.xml"/><Relationship Id="rId5" Type="http://schemas.openxmlformats.org/officeDocument/2006/relationships/chart" Target="../charts/chart35.xml"/><Relationship Id="rId10" Type="http://schemas.openxmlformats.org/officeDocument/2006/relationships/chart" Target="../charts/chart40.xml"/><Relationship Id="rId4" Type="http://schemas.openxmlformats.org/officeDocument/2006/relationships/chart" Target="../charts/chart34.xml"/><Relationship Id="rId9" Type="http://schemas.openxmlformats.org/officeDocument/2006/relationships/chart" Target="../charts/chart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3.xml"/><Relationship Id="rId3" Type="http://schemas.openxmlformats.org/officeDocument/2006/relationships/image" Target="../media/image1.png"/><Relationship Id="rId7" Type="http://schemas.openxmlformats.org/officeDocument/2006/relationships/chart" Target="../charts/chart1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image" Target="../media/image1.png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Relationship Id="rId9" Type="http://schemas.openxmlformats.org/officeDocument/2006/relationships/chart" Target="../charts/chart1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4.xml"/><Relationship Id="rId3" Type="http://schemas.openxmlformats.org/officeDocument/2006/relationships/image" Target="../media/image1.png"/><Relationship Id="rId7" Type="http://schemas.openxmlformats.org/officeDocument/2006/relationships/chart" Target="../charts/chart2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2.xml"/><Relationship Id="rId5" Type="http://schemas.openxmlformats.org/officeDocument/2006/relationships/chart" Target="../charts/chart21.xml"/><Relationship Id="rId10" Type="http://schemas.openxmlformats.org/officeDocument/2006/relationships/chart" Target="../charts/chart26.xml"/><Relationship Id="rId4" Type="http://schemas.openxmlformats.org/officeDocument/2006/relationships/chart" Target="../charts/chart20.xml"/><Relationship Id="rId9" Type="http://schemas.openxmlformats.org/officeDocument/2006/relationships/chart" Target="../charts/char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um avião&#10;&#10;Descrição gerada automaticamente com confiança média">
            <a:extLst>
              <a:ext uri="{FF2B5EF4-FFF2-40B4-BE49-F238E27FC236}">
                <a16:creationId xmlns:a16="http://schemas.microsoft.com/office/drawing/2014/main" id="{D05562E9-F665-8A28-23EB-7E1388D18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9" r="-1" b="7755"/>
          <a:stretch/>
        </p:blipFill>
        <p:spPr>
          <a:xfrm>
            <a:off x="781320" y="643467"/>
            <a:ext cx="10629360" cy="557106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21839E1-B349-5A14-0195-00E95764E9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980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>
              <a:latin typeface="Bernard MT Condensed" panose="02050806060905020404" pitchFamily="18" charset="0"/>
            </a:endParaRPr>
          </a:p>
          <a:p>
            <a:pPr algn="ctr"/>
            <a:endParaRPr lang="pt-BR" sz="4000" dirty="0">
              <a:latin typeface="Bernard MT Condensed" panose="02050806060905020404" pitchFamily="18" charset="0"/>
            </a:endParaRPr>
          </a:p>
          <a:p>
            <a:pPr algn="ctr"/>
            <a:endParaRPr lang="pt-BR" sz="4000" dirty="0">
              <a:latin typeface="Bernard MT Condensed" panose="02050806060905020404" pitchFamily="18" charset="0"/>
            </a:endParaRPr>
          </a:p>
          <a:p>
            <a:pPr algn="ctr"/>
            <a:r>
              <a:rPr lang="pt-BR" sz="4000" b="1" dirty="0">
                <a:solidFill>
                  <a:srgbClr val="000000"/>
                </a:solidFill>
                <a:highlight>
                  <a:srgbClr val="C0C0C0"/>
                </a:highlight>
                <a:latin typeface="Berlin Sans FB" panose="020E0602020502020306" pitchFamily="34" charset="0"/>
              </a:rPr>
              <a:t>Análise</a:t>
            </a:r>
            <a:r>
              <a:rPr lang="pt-BR" sz="4000" dirty="0">
                <a:solidFill>
                  <a:srgbClr val="000000"/>
                </a:solidFill>
                <a:highlight>
                  <a:srgbClr val="C0C0C0"/>
                </a:highlight>
                <a:latin typeface="Berlin Sans FB" panose="020E0602020502020306" pitchFamily="34" charset="0"/>
              </a:rPr>
              <a:t> de Satisfação de </a:t>
            </a:r>
          </a:p>
          <a:p>
            <a:pPr algn="ctr"/>
            <a:r>
              <a:rPr lang="pt-BR" sz="4000" dirty="0">
                <a:solidFill>
                  <a:srgbClr val="000000"/>
                </a:solidFill>
                <a:highlight>
                  <a:srgbClr val="C0C0C0"/>
                </a:highlight>
                <a:latin typeface="Berlin Sans FB" panose="020E0602020502020306" pitchFamily="34" charset="0"/>
              </a:rPr>
              <a:t>Passageiros da Companhia Aérea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204BEC0-6738-235B-6B89-0D80625BA63F}"/>
              </a:ext>
            </a:extLst>
          </p:cNvPr>
          <p:cNvSpPr/>
          <p:nvPr/>
        </p:nvSpPr>
        <p:spPr>
          <a:xfrm>
            <a:off x="-1" y="6802118"/>
            <a:ext cx="12191999" cy="5588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CFA63F5-AFC3-BB31-B4DE-176945183503}"/>
              </a:ext>
            </a:extLst>
          </p:cNvPr>
          <p:cNvSpPr/>
          <p:nvPr/>
        </p:nvSpPr>
        <p:spPr>
          <a:xfrm>
            <a:off x="-2" y="0"/>
            <a:ext cx="12191999" cy="4571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234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um avião&#10;&#10;Descrição gerada automaticamente com confiança média">
            <a:extLst>
              <a:ext uri="{FF2B5EF4-FFF2-40B4-BE49-F238E27FC236}">
                <a16:creationId xmlns:a16="http://schemas.microsoft.com/office/drawing/2014/main" id="{D05562E9-F665-8A28-23EB-7E1388D18E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9" r="-1" b="7755"/>
          <a:stretch/>
        </p:blipFill>
        <p:spPr>
          <a:xfrm>
            <a:off x="781320" y="643467"/>
            <a:ext cx="10629360" cy="557106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21839E1-B349-5A14-0195-00E95764E9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980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>
              <a:latin typeface="Bernard MT Condensed" panose="02050806060905020404" pitchFamily="18" charset="0"/>
            </a:endParaRPr>
          </a:p>
          <a:p>
            <a:pPr algn="ctr"/>
            <a:endParaRPr lang="pt-BR" sz="4000" dirty="0">
              <a:latin typeface="Bernard MT Condensed" panose="02050806060905020404" pitchFamily="18" charset="0"/>
            </a:endParaRPr>
          </a:p>
          <a:p>
            <a:pPr algn="ctr"/>
            <a:endParaRPr lang="pt-BR" sz="4000" dirty="0">
              <a:latin typeface="Bernard MT Condensed" panose="02050806060905020404" pitchFamily="18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204BEC0-6738-235B-6B89-0D80625BA63F}"/>
              </a:ext>
            </a:extLst>
          </p:cNvPr>
          <p:cNvSpPr/>
          <p:nvPr/>
        </p:nvSpPr>
        <p:spPr>
          <a:xfrm>
            <a:off x="-1" y="6802118"/>
            <a:ext cx="12191999" cy="5588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CFA63F5-AFC3-BB31-B4DE-176945183503}"/>
              </a:ext>
            </a:extLst>
          </p:cNvPr>
          <p:cNvSpPr/>
          <p:nvPr/>
        </p:nvSpPr>
        <p:spPr>
          <a:xfrm>
            <a:off x="-2" y="0"/>
            <a:ext cx="12191999" cy="680211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239CA8E-39B1-1D9A-E752-4E63C8CC02DB}"/>
              </a:ext>
            </a:extLst>
          </p:cNvPr>
          <p:cNvSpPr/>
          <p:nvPr/>
        </p:nvSpPr>
        <p:spPr>
          <a:xfrm>
            <a:off x="203198" y="343848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 descr="Desenho de um avião&#10;&#10;Descrição gerada automaticamente com confiança média">
            <a:extLst>
              <a:ext uri="{FF2B5EF4-FFF2-40B4-BE49-F238E27FC236}">
                <a16:creationId xmlns:a16="http://schemas.microsoft.com/office/drawing/2014/main" id="{4A030E25-2452-74EB-C434-8C038EE9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570" y="2428881"/>
            <a:ext cx="1948167" cy="1251849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A90C7BE6-8A0D-EB99-AE4B-734B51910AF7}"/>
              </a:ext>
            </a:extLst>
          </p:cNvPr>
          <p:cNvGrpSpPr/>
          <p:nvPr/>
        </p:nvGrpSpPr>
        <p:grpSpPr>
          <a:xfrm>
            <a:off x="203198" y="629767"/>
            <a:ext cx="10066843" cy="5584766"/>
            <a:chOff x="1137053" y="-1445786"/>
            <a:chExt cx="10066843" cy="5584766"/>
          </a:xfrm>
        </p:grpSpPr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D8F1DE02-532D-959F-0C5E-8CBDA882E05E}"/>
                </a:ext>
              </a:extLst>
            </p:cNvPr>
            <p:cNvSpPr txBox="1"/>
            <p:nvPr/>
          </p:nvSpPr>
          <p:spPr>
            <a:xfrm>
              <a:off x="5515098" y="-1445786"/>
              <a:ext cx="568879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0" dirty="0">
                  <a:latin typeface="Berlin Sans FB" panose="020E0602020502020306" pitchFamily="34" charset="0"/>
                </a:rPr>
                <a:t>SUMÁRIO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3401AC4-D062-4677-752A-901A5C8FAEA4}"/>
                </a:ext>
              </a:extLst>
            </p:cNvPr>
            <p:cNvSpPr txBox="1"/>
            <p:nvPr/>
          </p:nvSpPr>
          <p:spPr>
            <a:xfrm>
              <a:off x="1137053" y="353328"/>
              <a:ext cx="7571303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>
                  <a:latin typeface="Berlin Sans FB" panose="020E0602020502020306" pitchFamily="34" charset="0"/>
                </a:rPr>
                <a:t>1. Distribuição por Gênero</a:t>
              </a:r>
            </a:p>
            <a:p>
              <a:r>
                <a:rPr lang="pt-BR" sz="4000" dirty="0">
                  <a:latin typeface="Berlin Sans FB" panose="020E0602020502020306" pitchFamily="34" charset="0"/>
                </a:rPr>
                <a:t>2. Distribuição por Tipo de Cliente</a:t>
              </a:r>
            </a:p>
            <a:p>
              <a:r>
                <a:rPr lang="pt-BR" sz="4000" dirty="0">
                  <a:latin typeface="Berlin Sans FB" panose="020E0602020502020306" pitchFamily="34" charset="0"/>
                </a:rPr>
                <a:t>3. Classe de Voo x Tipo de Viagem</a:t>
              </a:r>
            </a:p>
            <a:p>
              <a:r>
                <a:rPr lang="pt-BR" sz="4000" dirty="0">
                  <a:latin typeface="Berlin Sans FB" panose="020E0602020502020306" pitchFamily="34" charset="0"/>
                </a:rPr>
                <a:t>4. Média de Atraso x Satisfação</a:t>
              </a:r>
            </a:p>
            <a:p>
              <a:r>
                <a:rPr lang="pt-BR" sz="4000" dirty="0">
                  <a:latin typeface="Berlin Sans FB" panose="020E0602020502020306" pitchFamily="34" charset="0"/>
                </a:rPr>
                <a:t>5. Faixa Etária x Satisfação</a:t>
              </a:r>
            </a:p>
            <a:p>
              <a:r>
                <a:rPr lang="pt-BR" sz="4000" dirty="0">
                  <a:latin typeface="Berlin Sans FB" panose="020E0602020502020306" pitchFamily="34" charset="0"/>
                </a:rPr>
                <a:t>6. Média de Satisfação dos Serviços</a:t>
              </a:r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28558-6616-E6B0-512D-BC74404C2159}"/>
              </a:ext>
            </a:extLst>
          </p:cNvPr>
          <p:cNvSpPr txBox="1"/>
          <p:nvPr/>
        </p:nvSpPr>
        <p:spPr>
          <a:xfrm>
            <a:off x="8506623" y="6323659"/>
            <a:ext cx="348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Apresentado por: Gustavo Betete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8B4F3FE-1466-B19C-CC5C-9F5BBDCF35F6}"/>
              </a:ext>
            </a:extLst>
          </p:cNvPr>
          <p:cNvSpPr/>
          <p:nvPr/>
        </p:nvSpPr>
        <p:spPr>
          <a:xfrm>
            <a:off x="-14152" y="1"/>
            <a:ext cx="12206151" cy="6857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8B45CE45-228F-0A57-6BB4-9CE067DAEFD9}"/>
              </a:ext>
            </a:extLst>
          </p:cNvPr>
          <p:cNvSpPr/>
          <p:nvPr/>
        </p:nvSpPr>
        <p:spPr>
          <a:xfrm>
            <a:off x="217348" y="253794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6" name="Imagem 15" descr="Desenho de um avião&#10;&#10;Descrição gerada automaticamente com confiança média">
            <a:extLst>
              <a:ext uri="{FF2B5EF4-FFF2-40B4-BE49-F238E27FC236}">
                <a16:creationId xmlns:a16="http://schemas.microsoft.com/office/drawing/2014/main" id="{1AE4A7D5-E1F5-ADFE-1281-B85CECC95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71777">
            <a:off x="178269" y="5410958"/>
            <a:ext cx="1948167" cy="1251849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3CE0A85-137C-AD75-9941-16B78AE07A59}"/>
              </a:ext>
            </a:extLst>
          </p:cNvPr>
          <p:cNvSpPr txBox="1"/>
          <p:nvPr/>
        </p:nvSpPr>
        <p:spPr>
          <a:xfrm>
            <a:off x="2318854" y="5663344"/>
            <a:ext cx="88706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latin typeface="Berlin Sans FB" panose="020E0602020502020306" pitchFamily="34" charset="0"/>
              </a:rPr>
              <a:t>Pergunta:</a:t>
            </a:r>
            <a:r>
              <a:rPr lang="pt-BR" sz="1700" dirty="0">
                <a:latin typeface="Berlin Sans FB" panose="020E0602020502020306" pitchFamily="34" charset="0"/>
              </a:rPr>
              <a:t> Qual é a distribuição de gênero entre os passageiros da companhia aérea? </a:t>
            </a:r>
          </a:p>
          <a:p>
            <a:endParaRPr lang="pt-BR" sz="1700" b="1" dirty="0">
              <a:latin typeface="Berlin Sans FB" panose="020E0602020502020306" pitchFamily="34" charset="0"/>
            </a:endParaRPr>
          </a:p>
          <a:p>
            <a:r>
              <a:rPr lang="pt-BR" sz="1700" b="1" dirty="0">
                <a:latin typeface="Berlin Sans FB" panose="020E0602020502020306" pitchFamily="34" charset="0"/>
              </a:rPr>
              <a:t>Resposta:</a:t>
            </a:r>
            <a:r>
              <a:rPr lang="pt-BR" sz="1700" dirty="0">
                <a:latin typeface="Berlin Sans FB" panose="020E0602020502020306" pitchFamily="34" charset="0"/>
              </a:rPr>
              <a:t> Entre os passageiros, há 13.172 mulheres e 12.804 homens, mostrando uma distribuição quase equilibrada entre os gêneros.</a:t>
            </a: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C094557F-4DE0-68B9-3ED9-EC82B756E8CE}"/>
              </a:ext>
            </a:extLst>
          </p:cNvPr>
          <p:cNvGraphicFramePr>
            <a:graphicFrameLocks/>
          </p:cNvGraphicFramePr>
          <p:nvPr/>
        </p:nvGraphicFramePr>
        <p:xfrm>
          <a:off x="2280935" y="1965274"/>
          <a:ext cx="72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D3D7F0EA-5525-D707-67BB-031516441089}"/>
              </a:ext>
            </a:extLst>
          </p:cNvPr>
          <p:cNvGraphicFramePr>
            <a:graphicFrameLocks/>
          </p:cNvGraphicFramePr>
          <p:nvPr/>
        </p:nvGraphicFramePr>
        <p:xfrm>
          <a:off x="9495085" y="2732314"/>
          <a:ext cx="2450782" cy="2840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Retângulo 19">
            <a:extLst>
              <a:ext uri="{FF2B5EF4-FFF2-40B4-BE49-F238E27FC236}">
                <a16:creationId xmlns:a16="http://schemas.microsoft.com/office/drawing/2014/main" id="{04E49698-9B61-EB4F-A4CF-DDB59C7F1E5E}"/>
              </a:ext>
            </a:extLst>
          </p:cNvPr>
          <p:cNvSpPr/>
          <p:nvPr/>
        </p:nvSpPr>
        <p:spPr>
          <a:xfrm>
            <a:off x="-14155" y="0"/>
            <a:ext cx="122061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DF615CA-8C59-6621-BD86-F4CD9C54C79B}"/>
              </a:ext>
            </a:extLst>
          </p:cNvPr>
          <p:cNvSpPr txBox="1"/>
          <p:nvPr/>
        </p:nvSpPr>
        <p:spPr>
          <a:xfrm>
            <a:off x="2266785" y="5554367"/>
            <a:ext cx="88706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latin typeface="Berlin Sans FB" panose="020E0602020502020306" pitchFamily="34" charset="0"/>
              </a:rPr>
              <a:t>Pergunta:</a:t>
            </a:r>
            <a:r>
              <a:rPr lang="pt-BR" sz="1700" dirty="0">
                <a:latin typeface="Berlin Sans FB" panose="020E0602020502020306" pitchFamily="34" charset="0"/>
              </a:rPr>
              <a:t> Qual é a proporção de passageiros leais x passageiros desleais? </a:t>
            </a:r>
          </a:p>
          <a:p>
            <a:endParaRPr lang="pt-BR" sz="1700" b="1" dirty="0">
              <a:latin typeface="Berlin Sans FB" panose="020E0602020502020306" pitchFamily="34" charset="0"/>
            </a:endParaRPr>
          </a:p>
          <a:p>
            <a:r>
              <a:rPr lang="pt-BR" sz="1700" b="1" dirty="0">
                <a:latin typeface="Berlin Sans FB" panose="020E0602020502020306" pitchFamily="34" charset="0"/>
              </a:rPr>
              <a:t>Resposta:</a:t>
            </a:r>
            <a:r>
              <a:rPr lang="pt-BR" sz="1700" dirty="0">
                <a:latin typeface="Berlin Sans FB" panose="020E0602020502020306" pitchFamily="34" charset="0"/>
              </a:rPr>
              <a:t> Existem 21.177 clientes leais em comparação com 4.799 clientes desleais, indicando uma base de clientes predominantemente leal.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49BD8071-E66B-338B-65AE-5650BFC78BE5}"/>
              </a:ext>
            </a:extLst>
          </p:cNvPr>
          <p:cNvSpPr/>
          <p:nvPr/>
        </p:nvSpPr>
        <p:spPr>
          <a:xfrm>
            <a:off x="217345" y="287965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28" name="Gráfico 27">
            <a:extLst>
              <a:ext uri="{FF2B5EF4-FFF2-40B4-BE49-F238E27FC236}">
                <a16:creationId xmlns:a16="http://schemas.microsoft.com/office/drawing/2014/main" id="{4A1565E0-66F5-08B5-2431-7003C75250E9}"/>
              </a:ext>
            </a:extLst>
          </p:cNvPr>
          <p:cNvGraphicFramePr>
            <a:graphicFrameLocks/>
          </p:cNvGraphicFramePr>
          <p:nvPr/>
        </p:nvGraphicFramePr>
        <p:xfrm>
          <a:off x="2825248" y="2248677"/>
          <a:ext cx="6912172" cy="3128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30" name="Imagem 29" descr="Desenho de um avião&#10;&#10;Descrição gerada automaticamente com confiança média">
            <a:extLst>
              <a:ext uri="{FF2B5EF4-FFF2-40B4-BE49-F238E27FC236}">
                <a16:creationId xmlns:a16="http://schemas.microsoft.com/office/drawing/2014/main" id="{DA1B3389-3F62-F46B-B04D-8F2F1A47D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7502">
            <a:off x="207311" y="5284539"/>
            <a:ext cx="1948167" cy="1251849"/>
          </a:xfrm>
          <a:prstGeom prst="rect">
            <a:avLst/>
          </a:prstGeom>
          <a:scene3d>
            <a:camera prst="orthographicFront">
              <a:rot lat="0" lon="9000000" rev="0"/>
            </a:camera>
            <a:lightRig rig="threePt" dir="t"/>
          </a:scene3d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D5908118-4A02-71AF-4459-1E86B8DD888A}"/>
              </a:ext>
            </a:extLst>
          </p:cNvPr>
          <p:cNvSpPr/>
          <p:nvPr/>
        </p:nvSpPr>
        <p:spPr>
          <a:xfrm>
            <a:off x="-14156" y="0"/>
            <a:ext cx="1220615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39818919-3A36-B4CE-D6FE-7AC5552C55FC}"/>
              </a:ext>
            </a:extLst>
          </p:cNvPr>
          <p:cNvSpPr/>
          <p:nvPr/>
        </p:nvSpPr>
        <p:spPr>
          <a:xfrm>
            <a:off x="280356" y="226054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82A5DE3-0A40-EF4E-B484-3CE2A87465DF}"/>
              </a:ext>
            </a:extLst>
          </p:cNvPr>
          <p:cNvSpPr txBox="1"/>
          <p:nvPr/>
        </p:nvSpPr>
        <p:spPr>
          <a:xfrm>
            <a:off x="1125270" y="400750"/>
            <a:ext cx="10851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Berlin Sans FB" panose="020E0602020502020306" pitchFamily="34" charset="0"/>
              </a:rPr>
              <a:t>Classe de Voo x Tipo de Viagem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5FC11A9-F6E2-AA4F-5104-6FA82BDB506F}"/>
              </a:ext>
            </a:extLst>
          </p:cNvPr>
          <p:cNvSpPr txBox="1"/>
          <p:nvPr/>
        </p:nvSpPr>
        <p:spPr>
          <a:xfrm>
            <a:off x="2422649" y="4588249"/>
            <a:ext cx="887064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latin typeface="Berlin Sans FB" panose="020E0602020502020306" pitchFamily="34" charset="0"/>
              </a:rPr>
              <a:t>Pergunta:</a:t>
            </a:r>
            <a:r>
              <a:rPr lang="pt-BR" sz="1700" dirty="0">
                <a:latin typeface="Berlin Sans FB" panose="020E0602020502020306" pitchFamily="34" charset="0"/>
              </a:rPr>
              <a:t> Qual é a relação entre a classe de voo escolhida e o tipo de viagem (negócios ou pessoal)? </a:t>
            </a:r>
          </a:p>
          <a:p>
            <a:endParaRPr lang="pt-BR" sz="1700" b="1" dirty="0">
              <a:latin typeface="Berlin Sans FB" panose="020E0602020502020306" pitchFamily="34" charset="0"/>
            </a:endParaRPr>
          </a:p>
          <a:p>
            <a:r>
              <a:rPr lang="pt-BR" sz="1700" b="1" dirty="0">
                <a:latin typeface="Berlin Sans FB" panose="020E0602020502020306" pitchFamily="34" charset="0"/>
              </a:rPr>
              <a:t>Resposta:</a:t>
            </a:r>
            <a:r>
              <a:rPr lang="pt-BR" sz="1700" dirty="0">
                <a:latin typeface="Berlin Sans FB" panose="020E0602020502020306" pitchFamily="34" charset="0"/>
              </a:rPr>
              <a:t> Na classe Eco Plus, 1.012 são viagens de negócios e 905 são viagens pessoais. Na classe Eco, 5.047 são viagens de negócios e 6.517 são viagens pessoais. Na classe Business, 11.979 são viagens de negócios e 516 são viagens pessoais. Isso indica que a classe Business é predominantemente escolhida para viagens de negócios, enquanto a classe Eco tem uma maior proporção de viagens pessoais.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70D8A2A8-D064-A834-F4C9-319455EFF3CC}"/>
              </a:ext>
            </a:extLst>
          </p:cNvPr>
          <p:cNvGraphicFramePr>
            <a:graphicFrameLocks/>
          </p:cNvGraphicFramePr>
          <p:nvPr/>
        </p:nvGraphicFramePr>
        <p:xfrm>
          <a:off x="2711065" y="1955800"/>
          <a:ext cx="7347991" cy="2586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5" name="Retângulo 24">
            <a:extLst>
              <a:ext uri="{FF2B5EF4-FFF2-40B4-BE49-F238E27FC236}">
                <a16:creationId xmlns:a16="http://schemas.microsoft.com/office/drawing/2014/main" id="{415A0797-D5DB-3858-295C-3682358DC36A}"/>
              </a:ext>
            </a:extLst>
          </p:cNvPr>
          <p:cNvSpPr/>
          <p:nvPr/>
        </p:nvSpPr>
        <p:spPr>
          <a:xfrm>
            <a:off x="24776" y="1"/>
            <a:ext cx="12167222" cy="68417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A2229781-2686-C590-1ECC-DF9F71A5F59F}"/>
              </a:ext>
            </a:extLst>
          </p:cNvPr>
          <p:cNvSpPr/>
          <p:nvPr/>
        </p:nvSpPr>
        <p:spPr>
          <a:xfrm>
            <a:off x="203198" y="226054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8BB0011-AB0D-FF41-EE2B-C2B914BE79F9}"/>
              </a:ext>
            </a:extLst>
          </p:cNvPr>
          <p:cNvSpPr txBox="1"/>
          <p:nvPr/>
        </p:nvSpPr>
        <p:spPr>
          <a:xfrm>
            <a:off x="898707" y="5168460"/>
            <a:ext cx="887064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latin typeface="Berlin Sans FB" panose="020E0602020502020306" pitchFamily="34" charset="0"/>
              </a:rPr>
              <a:t>Pergunta:</a:t>
            </a:r>
            <a:r>
              <a:rPr lang="pt-BR" sz="1700" dirty="0">
                <a:latin typeface="Berlin Sans FB" panose="020E0602020502020306" pitchFamily="34" charset="0"/>
              </a:rPr>
              <a:t> Como o atraso nos voos afeta a satisfação dos passageiros? </a:t>
            </a:r>
          </a:p>
          <a:p>
            <a:endParaRPr lang="pt-BR" sz="1700" b="1" dirty="0">
              <a:latin typeface="Berlin Sans FB" panose="020E0602020502020306" pitchFamily="34" charset="0"/>
            </a:endParaRPr>
          </a:p>
          <a:p>
            <a:r>
              <a:rPr lang="pt-BR" sz="1700" b="1" dirty="0">
                <a:latin typeface="Berlin Sans FB" panose="020E0602020502020306" pitchFamily="34" charset="0"/>
              </a:rPr>
              <a:t>Resposta:</a:t>
            </a:r>
            <a:r>
              <a:rPr lang="pt-BR" sz="1700" dirty="0">
                <a:latin typeface="Berlin Sans FB" panose="020E0602020502020306" pitchFamily="34" charset="0"/>
              </a:rPr>
              <a:t> Para clientes satisfeitos com a companhia, a média de atraso na chegada é de 121,51 minutos, enquanto para insatisfeitos é de 167,67 minutos. Em relação ao atraso na partida, a média é de 12,12 minutos para clientes satisfeitos e 16,02 minutos para insatisfeitos. Isso sugere que menores atrasos estão associados a níveis mais altos de satisfação.</a:t>
            </a:r>
          </a:p>
        </p:txBody>
      </p:sp>
      <p:pic>
        <p:nvPicPr>
          <p:cNvPr id="43" name="Imagem 42" descr="Desenho de um avião&#10;&#10;Descrição gerada automaticamente com confiança média">
            <a:extLst>
              <a:ext uri="{FF2B5EF4-FFF2-40B4-BE49-F238E27FC236}">
                <a16:creationId xmlns:a16="http://schemas.microsoft.com/office/drawing/2014/main" id="{8161E765-4934-2DC7-A411-2F5419056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52546">
            <a:off x="-3271300" y="-2385308"/>
            <a:ext cx="1948167" cy="1251849"/>
          </a:xfrm>
          <a:prstGeom prst="rect">
            <a:avLst/>
          </a:prstGeom>
          <a:scene3d>
            <a:camera prst="orthographicFront">
              <a:rot lat="0" lon="9000000" rev="0"/>
            </a:camera>
            <a:lightRig rig="threePt" dir="t"/>
          </a:scene3d>
        </p:spPr>
      </p:pic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1F450988-C69A-1DCB-0D45-5A4BE40F0526}"/>
              </a:ext>
            </a:extLst>
          </p:cNvPr>
          <p:cNvGraphicFramePr>
            <a:graphicFrameLocks/>
          </p:cNvGraphicFramePr>
          <p:nvPr/>
        </p:nvGraphicFramePr>
        <p:xfrm>
          <a:off x="3040058" y="1947258"/>
          <a:ext cx="6111875" cy="3194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8" name="Retângulo 17">
            <a:extLst>
              <a:ext uri="{FF2B5EF4-FFF2-40B4-BE49-F238E27FC236}">
                <a16:creationId xmlns:a16="http://schemas.microsoft.com/office/drawing/2014/main" id="{80E11A95-B3DF-F32D-0EDA-E1F0F45C11CE}"/>
              </a:ext>
            </a:extLst>
          </p:cNvPr>
          <p:cNvSpPr/>
          <p:nvPr/>
        </p:nvSpPr>
        <p:spPr>
          <a:xfrm>
            <a:off x="-1" y="0"/>
            <a:ext cx="12206147" cy="68705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81B3F5A2-2E6D-7CAF-E784-DECF894E6F31}"/>
              </a:ext>
            </a:extLst>
          </p:cNvPr>
          <p:cNvSpPr/>
          <p:nvPr/>
        </p:nvSpPr>
        <p:spPr>
          <a:xfrm>
            <a:off x="145463" y="316941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95C945D-8B5D-6E5A-05F7-8A6B0929C861}"/>
              </a:ext>
            </a:extLst>
          </p:cNvPr>
          <p:cNvSpPr txBox="1"/>
          <p:nvPr/>
        </p:nvSpPr>
        <p:spPr>
          <a:xfrm>
            <a:off x="2443580" y="5200655"/>
            <a:ext cx="887064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latin typeface="Berlin Sans FB" panose="020E0602020502020306" pitchFamily="34" charset="0"/>
              </a:rPr>
              <a:t>Pergunta:</a:t>
            </a:r>
            <a:r>
              <a:rPr lang="pt-BR" sz="1700" dirty="0">
                <a:latin typeface="Berlin Sans FB" panose="020E0602020502020306" pitchFamily="34" charset="0"/>
              </a:rPr>
              <a:t> Qual é a relação entre a faixa etária dos passageiros e sua satisfação com a companhia aérea? </a:t>
            </a:r>
          </a:p>
          <a:p>
            <a:endParaRPr lang="pt-BR" sz="1700" b="1" dirty="0">
              <a:latin typeface="Berlin Sans FB" panose="020E0602020502020306" pitchFamily="34" charset="0"/>
            </a:endParaRPr>
          </a:p>
          <a:p>
            <a:r>
              <a:rPr lang="pt-BR" sz="1700" b="1" dirty="0">
                <a:latin typeface="Berlin Sans FB" panose="020E0602020502020306" pitchFamily="34" charset="0"/>
              </a:rPr>
              <a:t>Resposta:</a:t>
            </a:r>
            <a:r>
              <a:rPr lang="pt-BR" sz="1700" dirty="0">
                <a:latin typeface="Berlin Sans FB" panose="020E0602020502020306" pitchFamily="34" charset="0"/>
              </a:rPr>
              <a:t> As faixas etárias de 40-49 e 50-59 anos estão mais satisfeitas do que insatisfeitas com a companhia aérea, indicando que passageiros nestas faixas etárias têm maior probabilidade de estarem satisfeitos com os serviços oferecidos.</a:t>
            </a:r>
          </a:p>
        </p:txBody>
      </p:sp>
      <p:graphicFrame>
        <p:nvGraphicFramePr>
          <p:cNvPr id="29" name="Gráfico 28">
            <a:extLst>
              <a:ext uri="{FF2B5EF4-FFF2-40B4-BE49-F238E27FC236}">
                <a16:creationId xmlns:a16="http://schemas.microsoft.com/office/drawing/2014/main" id="{AF5289DA-6F68-DBCA-0E71-85D57BBEFE7D}"/>
              </a:ext>
            </a:extLst>
          </p:cNvPr>
          <p:cNvGraphicFramePr>
            <a:graphicFrameLocks/>
          </p:cNvGraphicFramePr>
          <p:nvPr/>
        </p:nvGraphicFramePr>
        <p:xfrm>
          <a:off x="2116132" y="1983930"/>
          <a:ext cx="8870644" cy="3135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9" name="Retângulo 38">
            <a:extLst>
              <a:ext uri="{FF2B5EF4-FFF2-40B4-BE49-F238E27FC236}">
                <a16:creationId xmlns:a16="http://schemas.microsoft.com/office/drawing/2014/main" id="{90657B26-FD98-D5D5-34D4-F7B4E0116BA2}"/>
              </a:ext>
            </a:extLst>
          </p:cNvPr>
          <p:cNvSpPr/>
          <p:nvPr/>
        </p:nvSpPr>
        <p:spPr>
          <a:xfrm>
            <a:off x="-40320" y="0"/>
            <a:ext cx="12257091" cy="68705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DFF2C7FE-31BB-527F-802A-D3ABB8956623}"/>
              </a:ext>
            </a:extLst>
          </p:cNvPr>
          <p:cNvSpPr/>
          <p:nvPr/>
        </p:nvSpPr>
        <p:spPr>
          <a:xfrm>
            <a:off x="280355" y="294831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C1874539-4CED-B7D3-F874-D134068EC748}"/>
              </a:ext>
            </a:extLst>
          </p:cNvPr>
          <p:cNvSpPr txBox="1"/>
          <p:nvPr/>
        </p:nvSpPr>
        <p:spPr>
          <a:xfrm>
            <a:off x="1720345" y="5137534"/>
            <a:ext cx="887064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latin typeface="Berlin Sans FB" panose="020E0602020502020306" pitchFamily="34" charset="0"/>
              </a:rPr>
              <a:t>Pergunta:</a:t>
            </a:r>
            <a:r>
              <a:rPr lang="pt-BR" sz="1700" dirty="0">
                <a:latin typeface="Berlin Sans FB" panose="020E0602020502020306" pitchFamily="34" charset="0"/>
              </a:rPr>
              <a:t> Quais serviços são mais bem avaliados pelos passageiros? </a:t>
            </a:r>
          </a:p>
          <a:p>
            <a:endParaRPr lang="pt-BR" sz="1700" b="1" dirty="0">
              <a:latin typeface="Berlin Sans FB" panose="020E0602020502020306" pitchFamily="34" charset="0"/>
            </a:endParaRPr>
          </a:p>
          <a:p>
            <a:r>
              <a:rPr lang="pt-BR" sz="1700" b="1" dirty="0">
                <a:latin typeface="Berlin Sans FB" panose="020E0602020502020306" pitchFamily="34" charset="0"/>
              </a:rPr>
              <a:t>Resposta:</a:t>
            </a:r>
            <a:r>
              <a:rPr lang="pt-BR" sz="1700" dirty="0">
                <a:latin typeface="Berlin Sans FB" panose="020E0602020502020306" pitchFamily="34" charset="0"/>
              </a:rPr>
              <a:t> Para serviços em geral, a média de satisfação é de 3,092 para passageiros satisfeitos e 2,373 para insatisfeitos. Para serviços online, a média de satisfação é de 2,676 para passageiros satisfeitos e 1,746 para insatisfeitos. Isso indica que tanto os serviços gerais quanto os serviços online são avaliados mais positivamente pelos passageiros satisfeitos.</a:t>
            </a:r>
          </a:p>
        </p:txBody>
      </p:sp>
      <p:graphicFrame>
        <p:nvGraphicFramePr>
          <p:cNvPr id="27" name="Gráfico 26">
            <a:extLst>
              <a:ext uri="{FF2B5EF4-FFF2-40B4-BE49-F238E27FC236}">
                <a16:creationId xmlns:a16="http://schemas.microsoft.com/office/drawing/2014/main" id="{5CFF62B8-8B78-A85F-2C08-6FA572C82BEF}"/>
              </a:ext>
            </a:extLst>
          </p:cNvPr>
          <p:cNvGraphicFramePr>
            <a:graphicFrameLocks/>
          </p:cNvGraphicFramePr>
          <p:nvPr/>
        </p:nvGraphicFramePr>
        <p:xfrm>
          <a:off x="2247133" y="1945049"/>
          <a:ext cx="7811923" cy="3073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5" name="Retângulo 44">
            <a:extLst>
              <a:ext uri="{FF2B5EF4-FFF2-40B4-BE49-F238E27FC236}">
                <a16:creationId xmlns:a16="http://schemas.microsoft.com/office/drawing/2014/main" id="{D6DB8ED6-E8DB-D777-2D3E-DFEBF074CD1B}"/>
              </a:ext>
            </a:extLst>
          </p:cNvPr>
          <p:cNvSpPr/>
          <p:nvPr/>
        </p:nvSpPr>
        <p:spPr>
          <a:xfrm>
            <a:off x="-40320" y="0"/>
            <a:ext cx="12257091" cy="68705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7B32A36-4594-6CAF-6D55-B4191BC6B87A}"/>
              </a:ext>
            </a:extLst>
          </p:cNvPr>
          <p:cNvSpPr/>
          <p:nvPr/>
        </p:nvSpPr>
        <p:spPr>
          <a:xfrm>
            <a:off x="234701" y="174204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0F941AD-BA46-E878-374D-802FBA380F55}"/>
              </a:ext>
            </a:extLst>
          </p:cNvPr>
          <p:cNvSpPr txBox="1"/>
          <p:nvPr/>
        </p:nvSpPr>
        <p:spPr>
          <a:xfrm>
            <a:off x="4041756" y="380357"/>
            <a:ext cx="12154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Berlin Sans FB" panose="020E0602020502020306" pitchFamily="34" charset="0"/>
              </a:rPr>
              <a:t>Conclusão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563ABF9-FC05-DC05-C4F6-A7789DD45BEE}"/>
              </a:ext>
            </a:extLst>
          </p:cNvPr>
          <p:cNvSpPr txBox="1"/>
          <p:nvPr/>
        </p:nvSpPr>
        <p:spPr>
          <a:xfrm>
            <a:off x="234701" y="1940793"/>
            <a:ext cx="11831251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>
                <a:latin typeface="Berlin Sans FB" panose="020E0602020502020306" pitchFamily="34" charset="0"/>
              </a:rPr>
              <a:t>O que está bom:</a:t>
            </a:r>
            <a:endParaRPr lang="pt-BR" sz="1600" dirty="0">
              <a:latin typeface="Berlin Sans FB" panose="020E0602020502020306" pitchFamily="34" charset="0"/>
            </a:endParaRPr>
          </a:p>
          <a:p>
            <a:r>
              <a:rPr lang="pt-BR" sz="1600" dirty="0">
                <a:latin typeface="Berlin Sans FB" panose="020E0602020502020306" pitchFamily="34" charset="0"/>
              </a:rPr>
              <a:t>Fidelidade dos Clientes: A maioria dos passageiros (21.177) são leais.</a:t>
            </a:r>
          </a:p>
          <a:p>
            <a:endParaRPr lang="pt-BR" sz="1600" dirty="0">
              <a:latin typeface="Berlin Sans FB" panose="020E0602020502020306" pitchFamily="34" charset="0"/>
            </a:endParaRPr>
          </a:p>
          <a:p>
            <a:r>
              <a:rPr lang="pt-BR" sz="1600" dirty="0">
                <a:latin typeface="Berlin Sans FB" panose="020E0602020502020306" pitchFamily="34" charset="0"/>
              </a:rPr>
              <a:t>Preferências de Classe de Voo: Classe Business é popular para negócios, e Eco para viagens pessoais.</a:t>
            </a:r>
          </a:p>
          <a:p>
            <a:endParaRPr lang="pt-BR" sz="1600" dirty="0">
              <a:latin typeface="Berlin Sans FB" panose="020E0602020502020306" pitchFamily="34" charset="0"/>
            </a:endParaRPr>
          </a:p>
          <a:p>
            <a:r>
              <a:rPr lang="pt-BR" sz="1600" b="1" u="sng" dirty="0">
                <a:latin typeface="Berlin Sans FB" panose="020E0602020502020306" pitchFamily="34" charset="0"/>
              </a:rPr>
              <a:t>O que está ruim:</a:t>
            </a:r>
            <a:endParaRPr lang="pt-BR" sz="1600" dirty="0">
              <a:latin typeface="Berlin Sans FB" panose="020E0602020502020306" pitchFamily="34" charset="0"/>
            </a:endParaRPr>
          </a:p>
          <a:p>
            <a:r>
              <a:rPr lang="pt-BR" sz="1600" dirty="0">
                <a:latin typeface="Berlin Sans FB" panose="020E0602020502020306" pitchFamily="34" charset="0"/>
              </a:rPr>
              <a:t>Atrasos nos Voos: Passageiros insatisfeitos enfrentam maiores atrasos na chegada (167,67 minutos) e na partida (16,02 minutos).</a:t>
            </a:r>
          </a:p>
          <a:p>
            <a:endParaRPr lang="pt-BR" sz="1600" dirty="0">
              <a:latin typeface="Berlin Sans FB" panose="020E0602020502020306" pitchFamily="34" charset="0"/>
            </a:endParaRPr>
          </a:p>
          <a:p>
            <a:r>
              <a:rPr lang="pt-BR" sz="1600" dirty="0">
                <a:latin typeface="Berlin Sans FB" panose="020E0602020502020306" pitchFamily="34" charset="0"/>
              </a:rPr>
              <a:t>Satisfação com Serviços Online em relação a outros serviços: Média de satisfação mais baixa para serviços online (1,746 para insatisfeitos e 2,676 para satisfeitos).</a:t>
            </a:r>
          </a:p>
          <a:p>
            <a:endParaRPr lang="pt-BR" sz="1600" dirty="0">
              <a:latin typeface="Berlin Sans FB" panose="020E0602020502020306" pitchFamily="34" charset="0"/>
            </a:endParaRPr>
          </a:p>
          <a:p>
            <a:r>
              <a:rPr lang="pt-BR" sz="1600" b="1" u="sng" dirty="0">
                <a:latin typeface="Berlin Sans FB" panose="020E0602020502020306" pitchFamily="34" charset="0"/>
              </a:rPr>
              <a:t>Sugestão de melhoria:</a:t>
            </a:r>
            <a:endParaRPr lang="pt-BR" sz="1600" dirty="0">
              <a:latin typeface="Berlin Sans FB" panose="020E0602020502020306" pitchFamily="34" charset="0"/>
            </a:endParaRPr>
          </a:p>
          <a:p>
            <a:r>
              <a:rPr lang="pt-BR" sz="1600" dirty="0">
                <a:latin typeface="Berlin Sans FB" panose="020E0602020502020306" pitchFamily="34" charset="0"/>
              </a:rPr>
              <a:t>Pontualidade: Reduzir atrasos na partida e na chegada dos voos para aumentar a satisfação dos passageiros.</a:t>
            </a:r>
          </a:p>
          <a:p>
            <a:endParaRPr lang="pt-BR" sz="1600" dirty="0">
              <a:latin typeface="Berlin Sans FB" panose="020E0602020502020306" pitchFamily="34" charset="0"/>
            </a:endParaRPr>
          </a:p>
          <a:p>
            <a:r>
              <a:rPr lang="pt-BR" sz="1600" dirty="0">
                <a:latin typeface="Berlin Sans FB" panose="020E0602020502020306" pitchFamily="34" charset="0"/>
              </a:rPr>
              <a:t>Serviços Online: Melhorar a qualidade dos serviços online, como check-in e facilidade de reserva, para atender melhor às expectativas, especialmente dos passageiros leais.</a:t>
            </a:r>
          </a:p>
          <a:p>
            <a:endParaRPr lang="pt-BR" sz="1600" dirty="0">
              <a:latin typeface="Berlin Sans FB" panose="020E0602020502020306" pitchFamily="34" charset="0"/>
            </a:endParaRPr>
          </a:p>
          <a:p>
            <a:r>
              <a:rPr lang="pt-BR" sz="1600" dirty="0">
                <a:latin typeface="Berlin Sans FB" panose="020E0602020502020306" pitchFamily="34" charset="0"/>
              </a:rPr>
              <a:t>Ofertas Personalizadas: Desenvolver ofertas e serviços específicos para diferentes classes de voo e tipos de viagem, com especial atenção aos passageiros leais. Priorizar as necessidades dos viajantes de negócios na classe Business e dos passageiros em viagens pessoais na classe Econômica, que constituem a maioria.</a:t>
            </a:r>
            <a:endParaRPr lang="pt-BR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B14E99B5-88C0-DDED-BB4E-F19B9C9F4158}"/>
              </a:ext>
            </a:extLst>
          </p:cNvPr>
          <p:cNvSpPr/>
          <p:nvPr/>
        </p:nvSpPr>
        <p:spPr>
          <a:xfrm>
            <a:off x="-6828817" y="0"/>
            <a:ext cx="6307153" cy="6988329"/>
          </a:xfrm>
          <a:prstGeom prst="rect">
            <a:avLst/>
          </a:prstGeom>
          <a:solidFill>
            <a:srgbClr val="000000">
              <a:alpha val="41961"/>
            </a:srgb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0" name="Imagem 49" descr="Desenho de um avião&#10;&#10;Descrição gerada automaticamente com confiança média">
            <a:extLst>
              <a:ext uri="{FF2B5EF4-FFF2-40B4-BE49-F238E27FC236}">
                <a16:creationId xmlns:a16="http://schemas.microsoft.com/office/drawing/2014/main" id="{19000654-6B0A-0DB1-7AFD-9C223BA48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3960" y="1"/>
            <a:ext cx="6495802" cy="5018809"/>
          </a:xfrm>
          <a:prstGeom prst="rect">
            <a:avLst/>
          </a:prstGeom>
        </p:spPr>
      </p:pic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231CE918-3773-5C1D-548E-27BAA32E4FB0}"/>
              </a:ext>
            </a:extLst>
          </p:cNvPr>
          <p:cNvSpPr/>
          <p:nvPr/>
        </p:nvSpPr>
        <p:spPr>
          <a:xfrm>
            <a:off x="210273" y="-2222783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420AB748-31BA-051D-58CB-4B5C9B6AFA29}"/>
              </a:ext>
            </a:extLst>
          </p:cNvPr>
          <p:cNvSpPr txBox="1"/>
          <p:nvPr/>
        </p:nvSpPr>
        <p:spPr>
          <a:xfrm>
            <a:off x="3982030" y="-1977254"/>
            <a:ext cx="12154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Berlin Sans FB" panose="020E0602020502020306" pitchFamily="34" charset="0"/>
              </a:rPr>
              <a:t>OBRIGADO!!!</a:t>
            </a:r>
          </a:p>
        </p:txBody>
      </p:sp>
    </p:spTree>
    <p:extLst>
      <p:ext uri="{BB962C8B-B14F-4D97-AF65-F5344CB8AC3E}">
        <p14:creationId xmlns:p14="http://schemas.microsoft.com/office/powerpoint/2010/main" val="1301151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um avião&#10;&#10;Descrição gerada automaticamente com confiança média">
            <a:extLst>
              <a:ext uri="{FF2B5EF4-FFF2-40B4-BE49-F238E27FC236}">
                <a16:creationId xmlns:a16="http://schemas.microsoft.com/office/drawing/2014/main" id="{D05562E9-F665-8A28-23EB-7E1388D18E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9" r="-1" b="7755"/>
          <a:stretch/>
        </p:blipFill>
        <p:spPr>
          <a:xfrm>
            <a:off x="781320" y="643467"/>
            <a:ext cx="10629360" cy="557106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21839E1-B349-5A14-0195-00E95764E9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980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>
              <a:latin typeface="Bernard MT Condensed" panose="02050806060905020404" pitchFamily="18" charset="0"/>
            </a:endParaRPr>
          </a:p>
          <a:p>
            <a:pPr algn="ctr"/>
            <a:endParaRPr lang="pt-BR" sz="4000" dirty="0">
              <a:latin typeface="Bernard MT Condensed" panose="02050806060905020404" pitchFamily="18" charset="0"/>
            </a:endParaRPr>
          </a:p>
          <a:p>
            <a:pPr algn="ctr"/>
            <a:endParaRPr lang="pt-BR" sz="4000" dirty="0">
              <a:latin typeface="Bernard MT Condensed" panose="02050806060905020404" pitchFamily="18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204BEC0-6738-235B-6B89-0D80625BA63F}"/>
              </a:ext>
            </a:extLst>
          </p:cNvPr>
          <p:cNvSpPr/>
          <p:nvPr/>
        </p:nvSpPr>
        <p:spPr>
          <a:xfrm>
            <a:off x="-1" y="6802118"/>
            <a:ext cx="12191999" cy="5588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CFA63F5-AFC3-BB31-B4DE-176945183503}"/>
              </a:ext>
            </a:extLst>
          </p:cNvPr>
          <p:cNvSpPr/>
          <p:nvPr/>
        </p:nvSpPr>
        <p:spPr>
          <a:xfrm>
            <a:off x="-2" y="0"/>
            <a:ext cx="12191999" cy="680211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239CA8E-39B1-1D9A-E752-4E63C8CC02DB}"/>
              </a:ext>
            </a:extLst>
          </p:cNvPr>
          <p:cNvSpPr/>
          <p:nvPr/>
        </p:nvSpPr>
        <p:spPr>
          <a:xfrm>
            <a:off x="203198" y="343848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 descr="Desenho de um avião&#10;&#10;Descrição gerada automaticamente com confiança média">
            <a:extLst>
              <a:ext uri="{FF2B5EF4-FFF2-40B4-BE49-F238E27FC236}">
                <a16:creationId xmlns:a16="http://schemas.microsoft.com/office/drawing/2014/main" id="{4A030E25-2452-74EB-C434-8C038EE9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570" y="2428881"/>
            <a:ext cx="1948167" cy="1251849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A90C7BE6-8A0D-EB99-AE4B-734B51910AF7}"/>
              </a:ext>
            </a:extLst>
          </p:cNvPr>
          <p:cNvGrpSpPr/>
          <p:nvPr/>
        </p:nvGrpSpPr>
        <p:grpSpPr>
          <a:xfrm>
            <a:off x="203198" y="629767"/>
            <a:ext cx="10066843" cy="5584766"/>
            <a:chOff x="1137053" y="-1445786"/>
            <a:chExt cx="10066843" cy="5584766"/>
          </a:xfrm>
        </p:grpSpPr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D8F1DE02-532D-959F-0C5E-8CBDA882E05E}"/>
                </a:ext>
              </a:extLst>
            </p:cNvPr>
            <p:cNvSpPr txBox="1"/>
            <p:nvPr/>
          </p:nvSpPr>
          <p:spPr>
            <a:xfrm>
              <a:off x="5515098" y="-1445786"/>
              <a:ext cx="568879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0" dirty="0">
                  <a:latin typeface="Berlin Sans FB" panose="020E0602020502020306" pitchFamily="34" charset="0"/>
                </a:rPr>
                <a:t>SUMÁRIO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3401AC4-D062-4677-752A-901A5C8FAEA4}"/>
                </a:ext>
              </a:extLst>
            </p:cNvPr>
            <p:cNvSpPr txBox="1"/>
            <p:nvPr/>
          </p:nvSpPr>
          <p:spPr>
            <a:xfrm>
              <a:off x="1137053" y="353328"/>
              <a:ext cx="7571303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>
                  <a:latin typeface="Berlin Sans FB" panose="020E0602020502020306" pitchFamily="34" charset="0"/>
                </a:rPr>
                <a:t>1. Distribuição por Gênero</a:t>
              </a:r>
            </a:p>
            <a:p>
              <a:r>
                <a:rPr lang="pt-BR" sz="4000" dirty="0">
                  <a:latin typeface="Berlin Sans FB" panose="020E0602020502020306" pitchFamily="34" charset="0"/>
                </a:rPr>
                <a:t>2. Distribuição por Tipo de Cliente</a:t>
              </a:r>
            </a:p>
            <a:p>
              <a:r>
                <a:rPr lang="pt-BR" sz="4000" dirty="0">
                  <a:latin typeface="Berlin Sans FB" panose="020E0602020502020306" pitchFamily="34" charset="0"/>
                </a:rPr>
                <a:t>3. Classe de Voo x Tipo de Viagem</a:t>
              </a:r>
            </a:p>
            <a:p>
              <a:r>
                <a:rPr lang="pt-BR" sz="4000" dirty="0">
                  <a:latin typeface="Berlin Sans FB" panose="020E0602020502020306" pitchFamily="34" charset="0"/>
                </a:rPr>
                <a:t>4. Média de Atraso x Satisfação</a:t>
              </a:r>
            </a:p>
            <a:p>
              <a:r>
                <a:rPr lang="pt-BR" sz="4000" dirty="0">
                  <a:latin typeface="Berlin Sans FB" panose="020E0602020502020306" pitchFamily="34" charset="0"/>
                </a:rPr>
                <a:t>5. Faixa Etária x Satisfação</a:t>
              </a:r>
            </a:p>
            <a:p>
              <a:r>
                <a:rPr lang="pt-BR" sz="4000" dirty="0">
                  <a:latin typeface="Berlin Sans FB" panose="020E0602020502020306" pitchFamily="34" charset="0"/>
                </a:rPr>
                <a:t>6. Média de Satisfação dos Serviços</a:t>
              </a:r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28558-6616-E6B0-512D-BC74404C2159}"/>
              </a:ext>
            </a:extLst>
          </p:cNvPr>
          <p:cNvSpPr txBox="1"/>
          <p:nvPr/>
        </p:nvSpPr>
        <p:spPr>
          <a:xfrm>
            <a:off x="8506623" y="6323659"/>
            <a:ext cx="348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Apresentado por: Gustavo Betete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8B4F3FE-1466-B19C-CC5C-9F5BBDCF35F6}"/>
              </a:ext>
            </a:extLst>
          </p:cNvPr>
          <p:cNvSpPr/>
          <p:nvPr/>
        </p:nvSpPr>
        <p:spPr>
          <a:xfrm>
            <a:off x="-14152" y="1"/>
            <a:ext cx="12206151" cy="6857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8B45CE45-228F-0A57-6BB4-9CE067DAEFD9}"/>
              </a:ext>
            </a:extLst>
          </p:cNvPr>
          <p:cNvSpPr/>
          <p:nvPr/>
        </p:nvSpPr>
        <p:spPr>
          <a:xfrm>
            <a:off x="217348" y="253794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6" name="Imagem 15" descr="Desenho de um avião&#10;&#10;Descrição gerada automaticamente com confiança média">
            <a:extLst>
              <a:ext uri="{FF2B5EF4-FFF2-40B4-BE49-F238E27FC236}">
                <a16:creationId xmlns:a16="http://schemas.microsoft.com/office/drawing/2014/main" id="{1AE4A7D5-E1F5-ADFE-1281-B85CECC95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71777">
            <a:off x="178269" y="5410958"/>
            <a:ext cx="1948167" cy="1251849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3CE0A85-137C-AD75-9941-16B78AE07A59}"/>
              </a:ext>
            </a:extLst>
          </p:cNvPr>
          <p:cNvSpPr txBox="1"/>
          <p:nvPr/>
        </p:nvSpPr>
        <p:spPr>
          <a:xfrm>
            <a:off x="2318854" y="5663344"/>
            <a:ext cx="88706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latin typeface="Berlin Sans FB" panose="020E0602020502020306" pitchFamily="34" charset="0"/>
              </a:rPr>
              <a:t>Pergunta:</a:t>
            </a:r>
            <a:r>
              <a:rPr lang="pt-BR" sz="1700" dirty="0">
                <a:latin typeface="Berlin Sans FB" panose="020E0602020502020306" pitchFamily="34" charset="0"/>
              </a:rPr>
              <a:t> Qual é a distribuição de gênero entre os passageiros da companhia aérea? </a:t>
            </a:r>
          </a:p>
          <a:p>
            <a:endParaRPr lang="pt-BR" sz="1700" b="1" dirty="0">
              <a:latin typeface="Berlin Sans FB" panose="020E0602020502020306" pitchFamily="34" charset="0"/>
            </a:endParaRPr>
          </a:p>
          <a:p>
            <a:r>
              <a:rPr lang="pt-BR" sz="1700" b="1" dirty="0">
                <a:latin typeface="Berlin Sans FB" panose="020E0602020502020306" pitchFamily="34" charset="0"/>
              </a:rPr>
              <a:t>Resposta:</a:t>
            </a:r>
            <a:r>
              <a:rPr lang="pt-BR" sz="1700" dirty="0">
                <a:latin typeface="Berlin Sans FB" panose="020E0602020502020306" pitchFamily="34" charset="0"/>
              </a:rPr>
              <a:t> Entre os passageiros, há 13.172 mulheres e 12.804 homens, mostrando uma distribuição quase equilibrada entre os gêneros.</a:t>
            </a: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C094557F-4DE0-68B9-3ED9-EC82B756E8CE}"/>
              </a:ext>
            </a:extLst>
          </p:cNvPr>
          <p:cNvGraphicFramePr>
            <a:graphicFrameLocks/>
          </p:cNvGraphicFramePr>
          <p:nvPr/>
        </p:nvGraphicFramePr>
        <p:xfrm>
          <a:off x="2280935" y="1965274"/>
          <a:ext cx="72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D3D7F0EA-5525-D707-67BB-031516441089}"/>
              </a:ext>
            </a:extLst>
          </p:cNvPr>
          <p:cNvGraphicFramePr>
            <a:graphicFrameLocks/>
          </p:cNvGraphicFramePr>
          <p:nvPr/>
        </p:nvGraphicFramePr>
        <p:xfrm>
          <a:off x="9495085" y="2732314"/>
          <a:ext cx="2450782" cy="2840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Retângulo 19">
            <a:extLst>
              <a:ext uri="{FF2B5EF4-FFF2-40B4-BE49-F238E27FC236}">
                <a16:creationId xmlns:a16="http://schemas.microsoft.com/office/drawing/2014/main" id="{04E49698-9B61-EB4F-A4CF-DDB59C7F1E5E}"/>
              </a:ext>
            </a:extLst>
          </p:cNvPr>
          <p:cNvSpPr/>
          <p:nvPr/>
        </p:nvSpPr>
        <p:spPr>
          <a:xfrm>
            <a:off x="-14155" y="0"/>
            <a:ext cx="122061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DF615CA-8C59-6621-BD86-F4CD9C54C79B}"/>
              </a:ext>
            </a:extLst>
          </p:cNvPr>
          <p:cNvSpPr txBox="1"/>
          <p:nvPr/>
        </p:nvSpPr>
        <p:spPr>
          <a:xfrm>
            <a:off x="2266785" y="5554367"/>
            <a:ext cx="88706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latin typeface="Berlin Sans FB" panose="020E0602020502020306" pitchFamily="34" charset="0"/>
              </a:rPr>
              <a:t>Pergunta:</a:t>
            </a:r>
            <a:r>
              <a:rPr lang="pt-BR" sz="1700" dirty="0">
                <a:latin typeface="Berlin Sans FB" panose="020E0602020502020306" pitchFamily="34" charset="0"/>
              </a:rPr>
              <a:t> Qual é a proporção de passageiros leais x passageiros desleais? </a:t>
            </a:r>
          </a:p>
          <a:p>
            <a:endParaRPr lang="pt-BR" sz="1700" b="1" dirty="0">
              <a:latin typeface="Berlin Sans FB" panose="020E0602020502020306" pitchFamily="34" charset="0"/>
            </a:endParaRPr>
          </a:p>
          <a:p>
            <a:r>
              <a:rPr lang="pt-BR" sz="1700" b="1" dirty="0">
                <a:latin typeface="Berlin Sans FB" panose="020E0602020502020306" pitchFamily="34" charset="0"/>
              </a:rPr>
              <a:t>Resposta:</a:t>
            </a:r>
            <a:r>
              <a:rPr lang="pt-BR" sz="1700" dirty="0">
                <a:latin typeface="Berlin Sans FB" panose="020E0602020502020306" pitchFamily="34" charset="0"/>
              </a:rPr>
              <a:t> Existem 21.177 clientes leais em comparação com 4.799 clientes desleais, indicando uma base de clientes predominantemente leal.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49BD8071-E66B-338B-65AE-5650BFC78BE5}"/>
              </a:ext>
            </a:extLst>
          </p:cNvPr>
          <p:cNvSpPr/>
          <p:nvPr/>
        </p:nvSpPr>
        <p:spPr>
          <a:xfrm>
            <a:off x="217345" y="287965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28" name="Gráfico 27">
            <a:extLst>
              <a:ext uri="{FF2B5EF4-FFF2-40B4-BE49-F238E27FC236}">
                <a16:creationId xmlns:a16="http://schemas.microsoft.com/office/drawing/2014/main" id="{4A1565E0-66F5-08B5-2431-7003C75250E9}"/>
              </a:ext>
            </a:extLst>
          </p:cNvPr>
          <p:cNvGraphicFramePr>
            <a:graphicFrameLocks/>
          </p:cNvGraphicFramePr>
          <p:nvPr/>
        </p:nvGraphicFramePr>
        <p:xfrm>
          <a:off x="2825248" y="2248677"/>
          <a:ext cx="6912172" cy="3128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30" name="Imagem 29" descr="Desenho de um avião&#10;&#10;Descrição gerada automaticamente com confiança média">
            <a:extLst>
              <a:ext uri="{FF2B5EF4-FFF2-40B4-BE49-F238E27FC236}">
                <a16:creationId xmlns:a16="http://schemas.microsoft.com/office/drawing/2014/main" id="{DA1B3389-3F62-F46B-B04D-8F2F1A47D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7502">
            <a:off x="207311" y="5284539"/>
            <a:ext cx="1948167" cy="1251849"/>
          </a:xfrm>
          <a:prstGeom prst="rect">
            <a:avLst/>
          </a:prstGeom>
          <a:scene3d>
            <a:camera prst="orthographicFront">
              <a:rot lat="0" lon="9000000" rev="0"/>
            </a:camera>
            <a:lightRig rig="threePt" dir="t"/>
          </a:scene3d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D5908118-4A02-71AF-4459-1E86B8DD888A}"/>
              </a:ext>
            </a:extLst>
          </p:cNvPr>
          <p:cNvSpPr/>
          <p:nvPr/>
        </p:nvSpPr>
        <p:spPr>
          <a:xfrm>
            <a:off x="-14156" y="0"/>
            <a:ext cx="1220615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39818919-3A36-B4CE-D6FE-7AC5552C55FC}"/>
              </a:ext>
            </a:extLst>
          </p:cNvPr>
          <p:cNvSpPr/>
          <p:nvPr/>
        </p:nvSpPr>
        <p:spPr>
          <a:xfrm>
            <a:off x="280356" y="226054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82A5DE3-0A40-EF4E-B484-3CE2A87465DF}"/>
              </a:ext>
            </a:extLst>
          </p:cNvPr>
          <p:cNvSpPr txBox="1"/>
          <p:nvPr/>
        </p:nvSpPr>
        <p:spPr>
          <a:xfrm>
            <a:off x="1125270" y="400750"/>
            <a:ext cx="10851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Berlin Sans FB" panose="020E0602020502020306" pitchFamily="34" charset="0"/>
              </a:rPr>
              <a:t>Classe de Voo x Tipo de Viagem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5FC11A9-F6E2-AA4F-5104-6FA82BDB506F}"/>
              </a:ext>
            </a:extLst>
          </p:cNvPr>
          <p:cNvSpPr txBox="1"/>
          <p:nvPr/>
        </p:nvSpPr>
        <p:spPr>
          <a:xfrm>
            <a:off x="2422649" y="4588249"/>
            <a:ext cx="887064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latin typeface="Berlin Sans FB" panose="020E0602020502020306" pitchFamily="34" charset="0"/>
              </a:rPr>
              <a:t>Pergunta:</a:t>
            </a:r>
            <a:r>
              <a:rPr lang="pt-BR" sz="1700" dirty="0">
                <a:latin typeface="Berlin Sans FB" panose="020E0602020502020306" pitchFamily="34" charset="0"/>
              </a:rPr>
              <a:t> Qual é a relação entre a classe de voo escolhida e o tipo de viagem (negócios ou pessoal)? </a:t>
            </a:r>
          </a:p>
          <a:p>
            <a:endParaRPr lang="pt-BR" sz="1700" b="1" dirty="0">
              <a:latin typeface="Berlin Sans FB" panose="020E0602020502020306" pitchFamily="34" charset="0"/>
            </a:endParaRPr>
          </a:p>
          <a:p>
            <a:r>
              <a:rPr lang="pt-BR" sz="1700" b="1" dirty="0">
                <a:latin typeface="Berlin Sans FB" panose="020E0602020502020306" pitchFamily="34" charset="0"/>
              </a:rPr>
              <a:t>Resposta:</a:t>
            </a:r>
            <a:r>
              <a:rPr lang="pt-BR" sz="1700" dirty="0">
                <a:latin typeface="Berlin Sans FB" panose="020E0602020502020306" pitchFamily="34" charset="0"/>
              </a:rPr>
              <a:t> Na classe Eco Plus, 1.012 são viagens de negócios e 905 são viagens pessoais. Na classe Eco, 5.047 são viagens de negócios e 6.517 são viagens pessoais. Na classe Business, 11.979 são viagens de negócios e 516 são viagens pessoais. Isso indica que a classe Business é predominantemente escolhida para viagens de negócios, enquanto a classe Eco tem uma maior proporção de viagens pessoais.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70D8A2A8-D064-A834-F4C9-319455EFF3CC}"/>
              </a:ext>
            </a:extLst>
          </p:cNvPr>
          <p:cNvGraphicFramePr>
            <a:graphicFrameLocks/>
          </p:cNvGraphicFramePr>
          <p:nvPr/>
        </p:nvGraphicFramePr>
        <p:xfrm>
          <a:off x="2711065" y="1955800"/>
          <a:ext cx="7347991" cy="2586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5" name="Retângulo 24">
            <a:extLst>
              <a:ext uri="{FF2B5EF4-FFF2-40B4-BE49-F238E27FC236}">
                <a16:creationId xmlns:a16="http://schemas.microsoft.com/office/drawing/2014/main" id="{415A0797-D5DB-3858-295C-3682358DC36A}"/>
              </a:ext>
            </a:extLst>
          </p:cNvPr>
          <p:cNvSpPr/>
          <p:nvPr/>
        </p:nvSpPr>
        <p:spPr>
          <a:xfrm>
            <a:off x="24776" y="1"/>
            <a:ext cx="12167222" cy="68417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A2229781-2686-C590-1ECC-DF9F71A5F59F}"/>
              </a:ext>
            </a:extLst>
          </p:cNvPr>
          <p:cNvSpPr/>
          <p:nvPr/>
        </p:nvSpPr>
        <p:spPr>
          <a:xfrm>
            <a:off x="203198" y="226054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8BB0011-AB0D-FF41-EE2B-C2B914BE79F9}"/>
              </a:ext>
            </a:extLst>
          </p:cNvPr>
          <p:cNvSpPr txBox="1"/>
          <p:nvPr/>
        </p:nvSpPr>
        <p:spPr>
          <a:xfrm>
            <a:off x="898707" y="5168460"/>
            <a:ext cx="887064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latin typeface="Berlin Sans FB" panose="020E0602020502020306" pitchFamily="34" charset="0"/>
              </a:rPr>
              <a:t>Pergunta:</a:t>
            </a:r>
            <a:r>
              <a:rPr lang="pt-BR" sz="1700" dirty="0">
                <a:latin typeface="Berlin Sans FB" panose="020E0602020502020306" pitchFamily="34" charset="0"/>
              </a:rPr>
              <a:t> Como o atraso nos voos afeta a satisfação dos passageiros? </a:t>
            </a:r>
          </a:p>
          <a:p>
            <a:endParaRPr lang="pt-BR" sz="1700" b="1" dirty="0">
              <a:latin typeface="Berlin Sans FB" panose="020E0602020502020306" pitchFamily="34" charset="0"/>
            </a:endParaRPr>
          </a:p>
          <a:p>
            <a:r>
              <a:rPr lang="pt-BR" sz="1700" b="1" dirty="0">
                <a:latin typeface="Berlin Sans FB" panose="020E0602020502020306" pitchFamily="34" charset="0"/>
              </a:rPr>
              <a:t>Resposta:</a:t>
            </a:r>
            <a:r>
              <a:rPr lang="pt-BR" sz="1700" dirty="0">
                <a:latin typeface="Berlin Sans FB" panose="020E0602020502020306" pitchFamily="34" charset="0"/>
              </a:rPr>
              <a:t> Para clientes satisfeitos com a companhia, a média de atraso na chegada é de 121,51 minutos, enquanto para insatisfeitos é de 167,67 minutos. Em relação ao atraso na partida, a média é de 12,12 minutos para clientes satisfeitos e 16,02 minutos para insatisfeitos. Isso sugere que menores atrasos estão associados a níveis mais altos de satisfação.</a:t>
            </a:r>
          </a:p>
        </p:txBody>
      </p:sp>
      <p:pic>
        <p:nvPicPr>
          <p:cNvPr id="43" name="Imagem 42" descr="Desenho de um avião&#10;&#10;Descrição gerada automaticamente com confiança média">
            <a:extLst>
              <a:ext uri="{FF2B5EF4-FFF2-40B4-BE49-F238E27FC236}">
                <a16:creationId xmlns:a16="http://schemas.microsoft.com/office/drawing/2014/main" id="{8161E765-4934-2DC7-A411-2F5419056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52546">
            <a:off x="-3271300" y="-2385308"/>
            <a:ext cx="1948167" cy="1251849"/>
          </a:xfrm>
          <a:prstGeom prst="rect">
            <a:avLst/>
          </a:prstGeom>
          <a:scene3d>
            <a:camera prst="orthographicFront">
              <a:rot lat="0" lon="9000000" rev="0"/>
            </a:camera>
            <a:lightRig rig="threePt" dir="t"/>
          </a:scene3d>
        </p:spPr>
      </p:pic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1F450988-C69A-1DCB-0D45-5A4BE40F0526}"/>
              </a:ext>
            </a:extLst>
          </p:cNvPr>
          <p:cNvGraphicFramePr>
            <a:graphicFrameLocks/>
          </p:cNvGraphicFramePr>
          <p:nvPr/>
        </p:nvGraphicFramePr>
        <p:xfrm>
          <a:off x="3040058" y="1947258"/>
          <a:ext cx="6111875" cy="3194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8" name="Retângulo 17">
            <a:extLst>
              <a:ext uri="{FF2B5EF4-FFF2-40B4-BE49-F238E27FC236}">
                <a16:creationId xmlns:a16="http://schemas.microsoft.com/office/drawing/2014/main" id="{80E11A95-B3DF-F32D-0EDA-E1F0F45C11CE}"/>
              </a:ext>
            </a:extLst>
          </p:cNvPr>
          <p:cNvSpPr/>
          <p:nvPr/>
        </p:nvSpPr>
        <p:spPr>
          <a:xfrm>
            <a:off x="-1" y="0"/>
            <a:ext cx="12206147" cy="68705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81B3F5A2-2E6D-7CAF-E784-DECF894E6F31}"/>
              </a:ext>
            </a:extLst>
          </p:cNvPr>
          <p:cNvSpPr/>
          <p:nvPr/>
        </p:nvSpPr>
        <p:spPr>
          <a:xfrm>
            <a:off x="145463" y="316941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95C945D-8B5D-6E5A-05F7-8A6B0929C861}"/>
              </a:ext>
            </a:extLst>
          </p:cNvPr>
          <p:cNvSpPr txBox="1"/>
          <p:nvPr/>
        </p:nvSpPr>
        <p:spPr>
          <a:xfrm>
            <a:off x="2443580" y="5200655"/>
            <a:ext cx="887064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latin typeface="Berlin Sans FB" panose="020E0602020502020306" pitchFamily="34" charset="0"/>
              </a:rPr>
              <a:t>Pergunta:</a:t>
            </a:r>
            <a:r>
              <a:rPr lang="pt-BR" sz="1700" dirty="0">
                <a:latin typeface="Berlin Sans FB" panose="020E0602020502020306" pitchFamily="34" charset="0"/>
              </a:rPr>
              <a:t> Qual é a relação entre a faixa etária dos passageiros e sua satisfação com a companhia aérea? </a:t>
            </a:r>
          </a:p>
          <a:p>
            <a:endParaRPr lang="pt-BR" sz="1700" b="1" dirty="0">
              <a:latin typeface="Berlin Sans FB" panose="020E0602020502020306" pitchFamily="34" charset="0"/>
            </a:endParaRPr>
          </a:p>
          <a:p>
            <a:r>
              <a:rPr lang="pt-BR" sz="1700" b="1" dirty="0">
                <a:latin typeface="Berlin Sans FB" panose="020E0602020502020306" pitchFamily="34" charset="0"/>
              </a:rPr>
              <a:t>Resposta:</a:t>
            </a:r>
            <a:r>
              <a:rPr lang="pt-BR" sz="1700" dirty="0">
                <a:latin typeface="Berlin Sans FB" panose="020E0602020502020306" pitchFamily="34" charset="0"/>
              </a:rPr>
              <a:t> As faixas etárias de 40-49 e 50-59 anos estão mais satisfeitas do que insatisfeitas com a companhia aérea, indicando que passageiros nestas faixas etárias têm maior probabilidade de estarem satisfeitos com os serviços oferecidos.</a:t>
            </a:r>
          </a:p>
        </p:txBody>
      </p:sp>
      <p:graphicFrame>
        <p:nvGraphicFramePr>
          <p:cNvPr id="29" name="Gráfico 28">
            <a:extLst>
              <a:ext uri="{FF2B5EF4-FFF2-40B4-BE49-F238E27FC236}">
                <a16:creationId xmlns:a16="http://schemas.microsoft.com/office/drawing/2014/main" id="{AF5289DA-6F68-DBCA-0E71-85D57BBEFE7D}"/>
              </a:ext>
            </a:extLst>
          </p:cNvPr>
          <p:cNvGraphicFramePr>
            <a:graphicFrameLocks/>
          </p:cNvGraphicFramePr>
          <p:nvPr/>
        </p:nvGraphicFramePr>
        <p:xfrm>
          <a:off x="2116132" y="1983930"/>
          <a:ext cx="8870644" cy="3135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9" name="Retângulo 38">
            <a:extLst>
              <a:ext uri="{FF2B5EF4-FFF2-40B4-BE49-F238E27FC236}">
                <a16:creationId xmlns:a16="http://schemas.microsoft.com/office/drawing/2014/main" id="{90657B26-FD98-D5D5-34D4-F7B4E0116BA2}"/>
              </a:ext>
            </a:extLst>
          </p:cNvPr>
          <p:cNvSpPr/>
          <p:nvPr/>
        </p:nvSpPr>
        <p:spPr>
          <a:xfrm>
            <a:off x="-40320" y="0"/>
            <a:ext cx="12257091" cy="68705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DFF2C7FE-31BB-527F-802A-D3ABB8956623}"/>
              </a:ext>
            </a:extLst>
          </p:cNvPr>
          <p:cNvSpPr/>
          <p:nvPr/>
        </p:nvSpPr>
        <p:spPr>
          <a:xfrm>
            <a:off x="280355" y="294831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C1874539-4CED-B7D3-F874-D134068EC748}"/>
              </a:ext>
            </a:extLst>
          </p:cNvPr>
          <p:cNvSpPr txBox="1"/>
          <p:nvPr/>
        </p:nvSpPr>
        <p:spPr>
          <a:xfrm>
            <a:off x="1720345" y="5137534"/>
            <a:ext cx="887064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latin typeface="Berlin Sans FB" panose="020E0602020502020306" pitchFamily="34" charset="0"/>
              </a:rPr>
              <a:t>Pergunta:</a:t>
            </a:r>
            <a:r>
              <a:rPr lang="pt-BR" sz="1700" dirty="0">
                <a:latin typeface="Berlin Sans FB" panose="020E0602020502020306" pitchFamily="34" charset="0"/>
              </a:rPr>
              <a:t> Quais serviços são mais bem avaliados pelos passageiros? </a:t>
            </a:r>
          </a:p>
          <a:p>
            <a:endParaRPr lang="pt-BR" sz="1700" b="1" dirty="0">
              <a:latin typeface="Berlin Sans FB" panose="020E0602020502020306" pitchFamily="34" charset="0"/>
            </a:endParaRPr>
          </a:p>
          <a:p>
            <a:r>
              <a:rPr lang="pt-BR" sz="1700" b="1" dirty="0">
                <a:latin typeface="Berlin Sans FB" panose="020E0602020502020306" pitchFamily="34" charset="0"/>
              </a:rPr>
              <a:t>Resposta:</a:t>
            </a:r>
            <a:r>
              <a:rPr lang="pt-BR" sz="1700" dirty="0">
                <a:latin typeface="Berlin Sans FB" panose="020E0602020502020306" pitchFamily="34" charset="0"/>
              </a:rPr>
              <a:t> Para serviços em geral, a média de satisfação é de 3,092 para passageiros satisfeitos e 2,373 para insatisfeitos. Para serviços online, a média de satisfação é de 2,676 para passageiros satisfeitos e 1,746 para insatisfeitos. Isso indica que tanto os serviços gerais quanto os serviços online são avaliados mais positivamente pelos passageiros satisfeitos.</a:t>
            </a:r>
          </a:p>
        </p:txBody>
      </p:sp>
      <p:graphicFrame>
        <p:nvGraphicFramePr>
          <p:cNvPr id="27" name="Gráfico 26">
            <a:extLst>
              <a:ext uri="{FF2B5EF4-FFF2-40B4-BE49-F238E27FC236}">
                <a16:creationId xmlns:a16="http://schemas.microsoft.com/office/drawing/2014/main" id="{5CFF62B8-8B78-A85F-2C08-6FA572C82BEF}"/>
              </a:ext>
            </a:extLst>
          </p:cNvPr>
          <p:cNvGraphicFramePr>
            <a:graphicFrameLocks/>
          </p:cNvGraphicFramePr>
          <p:nvPr/>
        </p:nvGraphicFramePr>
        <p:xfrm>
          <a:off x="2247133" y="1945049"/>
          <a:ext cx="7811923" cy="3073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5" name="Retângulo 44">
            <a:extLst>
              <a:ext uri="{FF2B5EF4-FFF2-40B4-BE49-F238E27FC236}">
                <a16:creationId xmlns:a16="http://schemas.microsoft.com/office/drawing/2014/main" id="{D6DB8ED6-E8DB-D777-2D3E-DFEBF074CD1B}"/>
              </a:ext>
            </a:extLst>
          </p:cNvPr>
          <p:cNvSpPr/>
          <p:nvPr/>
        </p:nvSpPr>
        <p:spPr>
          <a:xfrm>
            <a:off x="-40320" y="0"/>
            <a:ext cx="12257091" cy="68705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B14E99B5-88C0-DDED-BB4E-F19B9C9F4158}"/>
              </a:ext>
            </a:extLst>
          </p:cNvPr>
          <p:cNvSpPr/>
          <p:nvPr/>
        </p:nvSpPr>
        <p:spPr>
          <a:xfrm>
            <a:off x="-85858" y="16421"/>
            <a:ext cx="12302629" cy="6870560"/>
          </a:xfrm>
          <a:prstGeom prst="rect">
            <a:avLst/>
          </a:prstGeom>
          <a:solidFill>
            <a:srgbClr val="000000">
              <a:alpha val="41961"/>
            </a:srgb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0" name="Imagem 49" descr="Desenho de um avião&#10;&#10;Descrição gerada automaticamente com confiança média">
            <a:extLst>
              <a:ext uri="{FF2B5EF4-FFF2-40B4-BE49-F238E27FC236}">
                <a16:creationId xmlns:a16="http://schemas.microsoft.com/office/drawing/2014/main" id="{19000654-6B0A-0DB1-7AFD-9C223BA48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83" y="800481"/>
            <a:ext cx="8892507" cy="5339044"/>
          </a:xfrm>
          <a:prstGeom prst="rect">
            <a:avLst/>
          </a:prstGeom>
        </p:spPr>
      </p:pic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231CE918-3773-5C1D-548E-27BAA32E4FB0}"/>
              </a:ext>
            </a:extLst>
          </p:cNvPr>
          <p:cNvSpPr/>
          <p:nvPr/>
        </p:nvSpPr>
        <p:spPr>
          <a:xfrm>
            <a:off x="246133" y="5033953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420AB748-31BA-051D-58CB-4B5C9B6AFA29}"/>
              </a:ext>
            </a:extLst>
          </p:cNvPr>
          <p:cNvSpPr txBox="1"/>
          <p:nvPr/>
        </p:nvSpPr>
        <p:spPr>
          <a:xfrm>
            <a:off x="3561040" y="5222020"/>
            <a:ext cx="12154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Berlin Sans FB" panose="020E0602020502020306" pitchFamily="34" charset="0"/>
              </a:rPr>
              <a:t>OBRIGADO!!!</a:t>
            </a:r>
          </a:p>
        </p:txBody>
      </p:sp>
    </p:spTree>
    <p:extLst>
      <p:ext uri="{BB962C8B-B14F-4D97-AF65-F5344CB8AC3E}">
        <p14:creationId xmlns:p14="http://schemas.microsoft.com/office/powerpoint/2010/main" val="3213241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um avião&#10;&#10;Descrição gerada automaticamente com confiança média">
            <a:extLst>
              <a:ext uri="{FF2B5EF4-FFF2-40B4-BE49-F238E27FC236}">
                <a16:creationId xmlns:a16="http://schemas.microsoft.com/office/drawing/2014/main" id="{D05562E9-F665-8A28-23EB-7E1388D18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9" r="-1" b="7755"/>
          <a:stretch/>
        </p:blipFill>
        <p:spPr>
          <a:xfrm>
            <a:off x="781320" y="643467"/>
            <a:ext cx="10629360" cy="557106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21839E1-B349-5A14-0195-00E95764E9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980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>
              <a:latin typeface="Bernard MT Condensed" panose="02050806060905020404" pitchFamily="18" charset="0"/>
            </a:endParaRPr>
          </a:p>
          <a:p>
            <a:pPr algn="ctr"/>
            <a:endParaRPr lang="pt-BR" sz="4000" dirty="0">
              <a:latin typeface="Bernard MT Condensed" panose="02050806060905020404" pitchFamily="18" charset="0"/>
            </a:endParaRPr>
          </a:p>
          <a:p>
            <a:pPr algn="ctr"/>
            <a:endParaRPr lang="pt-BR" sz="4000" dirty="0">
              <a:latin typeface="Bernard MT Condensed" panose="02050806060905020404" pitchFamily="18" charset="0"/>
            </a:endParaRPr>
          </a:p>
          <a:p>
            <a:pPr algn="ctr"/>
            <a:r>
              <a:rPr lang="pt-BR" sz="4000" b="1" dirty="0">
                <a:solidFill>
                  <a:srgbClr val="000000"/>
                </a:solidFill>
                <a:highlight>
                  <a:srgbClr val="C0C0C0"/>
                </a:highlight>
                <a:latin typeface="Berlin Sans FB" panose="020E0602020502020306" pitchFamily="34" charset="0"/>
              </a:rPr>
              <a:t>Relatório </a:t>
            </a:r>
            <a:r>
              <a:rPr lang="pt-BR" sz="4000" dirty="0">
                <a:solidFill>
                  <a:srgbClr val="000000"/>
                </a:solidFill>
                <a:highlight>
                  <a:srgbClr val="C0C0C0"/>
                </a:highlight>
                <a:latin typeface="Berlin Sans FB" panose="020E0602020502020306" pitchFamily="34" charset="0"/>
              </a:rPr>
              <a:t>Analítico com </a:t>
            </a:r>
          </a:p>
          <a:p>
            <a:pPr algn="ctr"/>
            <a:r>
              <a:rPr lang="pt-BR" sz="4000" dirty="0">
                <a:solidFill>
                  <a:srgbClr val="000000"/>
                </a:solidFill>
                <a:highlight>
                  <a:srgbClr val="C0C0C0"/>
                </a:highlight>
                <a:latin typeface="Berlin Sans FB" panose="020E0602020502020306" pitchFamily="34" charset="0"/>
              </a:rPr>
              <a:t>Base em Dados de Satisfação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204BEC0-6738-235B-6B89-0D80625BA63F}"/>
              </a:ext>
            </a:extLst>
          </p:cNvPr>
          <p:cNvSpPr/>
          <p:nvPr/>
        </p:nvSpPr>
        <p:spPr>
          <a:xfrm>
            <a:off x="-1" y="6802118"/>
            <a:ext cx="12191999" cy="5588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CFA63F5-AFC3-BB31-B4DE-176945183503}"/>
              </a:ext>
            </a:extLst>
          </p:cNvPr>
          <p:cNvSpPr/>
          <p:nvPr/>
        </p:nvSpPr>
        <p:spPr>
          <a:xfrm>
            <a:off x="-2" y="0"/>
            <a:ext cx="12191999" cy="4571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239CA8E-39B1-1D9A-E752-4E63C8CC02DB}"/>
              </a:ext>
            </a:extLst>
          </p:cNvPr>
          <p:cNvSpPr/>
          <p:nvPr/>
        </p:nvSpPr>
        <p:spPr>
          <a:xfrm>
            <a:off x="-12363718" y="347381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 descr="Desenho de um avião&#10;&#10;Descrição gerada automaticamente com confiança média">
            <a:extLst>
              <a:ext uri="{FF2B5EF4-FFF2-40B4-BE49-F238E27FC236}">
                <a16:creationId xmlns:a16="http://schemas.microsoft.com/office/drawing/2014/main" id="{4A030E25-2452-74EB-C434-8C038EE9D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3320" y="4615551"/>
            <a:ext cx="2766987" cy="177800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8F1DE02-532D-959F-0C5E-8CBDA882E05E}"/>
              </a:ext>
            </a:extLst>
          </p:cNvPr>
          <p:cNvSpPr txBox="1"/>
          <p:nvPr/>
        </p:nvSpPr>
        <p:spPr>
          <a:xfrm>
            <a:off x="-8923857" y="633302"/>
            <a:ext cx="56887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Berlin Sans FB" panose="020E0602020502020306" pitchFamily="34" charset="0"/>
              </a:rPr>
              <a:t>SUMÁRIO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3401AC4-D062-4677-752A-901A5C8FAEA4}"/>
              </a:ext>
            </a:extLst>
          </p:cNvPr>
          <p:cNvSpPr txBox="1"/>
          <p:nvPr/>
        </p:nvSpPr>
        <p:spPr>
          <a:xfrm>
            <a:off x="-10592742" y="2441339"/>
            <a:ext cx="928170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Berlin Sans FB" panose="020E0602020502020306" pitchFamily="34" charset="0"/>
              </a:rPr>
              <a:t>1. Distribuição por Gênero</a:t>
            </a:r>
          </a:p>
          <a:p>
            <a:r>
              <a:rPr lang="pt-BR" sz="4000" dirty="0">
                <a:latin typeface="Berlin Sans FB" panose="020E0602020502020306" pitchFamily="34" charset="0"/>
              </a:rPr>
              <a:t>2. Distribuição por Tipo de Cliente</a:t>
            </a:r>
          </a:p>
          <a:p>
            <a:r>
              <a:rPr lang="pt-BR" sz="4000" dirty="0">
                <a:latin typeface="Berlin Sans FB" panose="020E0602020502020306" pitchFamily="34" charset="0"/>
              </a:rPr>
              <a:t>3. Distribuição por Tipo de Viagem e Classe</a:t>
            </a:r>
          </a:p>
          <a:p>
            <a:r>
              <a:rPr lang="pt-BR" sz="4000" dirty="0">
                <a:latin typeface="Berlin Sans FB" panose="020E0602020502020306" pitchFamily="34" charset="0"/>
              </a:rPr>
              <a:t>4. Média de Minutos de Atraso x Satisfação</a:t>
            </a:r>
          </a:p>
          <a:p>
            <a:r>
              <a:rPr lang="pt-BR" sz="4000" dirty="0">
                <a:latin typeface="Berlin Sans FB" panose="020E0602020502020306" pitchFamily="34" charset="0"/>
              </a:rPr>
              <a:t>5. Faixa Etária x Satisfação</a:t>
            </a:r>
          </a:p>
          <a:p>
            <a:r>
              <a:rPr lang="pt-BR" sz="4000" dirty="0">
                <a:latin typeface="Berlin Sans FB" panose="020E0602020502020306" pitchFamily="34" charset="0"/>
              </a:rPr>
              <a:t>6. Média de Satisfação dos Serviços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28558-6616-E6B0-512D-BC74404C2159}"/>
              </a:ext>
            </a:extLst>
          </p:cNvPr>
          <p:cNvSpPr txBox="1"/>
          <p:nvPr/>
        </p:nvSpPr>
        <p:spPr>
          <a:xfrm>
            <a:off x="12770119" y="6432786"/>
            <a:ext cx="348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Apresentado por: Gustavo Betete</a:t>
            </a:r>
          </a:p>
        </p:txBody>
      </p:sp>
    </p:spTree>
    <p:extLst>
      <p:ext uri="{BB962C8B-B14F-4D97-AF65-F5344CB8AC3E}">
        <p14:creationId xmlns:p14="http://schemas.microsoft.com/office/powerpoint/2010/main" val="1681693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um avião&#10;&#10;Descrição gerada automaticamente com confiança média">
            <a:extLst>
              <a:ext uri="{FF2B5EF4-FFF2-40B4-BE49-F238E27FC236}">
                <a16:creationId xmlns:a16="http://schemas.microsoft.com/office/drawing/2014/main" id="{D05562E9-F665-8A28-23EB-7E1388D18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9" r="-1" b="7755"/>
          <a:stretch/>
        </p:blipFill>
        <p:spPr>
          <a:xfrm>
            <a:off x="781320" y="643467"/>
            <a:ext cx="10629360" cy="557106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21839E1-B349-5A14-0195-00E95764E9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980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>
              <a:latin typeface="Bernard MT Condensed" panose="02050806060905020404" pitchFamily="18" charset="0"/>
            </a:endParaRPr>
          </a:p>
          <a:p>
            <a:pPr algn="ctr"/>
            <a:endParaRPr lang="pt-BR" sz="4000" dirty="0">
              <a:latin typeface="Bernard MT Condensed" panose="02050806060905020404" pitchFamily="18" charset="0"/>
            </a:endParaRPr>
          </a:p>
          <a:p>
            <a:pPr algn="ctr"/>
            <a:endParaRPr lang="pt-BR" sz="4000" dirty="0">
              <a:latin typeface="Bernard MT Condensed" panose="02050806060905020404" pitchFamily="18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204BEC0-6738-235B-6B89-0D80625BA63F}"/>
              </a:ext>
            </a:extLst>
          </p:cNvPr>
          <p:cNvSpPr/>
          <p:nvPr/>
        </p:nvSpPr>
        <p:spPr>
          <a:xfrm>
            <a:off x="-1" y="6802118"/>
            <a:ext cx="12191999" cy="5588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CFA63F5-AFC3-BB31-B4DE-176945183503}"/>
              </a:ext>
            </a:extLst>
          </p:cNvPr>
          <p:cNvSpPr/>
          <p:nvPr/>
        </p:nvSpPr>
        <p:spPr>
          <a:xfrm>
            <a:off x="-2" y="0"/>
            <a:ext cx="12191999" cy="680211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239CA8E-39B1-1D9A-E752-4E63C8CC02DB}"/>
              </a:ext>
            </a:extLst>
          </p:cNvPr>
          <p:cNvSpPr/>
          <p:nvPr/>
        </p:nvSpPr>
        <p:spPr>
          <a:xfrm>
            <a:off x="203198" y="343848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 descr="Desenho de um avião&#10;&#10;Descrição gerada automaticamente com confiança média">
            <a:extLst>
              <a:ext uri="{FF2B5EF4-FFF2-40B4-BE49-F238E27FC236}">
                <a16:creationId xmlns:a16="http://schemas.microsoft.com/office/drawing/2014/main" id="{4A030E25-2452-74EB-C434-8C038EE9D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570" y="2428881"/>
            <a:ext cx="1948167" cy="1251849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A90C7BE6-8A0D-EB99-AE4B-734B51910AF7}"/>
              </a:ext>
            </a:extLst>
          </p:cNvPr>
          <p:cNvGrpSpPr/>
          <p:nvPr/>
        </p:nvGrpSpPr>
        <p:grpSpPr>
          <a:xfrm>
            <a:off x="203198" y="629767"/>
            <a:ext cx="10066843" cy="5584766"/>
            <a:chOff x="1137053" y="-1445786"/>
            <a:chExt cx="10066843" cy="5584766"/>
          </a:xfrm>
        </p:grpSpPr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D8F1DE02-532D-959F-0C5E-8CBDA882E05E}"/>
                </a:ext>
              </a:extLst>
            </p:cNvPr>
            <p:cNvSpPr txBox="1"/>
            <p:nvPr/>
          </p:nvSpPr>
          <p:spPr>
            <a:xfrm>
              <a:off x="5515098" y="-1445786"/>
              <a:ext cx="568879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0" dirty="0">
                  <a:latin typeface="Berlin Sans FB" panose="020E0602020502020306" pitchFamily="34" charset="0"/>
                </a:rPr>
                <a:t>SUMÁRIO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3401AC4-D062-4677-752A-901A5C8FAEA4}"/>
                </a:ext>
              </a:extLst>
            </p:cNvPr>
            <p:cNvSpPr txBox="1"/>
            <p:nvPr/>
          </p:nvSpPr>
          <p:spPr>
            <a:xfrm>
              <a:off x="1137053" y="353328"/>
              <a:ext cx="9267281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>
                  <a:latin typeface="Berlin Sans FB" panose="020E0602020502020306" pitchFamily="34" charset="0"/>
                </a:rPr>
                <a:t>1. Distribuição por Gênero</a:t>
              </a:r>
            </a:p>
            <a:p>
              <a:r>
                <a:rPr lang="pt-BR" sz="4000" dirty="0">
                  <a:latin typeface="Berlin Sans FB" panose="020E0602020502020306" pitchFamily="34" charset="0"/>
                </a:rPr>
                <a:t>2. Distribuição por Tipo de Cliente</a:t>
              </a:r>
            </a:p>
            <a:p>
              <a:r>
                <a:rPr lang="pt-BR" sz="4000" dirty="0">
                  <a:latin typeface="Berlin Sans FB" panose="020E0602020502020306" pitchFamily="34" charset="0"/>
                </a:rPr>
                <a:t>3. Classe de Voo x Tipo de Viagem</a:t>
              </a:r>
            </a:p>
            <a:p>
              <a:r>
                <a:rPr lang="pt-BR" sz="4000" dirty="0">
                  <a:latin typeface="Berlin Sans FB" panose="020E0602020502020306" pitchFamily="34" charset="0"/>
                </a:rPr>
                <a:t>4. Média de Minutos de Atraso x Satisfação</a:t>
              </a:r>
            </a:p>
            <a:p>
              <a:r>
                <a:rPr lang="pt-BR" sz="4000" dirty="0">
                  <a:latin typeface="Berlin Sans FB" panose="020E0602020502020306" pitchFamily="34" charset="0"/>
                </a:rPr>
                <a:t>5. Faixa Etária x Satisfação</a:t>
              </a:r>
            </a:p>
            <a:p>
              <a:r>
                <a:rPr lang="pt-BR" sz="4000" dirty="0">
                  <a:latin typeface="Berlin Sans FB" panose="020E0602020502020306" pitchFamily="34" charset="0"/>
                </a:rPr>
                <a:t>6. Média de Satisfação dos Serviços</a:t>
              </a:r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28558-6616-E6B0-512D-BC74404C2159}"/>
              </a:ext>
            </a:extLst>
          </p:cNvPr>
          <p:cNvSpPr txBox="1"/>
          <p:nvPr/>
        </p:nvSpPr>
        <p:spPr>
          <a:xfrm>
            <a:off x="8506623" y="6323659"/>
            <a:ext cx="348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Apresentado por: Gustavo Betete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8B4F3FE-1466-B19C-CC5C-9F5BBDCF35F6}"/>
              </a:ext>
            </a:extLst>
          </p:cNvPr>
          <p:cNvSpPr/>
          <p:nvPr/>
        </p:nvSpPr>
        <p:spPr>
          <a:xfrm>
            <a:off x="-7048500" y="-1"/>
            <a:ext cx="6731000" cy="6857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8B45CE45-228F-0A57-6BB4-9CE067DAEFD9}"/>
              </a:ext>
            </a:extLst>
          </p:cNvPr>
          <p:cNvSpPr/>
          <p:nvPr/>
        </p:nvSpPr>
        <p:spPr>
          <a:xfrm>
            <a:off x="203197" y="-2101947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34E0841-5C64-76AA-602A-65A60D50D84D}"/>
              </a:ext>
            </a:extLst>
          </p:cNvPr>
          <p:cNvSpPr txBox="1"/>
          <p:nvPr/>
        </p:nvSpPr>
        <p:spPr>
          <a:xfrm>
            <a:off x="2213466" y="-3366375"/>
            <a:ext cx="8512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Berlin Sans FB" panose="020E0602020502020306" pitchFamily="34" charset="0"/>
              </a:rPr>
              <a:t>Distribuição por Gênero</a:t>
            </a:r>
          </a:p>
        </p:txBody>
      </p:sp>
      <p:pic>
        <p:nvPicPr>
          <p:cNvPr id="16" name="Imagem 15" descr="Desenho de um avião&#10;&#10;Descrição gerada automaticamente com confiança média">
            <a:extLst>
              <a:ext uri="{FF2B5EF4-FFF2-40B4-BE49-F238E27FC236}">
                <a16:creationId xmlns:a16="http://schemas.microsoft.com/office/drawing/2014/main" id="{1AE4A7D5-E1F5-ADFE-1281-B85CECC95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71777">
            <a:off x="13230830" y="-1635852"/>
            <a:ext cx="1948167" cy="1251849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3CE0A85-137C-AD75-9941-16B78AE07A59}"/>
              </a:ext>
            </a:extLst>
          </p:cNvPr>
          <p:cNvSpPr txBox="1"/>
          <p:nvPr/>
        </p:nvSpPr>
        <p:spPr>
          <a:xfrm>
            <a:off x="12395195" y="4891094"/>
            <a:ext cx="9588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Berlin Sans FB" panose="020E0602020502020306" pitchFamily="34" charset="0"/>
              </a:rPr>
              <a:t>Pergunta:</a:t>
            </a:r>
            <a:r>
              <a:rPr lang="pt-BR" sz="2000" dirty="0">
                <a:latin typeface="Berlin Sans FB" panose="020E0602020502020306" pitchFamily="34" charset="0"/>
              </a:rPr>
              <a:t> Qual é a distribuição de gênero entre os passageiros da companhia aérea? </a:t>
            </a:r>
          </a:p>
          <a:p>
            <a:endParaRPr lang="pt-BR" sz="2000" b="1" dirty="0">
              <a:latin typeface="Berlin Sans FB" panose="020E0602020502020306" pitchFamily="34" charset="0"/>
            </a:endParaRPr>
          </a:p>
          <a:p>
            <a:r>
              <a:rPr lang="pt-BR" sz="2000" b="1" dirty="0">
                <a:latin typeface="Berlin Sans FB" panose="020E0602020502020306" pitchFamily="34" charset="0"/>
              </a:rPr>
              <a:t>Resposta:</a:t>
            </a:r>
            <a:r>
              <a:rPr lang="pt-BR" sz="2000" dirty="0">
                <a:latin typeface="Berlin Sans FB" panose="020E0602020502020306" pitchFamily="34" charset="0"/>
              </a:rPr>
              <a:t> Entre os passageiros, há 13.172 mulheres e 12.804 homens, mostrando uma distribuição quase equilibrada entre os gêneros.</a:t>
            </a:r>
          </a:p>
        </p:txBody>
      </p:sp>
    </p:spTree>
    <p:extLst>
      <p:ext uri="{BB962C8B-B14F-4D97-AF65-F5344CB8AC3E}">
        <p14:creationId xmlns:p14="http://schemas.microsoft.com/office/powerpoint/2010/main" val="196523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um avião&#10;&#10;Descrição gerada automaticamente com confiança média">
            <a:extLst>
              <a:ext uri="{FF2B5EF4-FFF2-40B4-BE49-F238E27FC236}">
                <a16:creationId xmlns:a16="http://schemas.microsoft.com/office/drawing/2014/main" id="{D05562E9-F665-8A28-23EB-7E1388D18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9" r="-1" b="7755"/>
          <a:stretch/>
        </p:blipFill>
        <p:spPr>
          <a:xfrm>
            <a:off x="781320" y="643467"/>
            <a:ext cx="10629360" cy="557106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21839E1-B349-5A14-0195-00E95764E9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980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>
              <a:latin typeface="Bernard MT Condensed" panose="02050806060905020404" pitchFamily="18" charset="0"/>
            </a:endParaRPr>
          </a:p>
          <a:p>
            <a:pPr algn="ctr"/>
            <a:endParaRPr lang="pt-BR" sz="4000" dirty="0">
              <a:latin typeface="Bernard MT Condensed" panose="02050806060905020404" pitchFamily="18" charset="0"/>
            </a:endParaRPr>
          </a:p>
          <a:p>
            <a:pPr algn="ctr"/>
            <a:endParaRPr lang="pt-BR" sz="4000" dirty="0">
              <a:latin typeface="Bernard MT Condensed" panose="02050806060905020404" pitchFamily="18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204BEC0-6738-235B-6B89-0D80625BA63F}"/>
              </a:ext>
            </a:extLst>
          </p:cNvPr>
          <p:cNvSpPr/>
          <p:nvPr/>
        </p:nvSpPr>
        <p:spPr>
          <a:xfrm>
            <a:off x="-1" y="6802118"/>
            <a:ext cx="12191999" cy="5588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CFA63F5-AFC3-BB31-B4DE-176945183503}"/>
              </a:ext>
            </a:extLst>
          </p:cNvPr>
          <p:cNvSpPr/>
          <p:nvPr/>
        </p:nvSpPr>
        <p:spPr>
          <a:xfrm>
            <a:off x="-2" y="0"/>
            <a:ext cx="12191999" cy="680211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239CA8E-39B1-1D9A-E752-4E63C8CC02DB}"/>
              </a:ext>
            </a:extLst>
          </p:cNvPr>
          <p:cNvSpPr/>
          <p:nvPr/>
        </p:nvSpPr>
        <p:spPr>
          <a:xfrm>
            <a:off x="203198" y="343848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 descr="Desenho de um avião&#10;&#10;Descrição gerada automaticamente com confiança média">
            <a:extLst>
              <a:ext uri="{FF2B5EF4-FFF2-40B4-BE49-F238E27FC236}">
                <a16:creationId xmlns:a16="http://schemas.microsoft.com/office/drawing/2014/main" id="{4A030E25-2452-74EB-C434-8C038EE9D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570" y="2428881"/>
            <a:ext cx="1948167" cy="1251849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A90C7BE6-8A0D-EB99-AE4B-734B51910AF7}"/>
              </a:ext>
            </a:extLst>
          </p:cNvPr>
          <p:cNvGrpSpPr/>
          <p:nvPr/>
        </p:nvGrpSpPr>
        <p:grpSpPr>
          <a:xfrm>
            <a:off x="203198" y="629767"/>
            <a:ext cx="10066843" cy="5584766"/>
            <a:chOff x="1137053" y="-1445786"/>
            <a:chExt cx="10066843" cy="5584766"/>
          </a:xfrm>
        </p:grpSpPr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D8F1DE02-532D-959F-0C5E-8CBDA882E05E}"/>
                </a:ext>
              </a:extLst>
            </p:cNvPr>
            <p:cNvSpPr txBox="1"/>
            <p:nvPr/>
          </p:nvSpPr>
          <p:spPr>
            <a:xfrm>
              <a:off x="5515098" y="-1445786"/>
              <a:ext cx="568879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0" dirty="0">
                  <a:latin typeface="Berlin Sans FB" panose="020E0602020502020306" pitchFamily="34" charset="0"/>
                </a:rPr>
                <a:t>SUMÁRIO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3401AC4-D062-4677-752A-901A5C8FAEA4}"/>
                </a:ext>
              </a:extLst>
            </p:cNvPr>
            <p:cNvSpPr txBox="1"/>
            <p:nvPr/>
          </p:nvSpPr>
          <p:spPr>
            <a:xfrm>
              <a:off x="1137053" y="353328"/>
              <a:ext cx="7571303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>
                  <a:latin typeface="Berlin Sans FB" panose="020E0602020502020306" pitchFamily="34" charset="0"/>
                </a:rPr>
                <a:t>1. Distribuição por Gênero</a:t>
              </a:r>
            </a:p>
            <a:p>
              <a:r>
                <a:rPr lang="pt-BR" sz="4000" dirty="0">
                  <a:latin typeface="Berlin Sans FB" panose="020E0602020502020306" pitchFamily="34" charset="0"/>
                </a:rPr>
                <a:t>2. Distribuição por Tipo de Cliente</a:t>
              </a:r>
            </a:p>
            <a:p>
              <a:r>
                <a:rPr lang="pt-BR" sz="4000" dirty="0">
                  <a:latin typeface="Berlin Sans FB" panose="020E0602020502020306" pitchFamily="34" charset="0"/>
                </a:rPr>
                <a:t>3. Classe de Voo x Tipo de Viagem</a:t>
              </a:r>
            </a:p>
            <a:p>
              <a:r>
                <a:rPr lang="pt-BR" sz="4000" dirty="0">
                  <a:latin typeface="Berlin Sans FB" panose="020E0602020502020306" pitchFamily="34" charset="0"/>
                </a:rPr>
                <a:t>4. Média de Atraso x Satisfação</a:t>
              </a:r>
            </a:p>
            <a:p>
              <a:r>
                <a:rPr lang="pt-BR" sz="4000" dirty="0">
                  <a:latin typeface="Berlin Sans FB" panose="020E0602020502020306" pitchFamily="34" charset="0"/>
                </a:rPr>
                <a:t>5. Faixa Etária x Satisfação</a:t>
              </a:r>
            </a:p>
            <a:p>
              <a:r>
                <a:rPr lang="pt-BR" sz="4000" dirty="0">
                  <a:latin typeface="Berlin Sans FB" panose="020E0602020502020306" pitchFamily="34" charset="0"/>
                </a:rPr>
                <a:t>6. Média de Satisfação dos Serviços</a:t>
              </a:r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28558-6616-E6B0-512D-BC74404C2159}"/>
              </a:ext>
            </a:extLst>
          </p:cNvPr>
          <p:cNvSpPr txBox="1"/>
          <p:nvPr/>
        </p:nvSpPr>
        <p:spPr>
          <a:xfrm>
            <a:off x="8506623" y="6323659"/>
            <a:ext cx="348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Apresentado por: Gustavo Betete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8B4F3FE-1466-B19C-CC5C-9F5BBDCF35F6}"/>
              </a:ext>
            </a:extLst>
          </p:cNvPr>
          <p:cNvSpPr/>
          <p:nvPr/>
        </p:nvSpPr>
        <p:spPr>
          <a:xfrm>
            <a:off x="-14152" y="1"/>
            <a:ext cx="12206151" cy="6857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8B45CE45-228F-0A57-6BB4-9CE067DAEFD9}"/>
              </a:ext>
            </a:extLst>
          </p:cNvPr>
          <p:cNvSpPr/>
          <p:nvPr/>
        </p:nvSpPr>
        <p:spPr>
          <a:xfrm>
            <a:off x="217348" y="253794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34E0841-5C64-76AA-602A-65A60D50D84D}"/>
              </a:ext>
            </a:extLst>
          </p:cNvPr>
          <p:cNvSpPr txBox="1"/>
          <p:nvPr/>
        </p:nvSpPr>
        <p:spPr>
          <a:xfrm>
            <a:off x="916412" y="-3655096"/>
            <a:ext cx="10359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Berlin Sans FB" panose="020E0602020502020306" pitchFamily="34" charset="0"/>
              </a:rPr>
              <a:t>Distribuição por Tipo de Cliente</a:t>
            </a:r>
          </a:p>
        </p:txBody>
      </p:sp>
      <p:pic>
        <p:nvPicPr>
          <p:cNvPr id="16" name="Imagem 15" descr="Desenho de um avião&#10;&#10;Descrição gerada automaticamente com confiança média">
            <a:extLst>
              <a:ext uri="{FF2B5EF4-FFF2-40B4-BE49-F238E27FC236}">
                <a16:creationId xmlns:a16="http://schemas.microsoft.com/office/drawing/2014/main" id="{1AE4A7D5-E1F5-ADFE-1281-B85CECC95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71777">
            <a:off x="178269" y="5410958"/>
            <a:ext cx="1948167" cy="1251849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3CE0A85-137C-AD75-9941-16B78AE07A59}"/>
              </a:ext>
            </a:extLst>
          </p:cNvPr>
          <p:cNvSpPr txBox="1"/>
          <p:nvPr/>
        </p:nvSpPr>
        <p:spPr>
          <a:xfrm>
            <a:off x="2318854" y="5663344"/>
            <a:ext cx="88706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latin typeface="Berlin Sans FB" panose="020E0602020502020306" pitchFamily="34" charset="0"/>
              </a:rPr>
              <a:t>Pergunta:</a:t>
            </a:r>
            <a:r>
              <a:rPr lang="pt-BR" sz="1700" dirty="0">
                <a:latin typeface="Berlin Sans FB" panose="020E0602020502020306" pitchFamily="34" charset="0"/>
              </a:rPr>
              <a:t> Qual é a distribuição de gênero entre os passageiros da companhia aérea? </a:t>
            </a:r>
          </a:p>
          <a:p>
            <a:endParaRPr lang="pt-BR" sz="1700" b="1" dirty="0">
              <a:latin typeface="Berlin Sans FB" panose="020E0602020502020306" pitchFamily="34" charset="0"/>
            </a:endParaRPr>
          </a:p>
          <a:p>
            <a:r>
              <a:rPr lang="pt-BR" sz="1700" b="1" dirty="0">
                <a:latin typeface="Berlin Sans FB" panose="020E0602020502020306" pitchFamily="34" charset="0"/>
              </a:rPr>
              <a:t>Resposta:</a:t>
            </a:r>
            <a:r>
              <a:rPr lang="pt-BR" sz="1700" dirty="0">
                <a:latin typeface="Berlin Sans FB" panose="020E0602020502020306" pitchFamily="34" charset="0"/>
              </a:rPr>
              <a:t> Entre os passageiros, há 13.172 mulheres e 12.804 homens, mostrando uma distribuição quase equilibrada entre os gêneros.</a:t>
            </a:r>
          </a:p>
        </p:txBody>
      </p:sp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D3D7F0EA-5525-D707-67BB-0315164410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3370730"/>
              </p:ext>
            </p:extLst>
          </p:nvPr>
        </p:nvGraphicFramePr>
        <p:xfrm>
          <a:off x="3409443" y="2200609"/>
          <a:ext cx="5849867" cy="3353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A27DED12-AF12-1280-693F-D92FE9DFCE07}"/>
              </a:ext>
            </a:extLst>
          </p:cNvPr>
          <p:cNvSpPr/>
          <p:nvPr/>
        </p:nvSpPr>
        <p:spPr>
          <a:xfrm>
            <a:off x="217348" y="-2236762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4E49698-9B61-EB4F-A4CF-DDB59C7F1E5E}"/>
              </a:ext>
            </a:extLst>
          </p:cNvPr>
          <p:cNvSpPr/>
          <p:nvPr/>
        </p:nvSpPr>
        <p:spPr>
          <a:xfrm>
            <a:off x="-5291847" y="0"/>
            <a:ext cx="4338536" cy="680211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 descr="Desenho de um avião&#10;&#10;Descrição gerada automaticamente com confiança média">
            <a:extLst>
              <a:ext uri="{FF2B5EF4-FFF2-40B4-BE49-F238E27FC236}">
                <a16:creationId xmlns:a16="http://schemas.microsoft.com/office/drawing/2014/main" id="{08A4513B-8F7E-B48E-6650-F682CB657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70289">
            <a:off x="-2205186" y="-2509074"/>
            <a:ext cx="1948167" cy="1251849"/>
          </a:xfrm>
          <a:prstGeom prst="rect">
            <a:avLst/>
          </a:prstGeom>
          <a:scene3d>
            <a:camera prst="orthographicFront">
              <a:rot lat="0" lon="9000000" rev="0"/>
            </a:camera>
            <a:lightRig rig="threePt" dir="t"/>
          </a:scene3d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7DF615CA-8C59-6621-BD86-F4CD9C54C79B}"/>
              </a:ext>
            </a:extLst>
          </p:cNvPr>
          <p:cNvSpPr txBox="1"/>
          <p:nvPr/>
        </p:nvSpPr>
        <p:spPr>
          <a:xfrm>
            <a:off x="12395194" y="5467495"/>
            <a:ext cx="88706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latin typeface="Berlin Sans FB" panose="020E0602020502020306" pitchFamily="34" charset="0"/>
              </a:rPr>
              <a:t>Pergunta:</a:t>
            </a:r>
            <a:r>
              <a:rPr lang="pt-BR" sz="1700" dirty="0">
                <a:latin typeface="Berlin Sans FB" panose="020E0602020502020306" pitchFamily="34" charset="0"/>
              </a:rPr>
              <a:t> Qual é a proporção de passageiros leais x passageiros desleais? </a:t>
            </a:r>
          </a:p>
          <a:p>
            <a:endParaRPr lang="pt-BR" sz="1700" b="1" dirty="0">
              <a:latin typeface="Berlin Sans FB" panose="020E0602020502020306" pitchFamily="34" charset="0"/>
            </a:endParaRPr>
          </a:p>
          <a:p>
            <a:r>
              <a:rPr lang="pt-BR" sz="1700" b="1" dirty="0">
                <a:latin typeface="Berlin Sans FB" panose="020E0602020502020306" pitchFamily="34" charset="0"/>
              </a:rPr>
              <a:t>Resposta:</a:t>
            </a:r>
            <a:r>
              <a:rPr lang="pt-BR" sz="1700" dirty="0">
                <a:latin typeface="Berlin Sans FB" panose="020E0602020502020306" pitchFamily="34" charset="0"/>
              </a:rPr>
              <a:t> Existem 21.177 clientes leais em comparação com 4.799 clientes desleais, indicando uma base de clientes predominantemente leal.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335EC71-2431-C8F3-BB75-E70D6837AD61}"/>
              </a:ext>
            </a:extLst>
          </p:cNvPr>
          <p:cNvSpPr txBox="1"/>
          <p:nvPr/>
        </p:nvSpPr>
        <p:spPr>
          <a:xfrm>
            <a:off x="2360689" y="634172"/>
            <a:ext cx="8512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Berlin Sans FB" panose="020E0602020502020306" pitchFamily="34" charset="0"/>
              </a:rPr>
              <a:t>Distribuição por Gênero</a:t>
            </a:r>
          </a:p>
        </p:txBody>
      </p:sp>
    </p:spTree>
    <p:extLst>
      <p:ext uri="{BB962C8B-B14F-4D97-AF65-F5344CB8AC3E}">
        <p14:creationId xmlns:p14="http://schemas.microsoft.com/office/powerpoint/2010/main" val="3026042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um avião&#10;&#10;Descrição gerada automaticamente com confiança média">
            <a:extLst>
              <a:ext uri="{FF2B5EF4-FFF2-40B4-BE49-F238E27FC236}">
                <a16:creationId xmlns:a16="http://schemas.microsoft.com/office/drawing/2014/main" id="{D05562E9-F665-8A28-23EB-7E1388D18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9" r="-1" b="7755"/>
          <a:stretch/>
        </p:blipFill>
        <p:spPr>
          <a:xfrm>
            <a:off x="781320" y="643467"/>
            <a:ext cx="10629360" cy="557106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21839E1-B349-5A14-0195-00E95764E9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980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>
              <a:latin typeface="Bernard MT Condensed" panose="02050806060905020404" pitchFamily="18" charset="0"/>
            </a:endParaRPr>
          </a:p>
          <a:p>
            <a:pPr algn="ctr"/>
            <a:endParaRPr lang="pt-BR" sz="4000" dirty="0">
              <a:latin typeface="Bernard MT Condensed" panose="02050806060905020404" pitchFamily="18" charset="0"/>
            </a:endParaRPr>
          </a:p>
          <a:p>
            <a:pPr algn="ctr"/>
            <a:endParaRPr lang="pt-BR" sz="4000" dirty="0">
              <a:latin typeface="Bernard MT Condensed" panose="02050806060905020404" pitchFamily="18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204BEC0-6738-235B-6B89-0D80625BA63F}"/>
              </a:ext>
            </a:extLst>
          </p:cNvPr>
          <p:cNvSpPr/>
          <p:nvPr/>
        </p:nvSpPr>
        <p:spPr>
          <a:xfrm>
            <a:off x="-1" y="6802118"/>
            <a:ext cx="12191999" cy="5588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CFA63F5-AFC3-BB31-B4DE-176945183503}"/>
              </a:ext>
            </a:extLst>
          </p:cNvPr>
          <p:cNvSpPr/>
          <p:nvPr/>
        </p:nvSpPr>
        <p:spPr>
          <a:xfrm>
            <a:off x="-2" y="0"/>
            <a:ext cx="12191999" cy="680211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239CA8E-39B1-1D9A-E752-4E63C8CC02DB}"/>
              </a:ext>
            </a:extLst>
          </p:cNvPr>
          <p:cNvSpPr/>
          <p:nvPr/>
        </p:nvSpPr>
        <p:spPr>
          <a:xfrm>
            <a:off x="203198" y="343848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 descr="Desenho de um avião&#10;&#10;Descrição gerada automaticamente com confiança média">
            <a:extLst>
              <a:ext uri="{FF2B5EF4-FFF2-40B4-BE49-F238E27FC236}">
                <a16:creationId xmlns:a16="http://schemas.microsoft.com/office/drawing/2014/main" id="{4A030E25-2452-74EB-C434-8C038EE9D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570" y="2428881"/>
            <a:ext cx="1948167" cy="1251849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A90C7BE6-8A0D-EB99-AE4B-734B51910AF7}"/>
              </a:ext>
            </a:extLst>
          </p:cNvPr>
          <p:cNvGrpSpPr/>
          <p:nvPr/>
        </p:nvGrpSpPr>
        <p:grpSpPr>
          <a:xfrm>
            <a:off x="203198" y="629767"/>
            <a:ext cx="10066843" cy="5584766"/>
            <a:chOff x="1137053" y="-1445786"/>
            <a:chExt cx="10066843" cy="5584766"/>
          </a:xfrm>
        </p:grpSpPr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D8F1DE02-532D-959F-0C5E-8CBDA882E05E}"/>
                </a:ext>
              </a:extLst>
            </p:cNvPr>
            <p:cNvSpPr txBox="1"/>
            <p:nvPr/>
          </p:nvSpPr>
          <p:spPr>
            <a:xfrm>
              <a:off x="5515098" y="-1445786"/>
              <a:ext cx="568879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0" dirty="0">
                  <a:latin typeface="Berlin Sans FB" panose="020E0602020502020306" pitchFamily="34" charset="0"/>
                </a:rPr>
                <a:t>SUMÁRIO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3401AC4-D062-4677-752A-901A5C8FAEA4}"/>
                </a:ext>
              </a:extLst>
            </p:cNvPr>
            <p:cNvSpPr txBox="1"/>
            <p:nvPr/>
          </p:nvSpPr>
          <p:spPr>
            <a:xfrm>
              <a:off x="1137053" y="353328"/>
              <a:ext cx="7571303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>
                  <a:latin typeface="Berlin Sans FB" panose="020E0602020502020306" pitchFamily="34" charset="0"/>
                </a:rPr>
                <a:t>1. Distribuição por Gênero</a:t>
              </a:r>
            </a:p>
            <a:p>
              <a:r>
                <a:rPr lang="pt-BR" sz="4000" dirty="0">
                  <a:latin typeface="Berlin Sans FB" panose="020E0602020502020306" pitchFamily="34" charset="0"/>
                </a:rPr>
                <a:t>2. Distribuição por Tipo de Cliente</a:t>
              </a:r>
            </a:p>
            <a:p>
              <a:r>
                <a:rPr lang="pt-BR" sz="4000" dirty="0">
                  <a:latin typeface="Berlin Sans FB" panose="020E0602020502020306" pitchFamily="34" charset="0"/>
                </a:rPr>
                <a:t>3. Classe de Voo x Tipo de Viagem</a:t>
              </a:r>
            </a:p>
            <a:p>
              <a:r>
                <a:rPr lang="pt-BR" sz="4000" dirty="0">
                  <a:latin typeface="Berlin Sans FB" panose="020E0602020502020306" pitchFamily="34" charset="0"/>
                </a:rPr>
                <a:t>4. Média de Atraso x Satisfação</a:t>
              </a:r>
            </a:p>
            <a:p>
              <a:r>
                <a:rPr lang="pt-BR" sz="4000" dirty="0">
                  <a:latin typeface="Berlin Sans FB" panose="020E0602020502020306" pitchFamily="34" charset="0"/>
                </a:rPr>
                <a:t>5. Faixa Etária x Satisfação</a:t>
              </a:r>
            </a:p>
            <a:p>
              <a:r>
                <a:rPr lang="pt-BR" sz="4000" dirty="0">
                  <a:latin typeface="Berlin Sans FB" panose="020E0602020502020306" pitchFamily="34" charset="0"/>
                </a:rPr>
                <a:t>6. Média de Satisfação dos Serviços</a:t>
              </a:r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28558-6616-E6B0-512D-BC74404C2159}"/>
              </a:ext>
            </a:extLst>
          </p:cNvPr>
          <p:cNvSpPr txBox="1"/>
          <p:nvPr/>
        </p:nvSpPr>
        <p:spPr>
          <a:xfrm>
            <a:off x="8506623" y="6323659"/>
            <a:ext cx="348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Apresentado por: Gustavo Betete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8B4F3FE-1466-B19C-CC5C-9F5BBDCF35F6}"/>
              </a:ext>
            </a:extLst>
          </p:cNvPr>
          <p:cNvSpPr/>
          <p:nvPr/>
        </p:nvSpPr>
        <p:spPr>
          <a:xfrm>
            <a:off x="-14152" y="1"/>
            <a:ext cx="12206151" cy="6857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8B45CE45-228F-0A57-6BB4-9CE067DAEFD9}"/>
              </a:ext>
            </a:extLst>
          </p:cNvPr>
          <p:cNvSpPr/>
          <p:nvPr/>
        </p:nvSpPr>
        <p:spPr>
          <a:xfrm>
            <a:off x="217348" y="253794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6" name="Imagem 15" descr="Desenho de um avião&#10;&#10;Descrição gerada automaticamente com confiança média">
            <a:extLst>
              <a:ext uri="{FF2B5EF4-FFF2-40B4-BE49-F238E27FC236}">
                <a16:creationId xmlns:a16="http://schemas.microsoft.com/office/drawing/2014/main" id="{1AE4A7D5-E1F5-ADFE-1281-B85CECC95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71777">
            <a:off x="178269" y="5410958"/>
            <a:ext cx="1948167" cy="1251849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3CE0A85-137C-AD75-9941-16B78AE07A59}"/>
              </a:ext>
            </a:extLst>
          </p:cNvPr>
          <p:cNvSpPr txBox="1"/>
          <p:nvPr/>
        </p:nvSpPr>
        <p:spPr>
          <a:xfrm>
            <a:off x="2318854" y="5663344"/>
            <a:ext cx="88706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latin typeface="Berlin Sans FB" panose="020E0602020502020306" pitchFamily="34" charset="0"/>
              </a:rPr>
              <a:t>Pergunta:</a:t>
            </a:r>
            <a:r>
              <a:rPr lang="pt-BR" sz="1700" dirty="0">
                <a:latin typeface="Berlin Sans FB" panose="020E0602020502020306" pitchFamily="34" charset="0"/>
              </a:rPr>
              <a:t> Qual é a distribuição de gênero entre os passageiros da companhia aérea? </a:t>
            </a:r>
          </a:p>
          <a:p>
            <a:endParaRPr lang="pt-BR" sz="1700" b="1" dirty="0">
              <a:latin typeface="Berlin Sans FB" panose="020E0602020502020306" pitchFamily="34" charset="0"/>
            </a:endParaRPr>
          </a:p>
          <a:p>
            <a:r>
              <a:rPr lang="pt-BR" sz="1700" b="1" dirty="0">
                <a:latin typeface="Berlin Sans FB" panose="020E0602020502020306" pitchFamily="34" charset="0"/>
              </a:rPr>
              <a:t>Resposta:</a:t>
            </a:r>
            <a:r>
              <a:rPr lang="pt-BR" sz="1700" dirty="0">
                <a:latin typeface="Berlin Sans FB" panose="020E0602020502020306" pitchFamily="34" charset="0"/>
              </a:rPr>
              <a:t> Entre os passageiros, há 13.172 mulheres e 12.804 homens, mostrando uma distribuição quase equilibrada entre os gêneros.</a:t>
            </a: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C094557F-4DE0-68B9-3ED9-EC82B756E8CE}"/>
              </a:ext>
            </a:extLst>
          </p:cNvPr>
          <p:cNvGraphicFramePr>
            <a:graphicFrameLocks/>
          </p:cNvGraphicFramePr>
          <p:nvPr/>
        </p:nvGraphicFramePr>
        <p:xfrm>
          <a:off x="2280935" y="1965274"/>
          <a:ext cx="72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D3D7F0EA-5525-D707-67BB-031516441089}"/>
              </a:ext>
            </a:extLst>
          </p:cNvPr>
          <p:cNvGraphicFramePr>
            <a:graphicFrameLocks/>
          </p:cNvGraphicFramePr>
          <p:nvPr/>
        </p:nvGraphicFramePr>
        <p:xfrm>
          <a:off x="9495085" y="2732314"/>
          <a:ext cx="2450782" cy="2840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Retângulo 19">
            <a:extLst>
              <a:ext uri="{FF2B5EF4-FFF2-40B4-BE49-F238E27FC236}">
                <a16:creationId xmlns:a16="http://schemas.microsoft.com/office/drawing/2014/main" id="{04E49698-9B61-EB4F-A4CF-DDB59C7F1E5E}"/>
              </a:ext>
            </a:extLst>
          </p:cNvPr>
          <p:cNvSpPr/>
          <p:nvPr/>
        </p:nvSpPr>
        <p:spPr>
          <a:xfrm>
            <a:off x="-14155" y="0"/>
            <a:ext cx="122061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DF615CA-8C59-6621-BD86-F4CD9C54C79B}"/>
              </a:ext>
            </a:extLst>
          </p:cNvPr>
          <p:cNvSpPr txBox="1"/>
          <p:nvPr/>
        </p:nvSpPr>
        <p:spPr>
          <a:xfrm>
            <a:off x="2266785" y="5554367"/>
            <a:ext cx="88706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latin typeface="Berlin Sans FB" panose="020E0602020502020306" pitchFamily="34" charset="0"/>
              </a:rPr>
              <a:t>Pergunta:</a:t>
            </a:r>
            <a:r>
              <a:rPr lang="pt-BR" sz="1700" dirty="0">
                <a:latin typeface="Berlin Sans FB" panose="020E0602020502020306" pitchFamily="34" charset="0"/>
              </a:rPr>
              <a:t> Qual é a proporção de passageiros leais x passageiros desleais? </a:t>
            </a:r>
          </a:p>
          <a:p>
            <a:endParaRPr lang="pt-BR" sz="1700" b="1" dirty="0">
              <a:latin typeface="Berlin Sans FB" panose="020E0602020502020306" pitchFamily="34" charset="0"/>
            </a:endParaRPr>
          </a:p>
          <a:p>
            <a:r>
              <a:rPr lang="pt-BR" sz="1700" b="1" dirty="0">
                <a:latin typeface="Berlin Sans FB" panose="020E0602020502020306" pitchFamily="34" charset="0"/>
              </a:rPr>
              <a:t>Resposta:</a:t>
            </a:r>
            <a:r>
              <a:rPr lang="pt-BR" sz="1700" dirty="0">
                <a:latin typeface="Berlin Sans FB" panose="020E0602020502020306" pitchFamily="34" charset="0"/>
              </a:rPr>
              <a:t> Existem 21.177 clientes leais em comparação com 4.799 clientes desleais, indicando uma base de clientes predominantemente leal.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49BD8071-E66B-338B-65AE-5650BFC78BE5}"/>
              </a:ext>
            </a:extLst>
          </p:cNvPr>
          <p:cNvSpPr/>
          <p:nvPr/>
        </p:nvSpPr>
        <p:spPr>
          <a:xfrm>
            <a:off x="217345" y="287965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16F2F09-4A1C-33DF-4F59-5388E099148B}"/>
              </a:ext>
            </a:extLst>
          </p:cNvPr>
          <p:cNvSpPr txBox="1"/>
          <p:nvPr/>
        </p:nvSpPr>
        <p:spPr>
          <a:xfrm>
            <a:off x="909337" y="451635"/>
            <a:ext cx="10359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Berlin Sans FB" panose="020E0602020502020306" pitchFamily="34" charset="0"/>
              </a:rPr>
              <a:t>Distribuição por Tipo de Cliente</a:t>
            </a:r>
          </a:p>
        </p:txBody>
      </p:sp>
      <p:graphicFrame>
        <p:nvGraphicFramePr>
          <p:cNvPr id="28" name="Gráfico 27">
            <a:extLst>
              <a:ext uri="{FF2B5EF4-FFF2-40B4-BE49-F238E27FC236}">
                <a16:creationId xmlns:a16="http://schemas.microsoft.com/office/drawing/2014/main" id="{4A1565E0-66F5-08B5-2431-7003C75250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2545395"/>
              </p:ext>
            </p:extLst>
          </p:nvPr>
        </p:nvGraphicFramePr>
        <p:xfrm>
          <a:off x="2825248" y="2248677"/>
          <a:ext cx="6912172" cy="3128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30" name="Imagem 29" descr="Desenho de um avião&#10;&#10;Descrição gerada automaticamente com confiança média">
            <a:extLst>
              <a:ext uri="{FF2B5EF4-FFF2-40B4-BE49-F238E27FC236}">
                <a16:creationId xmlns:a16="http://schemas.microsoft.com/office/drawing/2014/main" id="{DA1B3389-3F62-F46B-B04D-8F2F1A47D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7502">
            <a:off x="247385" y="5348853"/>
            <a:ext cx="1948167" cy="1251849"/>
          </a:xfrm>
          <a:prstGeom prst="rect">
            <a:avLst/>
          </a:prstGeom>
          <a:scene3d>
            <a:camera prst="orthographicFront">
              <a:rot lat="0" lon="9000000" rev="0"/>
            </a:camera>
            <a:lightRig rig="threePt" dir="t"/>
          </a:scene3d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D5908118-4A02-71AF-4459-1E86B8DD888A}"/>
              </a:ext>
            </a:extLst>
          </p:cNvPr>
          <p:cNvSpPr/>
          <p:nvPr/>
        </p:nvSpPr>
        <p:spPr>
          <a:xfrm>
            <a:off x="-4630366" y="0"/>
            <a:ext cx="38959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39818919-3A36-B4CE-D6FE-7AC5552C55FC}"/>
              </a:ext>
            </a:extLst>
          </p:cNvPr>
          <p:cNvSpPr/>
          <p:nvPr/>
        </p:nvSpPr>
        <p:spPr>
          <a:xfrm>
            <a:off x="160270" y="-2281657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82A5DE3-0A40-EF4E-B484-3CE2A87465DF}"/>
              </a:ext>
            </a:extLst>
          </p:cNvPr>
          <p:cNvSpPr txBox="1"/>
          <p:nvPr/>
        </p:nvSpPr>
        <p:spPr>
          <a:xfrm>
            <a:off x="1340569" y="-3529124"/>
            <a:ext cx="10851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Berlin Sans FB" panose="020E0602020502020306" pitchFamily="34" charset="0"/>
              </a:rPr>
              <a:t>Classe de Voo x Tipo de Viagem</a:t>
            </a:r>
          </a:p>
        </p:txBody>
      </p:sp>
      <p:pic>
        <p:nvPicPr>
          <p:cNvPr id="36" name="Imagem 35" descr="Desenho de um avião&#10;&#10;Descrição gerada automaticamente com confiança média">
            <a:extLst>
              <a:ext uri="{FF2B5EF4-FFF2-40B4-BE49-F238E27FC236}">
                <a16:creationId xmlns:a16="http://schemas.microsoft.com/office/drawing/2014/main" id="{031423AE-7E49-EA98-F92E-78E9AA3FE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588">
            <a:off x="13872855" y="7434446"/>
            <a:ext cx="1948167" cy="1251849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D5FC11A9-F6E2-AA4F-5104-6FA82BDB506F}"/>
              </a:ext>
            </a:extLst>
          </p:cNvPr>
          <p:cNvSpPr txBox="1"/>
          <p:nvPr/>
        </p:nvSpPr>
        <p:spPr>
          <a:xfrm>
            <a:off x="12598531" y="4767955"/>
            <a:ext cx="887064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latin typeface="Berlin Sans FB" panose="020E0602020502020306" pitchFamily="34" charset="0"/>
              </a:rPr>
              <a:t>Pergunta:</a:t>
            </a:r>
            <a:r>
              <a:rPr lang="pt-BR" sz="1700" dirty="0">
                <a:latin typeface="Berlin Sans FB" panose="020E0602020502020306" pitchFamily="34" charset="0"/>
              </a:rPr>
              <a:t> Qual é a relação entre a classe de voo escolhida e o tipo de viagem (negócios ou pessoal)? </a:t>
            </a:r>
          </a:p>
          <a:p>
            <a:endParaRPr lang="pt-BR" sz="1700" b="1" dirty="0">
              <a:latin typeface="Berlin Sans FB" panose="020E0602020502020306" pitchFamily="34" charset="0"/>
            </a:endParaRPr>
          </a:p>
          <a:p>
            <a:r>
              <a:rPr lang="pt-BR" sz="1700" b="1" dirty="0">
                <a:latin typeface="Berlin Sans FB" panose="020E0602020502020306" pitchFamily="34" charset="0"/>
              </a:rPr>
              <a:t>Resposta:</a:t>
            </a:r>
            <a:r>
              <a:rPr lang="pt-BR" sz="1700" dirty="0">
                <a:latin typeface="Berlin Sans FB" panose="020E0602020502020306" pitchFamily="34" charset="0"/>
              </a:rPr>
              <a:t> Na classe Eco Plus, 1.012 são viagens de negócios e 905 são viagens pessoais. Na classe Eco, 5.047 são viagens de negócios e 6.517 são viagens pessoais. Na classe Business, 11.979 são viagens de negócios e 516 são viagens pessoais. Isso indica que a classe Business é predominantemente escolhida para viagens de negócios, enquanto a classe Eco tem uma maior proporção de viagens pessoais.</a:t>
            </a:r>
          </a:p>
        </p:txBody>
      </p:sp>
    </p:spTree>
    <p:extLst>
      <p:ext uri="{BB962C8B-B14F-4D97-AF65-F5344CB8AC3E}">
        <p14:creationId xmlns:p14="http://schemas.microsoft.com/office/powerpoint/2010/main" val="3641684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um avião&#10;&#10;Descrição gerada automaticamente com confiança média">
            <a:extLst>
              <a:ext uri="{FF2B5EF4-FFF2-40B4-BE49-F238E27FC236}">
                <a16:creationId xmlns:a16="http://schemas.microsoft.com/office/drawing/2014/main" id="{D05562E9-F665-8A28-23EB-7E1388D18E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9" r="-1" b="7755"/>
          <a:stretch/>
        </p:blipFill>
        <p:spPr>
          <a:xfrm>
            <a:off x="781320" y="643467"/>
            <a:ext cx="10629360" cy="557106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21839E1-B349-5A14-0195-00E95764E9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980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>
              <a:latin typeface="Bernard MT Condensed" panose="02050806060905020404" pitchFamily="18" charset="0"/>
            </a:endParaRPr>
          </a:p>
          <a:p>
            <a:pPr algn="ctr"/>
            <a:endParaRPr lang="pt-BR" sz="4000" dirty="0">
              <a:latin typeface="Bernard MT Condensed" panose="02050806060905020404" pitchFamily="18" charset="0"/>
            </a:endParaRPr>
          </a:p>
          <a:p>
            <a:pPr algn="ctr"/>
            <a:endParaRPr lang="pt-BR" sz="4000" dirty="0">
              <a:latin typeface="Bernard MT Condensed" panose="02050806060905020404" pitchFamily="18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204BEC0-6738-235B-6B89-0D80625BA63F}"/>
              </a:ext>
            </a:extLst>
          </p:cNvPr>
          <p:cNvSpPr/>
          <p:nvPr/>
        </p:nvSpPr>
        <p:spPr>
          <a:xfrm>
            <a:off x="-1" y="6802118"/>
            <a:ext cx="12191999" cy="5588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CFA63F5-AFC3-BB31-B4DE-176945183503}"/>
              </a:ext>
            </a:extLst>
          </p:cNvPr>
          <p:cNvSpPr/>
          <p:nvPr/>
        </p:nvSpPr>
        <p:spPr>
          <a:xfrm>
            <a:off x="-2" y="0"/>
            <a:ext cx="12191999" cy="680211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239CA8E-39B1-1D9A-E752-4E63C8CC02DB}"/>
              </a:ext>
            </a:extLst>
          </p:cNvPr>
          <p:cNvSpPr/>
          <p:nvPr/>
        </p:nvSpPr>
        <p:spPr>
          <a:xfrm>
            <a:off x="203198" y="343848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 descr="Desenho de um avião&#10;&#10;Descrição gerada automaticamente com confiança média">
            <a:extLst>
              <a:ext uri="{FF2B5EF4-FFF2-40B4-BE49-F238E27FC236}">
                <a16:creationId xmlns:a16="http://schemas.microsoft.com/office/drawing/2014/main" id="{4A030E25-2452-74EB-C434-8C038EE9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570" y="2428881"/>
            <a:ext cx="1948167" cy="1251849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A90C7BE6-8A0D-EB99-AE4B-734B51910AF7}"/>
              </a:ext>
            </a:extLst>
          </p:cNvPr>
          <p:cNvGrpSpPr/>
          <p:nvPr/>
        </p:nvGrpSpPr>
        <p:grpSpPr>
          <a:xfrm>
            <a:off x="203198" y="629767"/>
            <a:ext cx="10066843" cy="5584766"/>
            <a:chOff x="1137053" y="-1445786"/>
            <a:chExt cx="10066843" cy="5584766"/>
          </a:xfrm>
        </p:grpSpPr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D8F1DE02-532D-959F-0C5E-8CBDA882E05E}"/>
                </a:ext>
              </a:extLst>
            </p:cNvPr>
            <p:cNvSpPr txBox="1"/>
            <p:nvPr/>
          </p:nvSpPr>
          <p:spPr>
            <a:xfrm>
              <a:off x="5515098" y="-1445786"/>
              <a:ext cx="568879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0" dirty="0">
                  <a:latin typeface="Berlin Sans FB" panose="020E0602020502020306" pitchFamily="34" charset="0"/>
                </a:rPr>
                <a:t>SUMÁRIO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3401AC4-D062-4677-752A-901A5C8FAEA4}"/>
                </a:ext>
              </a:extLst>
            </p:cNvPr>
            <p:cNvSpPr txBox="1"/>
            <p:nvPr/>
          </p:nvSpPr>
          <p:spPr>
            <a:xfrm>
              <a:off x="1137053" y="353328"/>
              <a:ext cx="7571303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>
                  <a:latin typeface="Berlin Sans FB" panose="020E0602020502020306" pitchFamily="34" charset="0"/>
                </a:rPr>
                <a:t>1. Distribuição por Gênero</a:t>
              </a:r>
            </a:p>
            <a:p>
              <a:r>
                <a:rPr lang="pt-BR" sz="4000" dirty="0">
                  <a:latin typeface="Berlin Sans FB" panose="020E0602020502020306" pitchFamily="34" charset="0"/>
                </a:rPr>
                <a:t>2. Distribuição por Tipo de Cliente</a:t>
              </a:r>
            </a:p>
            <a:p>
              <a:r>
                <a:rPr lang="pt-BR" sz="4000" dirty="0">
                  <a:latin typeface="Berlin Sans FB" panose="020E0602020502020306" pitchFamily="34" charset="0"/>
                </a:rPr>
                <a:t>3. Classe de Voo x Tipo de Viagem</a:t>
              </a:r>
            </a:p>
            <a:p>
              <a:r>
                <a:rPr lang="pt-BR" sz="4000" dirty="0">
                  <a:latin typeface="Berlin Sans FB" panose="020E0602020502020306" pitchFamily="34" charset="0"/>
                </a:rPr>
                <a:t>4. Média de Atraso x Satisfação</a:t>
              </a:r>
            </a:p>
            <a:p>
              <a:r>
                <a:rPr lang="pt-BR" sz="4000" dirty="0">
                  <a:latin typeface="Berlin Sans FB" panose="020E0602020502020306" pitchFamily="34" charset="0"/>
                </a:rPr>
                <a:t>5. Faixa Etária x Satisfação</a:t>
              </a:r>
            </a:p>
            <a:p>
              <a:r>
                <a:rPr lang="pt-BR" sz="4000" dirty="0">
                  <a:latin typeface="Berlin Sans FB" panose="020E0602020502020306" pitchFamily="34" charset="0"/>
                </a:rPr>
                <a:t>6. Média de Satisfação dos Serviços</a:t>
              </a:r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28558-6616-E6B0-512D-BC74404C2159}"/>
              </a:ext>
            </a:extLst>
          </p:cNvPr>
          <p:cNvSpPr txBox="1"/>
          <p:nvPr/>
        </p:nvSpPr>
        <p:spPr>
          <a:xfrm>
            <a:off x="8506623" y="6323659"/>
            <a:ext cx="348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Apresentado por: Gustavo Betete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8B4F3FE-1466-B19C-CC5C-9F5BBDCF35F6}"/>
              </a:ext>
            </a:extLst>
          </p:cNvPr>
          <p:cNvSpPr/>
          <p:nvPr/>
        </p:nvSpPr>
        <p:spPr>
          <a:xfrm>
            <a:off x="-14152" y="1"/>
            <a:ext cx="12206151" cy="6857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8B45CE45-228F-0A57-6BB4-9CE067DAEFD9}"/>
              </a:ext>
            </a:extLst>
          </p:cNvPr>
          <p:cNvSpPr/>
          <p:nvPr/>
        </p:nvSpPr>
        <p:spPr>
          <a:xfrm>
            <a:off x="217348" y="253794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6" name="Imagem 15" descr="Desenho de um avião&#10;&#10;Descrição gerada automaticamente com confiança média">
            <a:extLst>
              <a:ext uri="{FF2B5EF4-FFF2-40B4-BE49-F238E27FC236}">
                <a16:creationId xmlns:a16="http://schemas.microsoft.com/office/drawing/2014/main" id="{1AE4A7D5-E1F5-ADFE-1281-B85CECC95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71777">
            <a:off x="178269" y="5410958"/>
            <a:ext cx="1948167" cy="1251849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3CE0A85-137C-AD75-9941-16B78AE07A59}"/>
              </a:ext>
            </a:extLst>
          </p:cNvPr>
          <p:cNvSpPr txBox="1"/>
          <p:nvPr/>
        </p:nvSpPr>
        <p:spPr>
          <a:xfrm>
            <a:off x="2318854" y="5663344"/>
            <a:ext cx="88706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latin typeface="Berlin Sans FB" panose="020E0602020502020306" pitchFamily="34" charset="0"/>
              </a:rPr>
              <a:t>Pergunta:</a:t>
            </a:r>
            <a:r>
              <a:rPr lang="pt-BR" sz="1700" dirty="0">
                <a:latin typeface="Berlin Sans FB" panose="020E0602020502020306" pitchFamily="34" charset="0"/>
              </a:rPr>
              <a:t> Qual é a distribuição de gênero entre os passageiros da companhia aérea? </a:t>
            </a:r>
          </a:p>
          <a:p>
            <a:endParaRPr lang="pt-BR" sz="1700" b="1" dirty="0">
              <a:latin typeface="Berlin Sans FB" panose="020E0602020502020306" pitchFamily="34" charset="0"/>
            </a:endParaRPr>
          </a:p>
          <a:p>
            <a:r>
              <a:rPr lang="pt-BR" sz="1700" b="1" dirty="0">
                <a:latin typeface="Berlin Sans FB" panose="020E0602020502020306" pitchFamily="34" charset="0"/>
              </a:rPr>
              <a:t>Resposta:</a:t>
            </a:r>
            <a:r>
              <a:rPr lang="pt-BR" sz="1700" dirty="0">
                <a:latin typeface="Berlin Sans FB" panose="020E0602020502020306" pitchFamily="34" charset="0"/>
              </a:rPr>
              <a:t> Entre os passageiros, há 13.172 mulheres e 12.804 homens, mostrando uma distribuição quase equilibrada entre os gêneros.</a:t>
            </a: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C094557F-4DE0-68B9-3ED9-EC82B756E8CE}"/>
              </a:ext>
            </a:extLst>
          </p:cNvPr>
          <p:cNvGraphicFramePr>
            <a:graphicFrameLocks/>
          </p:cNvGraphicFramePr>
          <p:nvPr/>
        </p:nvGraphicFramePr>
        <p:xfrm>
          <a:off x="2280935" y="1965274"/>
          <a:ext cx="72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D3D7F0EA-5525-D707-67BB-031516441089}"/>
              </a:ext>
            </a:extLst>
          </p:cNvPr>
          <p:cNvGraphicFramePr>
            <a:graphicFrameLocks/>
          </p:cNvGraphicFramePr>
          <p:nvPr/>
        </p:nvGraphicFramePr>
        <p:xfrm>
          <a:off x="9495085" y="2732314"/>
          <a:ext cx="2450782" cy="2840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Retângulo 19">
            <a:extLst>
              <a:ext uri="{FF2B5EF4-FFF2-40B4-BE49-F238E27FC236}">
                <a16:creationId xmlns:a16="http://schemas.microsoft.com/office/drawing/2014/main" id="{04E49698-9B61-EB4F-A4CF-DDB59C7F1E5E}"/>
              </a:ext>
            </a:extLst>
          </p:cNvPr>
          <p:cNvSpPr/>
          <p:nvPr/>
        </p:nvSpPr>
        <p:spPr>
          <a:xfrm>
            <a:off x="-14155" y="0"/>
            <a:ext cx="122061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DF615CA-8C59-6621-BD86-F4CD9C54C79B}"/>
              </a:ext>
            </a:extLst>
          </p:cNvPr>
          <p:cNvSpPr txBox="1"/>
          <p:nvPr/>
        </p:nvSpPr>
        <p:spPr>
          <a:xfrm>
            <a:off x="2266785" y="5554367"/>
            <a:ext cx="88706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latin typeface="Berlin Sans FB" panose="020E0602020502020306" pitchFamily="34" charset="0"/>
              </a:rPr>
              <a:t>Pergunta:</a:t>
            </a:r>
            <a:r>
              <a:rPr lang="pt-BR" sz="1700" dirty="0">
                <a:latin typeface="Berlin Sans FB" panose="020E0602020502020306" pitchFamily="34" charset="0"/>
              </a:rPr>
              <a:t> Qual é a proporção de passageiros leais x passageiros desleais? </a:t>
            </a:r>
          </a:p>
          <a:p>
            <a:endParaRPr lang="pt-BR" sz="1700" b="1" dirty="0">
              <a:latin typeface="Berlin Sans FB" panose="020E0602020502020306" pitchFamily="34" charset="0"/>
            </a:endParaRPr>
          </a:p>
          <a:p>
            <a:r>
              <a:rPr lang="pt-BR" sz="1700" b="1" dirty="0">
                <a:latin typeface="Berlin Sans FB" panose="020E0602020502020306" pitchFamily="34" charset="0"/>
              </a:rPr>
              <a:t>Resposta:</a:t>
            </a:r>
            <a:r>
              <a:rPr lang="pt-BR" sz="1700" dirty="0">
                <a:latin typeface="Berlin Sans FB" panose="020E0602020502020306" pitchFamily="34" charset="0"/>
              </a:rPr>
              <a:t> Existem 21.177 clientes leais em comparação com 4.799 clientes desleais, indicando uma base de clientes predominantemente leal.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49BD8071-E66B-338B-65AE-5650BFC78BE5}"/>
              </a:ext>
            </a:extLst>
          </p:cNvPr>
          <p:cNvSpPr/>
          <p:nvPr/>
        </p:nvSpPr>
        <p:spPr>
          <a:xfrm>
            <a:off x="217345" y="287965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28" name="Gráfico 27">
            <a:extLst>
              <a:ext uri="{FF2B5EF4-FFF2-40B4-BE49-F238E27FC236}">
                <a16:creationId xmlns:a16="http://schemas.microsoft.com/office/drawing/2014/main" id="{4A1565E0-66F5-08B5-2431-7003C75250E9}"/>
              </a:ext>
            </a:extLst>
          </p:cNvPr>
          <p:cNvGraphicFramePr>
            <a:graphicFrameLocks/>
          </p:cNvGraphicFramePr>
          <p:nvPr/>
        </p:nvGraphicFramePr>
        <p:xfrm>
          <a:off x="2825248" y="2248677"/>
          <a:ext cx="6912172" cy="3128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30" name="Imagem 29" descr="Desenho de um avião&#10;&#10;Descrição gerada automaticamente com confiança média">
            <a:extLst>
              <a:ext uri="{FF2B5EF4-FFF2-40B4-BE49-F238E27FC236}">
                <a16:creationId xmlns:a16="http://schemas.microsoft.com/office/drawing/2014/main" id="{DA1B3389-3F62-F46B-B04D-8F2F1A47D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7502">
            <a:off x="207311" y="5284539"/>
            <a:ext cx="1948167" cy="1251849"/>
          </a:xfrm>
          <a:prstGeom prst="rect">
            <a:avLst/>
          </a:prstGeom>
          <a:scene3d>
            <a:camera prst="orthographicFront">
              <a:rot lat="0" lon="9000000" rev="0"/>
            </a:camera>
            <a:lightRig rig="threePt" dir="t"/>
          </a:scene3d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D5908118-4A02-71AF-4459-1E86B8DD888A}"/>
              </a:ext>
            </a:extLst>
          </p:cNvPr>
          <p:cNvSpPr/>
          <p:nvPr/>
        </p:nvSpPr>
        <p:spPr>
          <a:xfrm>
            <a:off x="-14156" y="0"/>
            <a:ext cx="1220615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39818919-3A36-B4CE-D6FE-7AC5552C55FC}"/>
              </a:ext>
            </a:extLst>
          </p:cNvPr>
          <p:cNvSpPr/>
          <p:nvPr/>
        </p:nvSpPr>
        <p:spPr>
          <a:xfrm>
            <a:off x="280356" y="226054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82A5DE3-0A40-EF4E-B484-3CE2A87465DF}"/>
              </a:ext>
            </a:extLst>
          </p:cNvPr>
          <p:cNvSpPr txBox="1"/>
          <p:nvPr/>
        </p:nvSpPr>
        <p:spPr>
          <a:xfrm>
            <a:off x="1125270" y="400750"/>
            <a:ext cx="10851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Berlin Sans FB" panose="020E0602020502020306" pitchFamily="34" charset="0"/>
              </a:rPr>
              <a:t>Classe de Voo x Tipo de Viagem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5FC11A9-F6E2-AA4F-5104-6FA82BDB506F}"/>
              </a:ext>
            </a:extLst>
          </p:cNvPr>
          <p:cNvSpPr txBox="1"/>
          <p:nvPr/>
        </p:nvSpPr>
        <p:spPr>
          <a:xfrm>
            <a:off x="2422649" y="4588249"/>
            <a:ext cx="887064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latin typeface="Berlin Sans FB" panose="020E0602020502020306" pitchFamily="34" charset="0"/>
              </a:rPr>
              <a:t>Pergunta:</a:t>
            </a:r>
            <a:r>
              <a:rPr lang="pt-BR" sz="1700" dirty="0">
                <a:latin typeface="Berlin Sans FB" panose="020E0602020502020306" pitchFamily="34" charset="0"/>
              </a:rPr>
              <a:t> Qual é a relação entre a classe de voo escolhida e o tipo de viagem (negócios ou pessoal)? </a:t>
            </a:r>
          </a:p>
          <a:p>
            <a:endParaRPr lang="pt-BR" sz="1700" b="1" dirty="0">
              <a:latin typeface="Berlin Sans FB" panose="020E0602020502020306" pitchFamily="34" charset="0"/>
            </a:endParaRPr>
          </a:p>
          <a:p>
            <a:r>
              <a:rPr lang="pt-BR" sz="1700" b="1" dirty="0">
                <a:latin typeface="Berlin Sans FB" panose="020E0602020502020306" pitchFamily="34" charset="0"/>
              </a:rPr>
              <a:t>Resposta:</a:t>
            </a:r>
            <a:r>
              <a:rPr lang="pt-BR" sz="1700" dirty="0">
                <a:latin typeface="Berlin Sans FB" panose="020E0602020502020306" pitchFamily="34" charset="0"/>
              </a:rPr>
              <a:t> Na classe Eco Plus, 1.012 são viagens de negócios e 905 são viagens pessoais. Na classe Eco, 5.047 são viagens de negócios e 6.517 são viagens pessoais. Na classe Business, 11.979 são viagens de negócios e 516 são viagens pessoais. Isso indica que a classe Business é predominantemente escolhida para viagens de negócios, enquanto a classe Eco tem uma maior proporção de viagens pessoais.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70D8A2A8-D064-A834-F4C9-319455EFF3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3103736"/>
              </p:ext>
            </p:extLst>
          </p:nvPr>
        </p:nvGraphicFramePr>
        <p:xfrm>
          <a:off x="2711065" y="1955800"/>
          <a:ext cx="7347991" cy="2586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5" name="Retângulo 24">
            <a:extLst>
              <a:ext uri="{FF2B5EF4-FFF2-40B4-BE49-F238E27FC236}">
                <a16:creationId xmlns:a16="http://schemas.microsoft.com/office/drawing/2014/main" id="{415A0797-D5DB-3858-295C-3682358DC36A}"/>
              </a:ext>
            </a:extLst>
          </p:cNvPr>
          <p:cNvSpPr/>
          <p:nvPr/>
        </p:nvSpPr>
        <p:spPr>
          <a:xfrm>
            <a:off x="-6299200" y="0"/>
            <a:ext cx="48432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A2229781-2686-C590-1ECC-DF9F71A5F59F}"/>
              </a:ext>
            </a:extLst>
          </p:cNvPr>
          <p:cNvSpPr/>
          <p:nvPr/>
        </p:nvSpPr>
        <p:spPr>
          <a:xfrm>
            <a:off x="203198" y="-2261076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6E91C4A-4FBD-3BEF-8888-50D97CADFAC3}"/>
              </a:ext>
            </a:extLst>
          </p:cNvPr>
          <p:cNvSpPr txBox="1"/>
          <p:nvPr/>
        </p:nvSpPr>
        <p:spPr>
          <a:xfrm>
            <a:off x="1125270" y="-3664996"/>
            <a:ext cx="1411852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300" dirty="0">
                <a:latin typeface="Berlin Sans FB" panose="020E0602020502020306" pitchFamily="34" charset="0"/>
              </a:rPr>
              <a:t>Média de Minutos de Atraso x Satisfação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8BB0011-AB0D-FF41-EE2B-C2B914BE79F9}"/>
              </a:ext>
            </a:extLst>
          </p:cNvPr>
          <p:cNvSpPr txBox="1"/>
          <p:nvPr/>
        </p:nvSpPr>
        <p:spPr>
          <a:xfrm>
            <a:off x="12858013" y="5179715"/>
            <a:ext cx="887064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latin typeface="Berlin Sans FB" panose="020E0602020502020306" pitchFamily="34" charset="0"/>
              </a:rPr>
              <a:t>Pergunta:</a:t>
            </a:r>
            <a:r>
              <a:rPr lang="pt-BR" sz="1700" dirty="0">
                <a:latin typeface="Berlin Sans FB" panose="020E0602020502020306" pitchFamily="34" charset="0"/>
              </a:rPr>
              <a:t> Como o atraso nos voos afeta a satisfação dos passageiros? </a:t>
            </a:r>
          </a:p>
          <a:p>
            <a:endParaRPr lang="pt-BR" sz="1700" b="1" dirty="0">
              <a:latin typeface="Berlin Sans FB" panose="020E0602020502020306" pitchFamily="34" charset="0"/>
            </a:endParaRPr>
          </a:p>
          <a:p>
            <a:r>
              <a:rPr lang="pt-BR" sz="1700" b="1" dirty="0">
                <a:latin typeface="Berlin Sans FB" panose="020E0602020502020306" pitchFamily="34" charset="0"/>
              </a:rPr>
              <a:t>Resposta:</a:t>
            </a:r>
            <a:r>
              <a:rPr lang="pt-BR" sz="1700" dirty="0">
                <a:latin typeface="Berlin Sans FB" panose="020E0602020502020306" pitchFamily="34" charset="0"/>
              </a:rPr>
              <a:t> Para clientes satisfeitos com a companhia, a média de atraso na chegada é de 121,51 minutos, enquanto para insatisfeitos é de 167,67 minutos. Em relação ao atraso na partida, a média é de 12,12 minutos para clientes satisfeitos e 16,02 minutos para insatisfeitos. Isso sugere que menores atrasos estão associados a níveis mais altos de satisfação.</a:t>
            </a:r>
          </a:p>
        </p:txBody>
      </p:sp>
      <p:pic>
        <p:nvPicPr>
          <p:cNvPr id="43" name="Imagem 42" descr="Desenho de um avião&#10;&#10;Descrição gerada automaticamente com confiança média">
            <a:extLst>
              <a:ext uri="{FF2B5EF4-FFF2-40B4-BE49-F238E27FC236}">
                <a16:creationId xmlns:a16="http://schemas.microsoft.com/office/drawing/2014/main" id="{8161E765-4934-2DC7-A411-2F5419056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588">
            <a:off x="211202" y="5099464"/>
            <a:ext cx="1948167" cy="125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14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um avião&#10;&#10;Descrição gerada automaticamente com confiança média">
            <a:extLst>
              <a:ext uri="{FF2B5EF4-FFF2-40B4-BE49-F238E27FC236}">
                <a16:creationId xmlns:a16="http://schemas.microsoft.com/office/drawing/2014/main" id="{D05562E9-F665-8A28-23EB-7E1388D18E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9" r="-1" b="7755"/>
          <a:stretch/>
        </p:blipFill>
        <p:spPr>
          <a:xfrm>
            <a:off x="781320" y="643467"/>
            <a:ext cx="10629360" cy="557106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21839E1-B349-5A14-0195-00E95764E9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980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>
              <a:latin typeface="Bernard MT Condensed" panose="02050806060905020404" pitchFamily="18" charset="0"/>
            </a:endParaRPr>
          </a:p>
          <a:p>
            <a:pPr algn="ctr"/>
            <a:endParaRPr lang="pt-BR" sz="4000" dirty="0">
              <a:latin typeface="Bernard MT Condensed" panose="02050806060905020404" pitchFamily="18" charset="0"/>
            </a:endParaRPr>
          </a:p>
          <a:p>
            <a:pPr algn="ctr"/>
            <a:endParaRPr lang="pt-BR" sz="4000" dirty="0">
              <a:latin typeface="Bernard MT Condensed" panose="02050806060905020404" pitchFamily="18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204BEC0-6738-235B-6B89-0D80625BA63F}"/>
              </a:ext>
            </a:extLst>
          </p:cNvPr>
          <p:cNvSpPr/>
          <p:nvPr/>
        </p:nvSpPr>
        <p:spPr>
          <a:xfrm>
            <a:off x="-1" y="6802118"/>
            <a:ext cx="12191999" cy="5588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CFA63F5-AFC3-BB31-B4DE-176945183503}"/>
              </a:ext>
            </a:extLst>
          </p:cNvPr>
          <p:cNvSpPr/>
          <p:nvPr/>
        </p:nvSpPr>
        <p:spPr>
          <a:xfrm>
            <a:off x="-2" y="0"/>
            <a:ext cx="12191999" cy="680211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239CA8E-39B1-1D9A-E752-4E63C8CC02DB}"/>
              </a:ext>
            </a:extLst>
          </p:cNvPr>
          <p:cNvSpPr/>
          <p:nvPr/>
        </p:nvSpPr>
        <p:spPr>
          <a:xfrm>
            <a:off x="203198" y="343848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 descr="Desenho de um avião&#10;&#10;Descrição gerada automaticamente com confiança média">
            <a:extLst>
              <a:ext uri="{FF2B5EF4-FFF2-40B4-BE49-F238E27FC236}">
                <a16:creationId xmlns:a16="http://schemas.microsoft.com/office/drawing/2014/main" id="{4A030E25-2452-74EB-C434-8C038EE9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570" y="2428881"/>
            <a:ext cx="1948167" cy="1251849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A90C7BE6-8A0D-EB99-AE4B-734B51910AF7}"/>
              </a:ext>
            </a:extLst>
          </p:cNvPr>
          <p:cNvGrpSpPr/>
          <p:nvPr/>
        </p:nvGrpSpPr>
        <p:grpSpPr>
          <a:xfrm>
            <a:off x="203198" y="629767"/>
            <a:ext cx="10066843" cy="5584766"/>
            <a:chOff x="1137053" y="-1445786"/>
            <a:chExt cx="10066843" cy="5584766"/>
          </a:xfrm>
        </p:grpSpPr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D8F1DE02-532D-959F-0C5E-8CBDA882E05E}"/>
                </a:ext>
              </a:extLst>
            </p:cNvPr>
            <p:cNvSpPr txBox="1"/>
            <p:nvPr/>
          </p:nvSpPr>
          <p:spPr>
            <a:xfrm>
              <a:off x="5515098" y="-1445786"/>
              <a:ext cx="568879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0" dirty="0">
                  <a:latin typeface="Berlin Sans FB" panose="020E0602020502020306" pitchFamily="34" charset="0"/>
                </a:rPr>
                <a:t>SUMÁRIO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3401AC4-D062-4677-752A-901A5C8FAEA4}"/>
                </a:ext>
              </a:extLst>
            </p:cNvPr>
            <p:cNvSpPr txBox="1"/>
            <p:nvPr/>
          </p:nvSpPr>
          <p:spPr>
            <a:xfrm>
              <a:off x="1137053" y="353328"/>
              <a:ext cx="7571303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>
                  <a:latin typeface="Berlin Sans FB" panose="020E0602020502020306" pitchFamily="34" charset="0"/>
                </a:rPr>
                <a:t>1. Distribuição por Gênero</a:t>
              </a:r>
            </a:p>
            <a:p>
              <a:r>
                <a:rPr lang="pt-BR" sz="4000" dirty="0">
                  <a:latin typeface="Berlin Sans FB" panose="020E0602020502020306" pitchFamily="34" charset="0"/>
                </a:rPr>
                <a:t>2. Distribuição por Tipo de Cliente</a:t>
              </a:r>
            </a:p>
            <a:p>
              <a:r>
                <a:rPr lang="pt-BR" sz="4000" dirty="0">
                  <a:latin typeface="Berlin Sans FB" panose="020E0602020502020306" pitchFamily="34" charset="0"/>
                </a:rPr>
                <a:t>3. Classe de Voo x Tipo de Viagem</a:t>
              </a:r>
            </a:p>
            <a:p>
              <a:r>
                <a:rPr lang="pt-BR" sz="4000" dirty="0">
                  <a:latin typeface="Berlin Sans FB" panose="020E0602020502020306" pitchFamily="34" charset="0"/>
                </a:rPr>
                <a:t>4. Média de Atraso x Satisfação</a:t>
              </a:r>
            </a:p>
            <a:p>
              <a:r>
                <a:rPr lang="pt-BR" sz="4000" dirty="0">
                  <a:latin typeface="Berlin Sans FB" panose="020E0602020502020306" pitchFamily="34" charset="0"/>
                </a:rPr>
                <a:t>5. Faixa Etária x Satisfação</a:t>
              </a:r>
            </a:p>
            <a:p>
              <a:r>
                <a:rPr lang="pt-BR" sz="4000" dirty="0">
                  <a:latin typeface="Berlin Sans FB" panose="020E0602020502020306" pitchFamily="34" charset="0"/>
                </a:rPr>
                <a:t>6. Média de Satisfação dos Serviços</a:t>
              </a:r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28558-6616-E6B0-512D-BC74404C2159}"/>
              </a:ext>
            </a:extLst>
          </p:cNvPr>
          <p:cNvSpPr txBox="1"/>
          <p:nvPr/>
        </p:nvSpPr>
        <p:spPr>
          <a:xfrm>
            <a:off x="8506623" y="6323659"/>
            <a:ext cx="348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Apresentado por: Gustavo Betete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8B4F3FE-1466-B19C-CC5C-9F5BBDCF35F6}"/>
              </a:ext>
            </a:extLst>
          </p:cNvPr>
          <p:cNvSpPr/>
          <p:nvPr/>
        </p:nvSpPr>
        <p:spPr>
          <a:xfrm>
            <a:off x="-14152" y="1"/>
            <a:ext cx="12206151" cy="6857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8B45CE45-228F-0A57-6BB4-9CE067DAEFD9}"/>
              </a:ext>
            </a:extLst>
          </p:cNvPr>
          <p:cNvSpPr/>
          <p:nvPr/>
        </p:nvSpPr>
        <p:spPr>
          <a:xfrm>
            <a:off x="217348" y="253794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6" name="Imagem 15" descr="Desenho de um avião&#10;&#10;Descrição gerada automaticamente com confiança média">
            <a:extLst>
              <a:ext uri="{FF2B5EF4-FFF2-40B4-BE49-F238E27FC236}">
                <a16:creationId xmlns:a16="http://schemas.microsoft.com/office/drawing/2014/main" id="{1AE4A7D5-E1F5-ADFE-1281-B85CECC95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71777">
            <a:off x="178269" y="5410958"/>
            <a:ext cx="1948167" cy="1251849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3CE0A85-137C-AD75-9941-16B78AE07A59}"/>
              </a:ext>
            </a:extLst>
          </p:cNvPr>
          <p:cNvSpPr txBox="1"/>
          <p:nvPr/>
        </p:nvSpPr>
        <p:spPr>
          <a:xfrm>
            <a:off x="2318854" y="5663344"/>
            <a:ext cx="88706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latin typeface="Berlin Sans FB" panose="020E0602020502020306" pitchFamily="34" charset="0"/>
              </a:rPr>
              <a:t>Pergunta:</a:t>
            </a:r>
            <a:r>
              <a:rPr lang="pt-BR" sz="1700" dirty="0">
                <a:latin typeface="Berlin Sans FB" panose="020E0602020502020306" pitchFamily="34" charset="0"/>
              </a:rPr>
              <a:t> Qual é a distribuição de gênero entre os passageiros da companhia aérea? </a:t>
            </a:r>
          </a:p>
          <a:p>
            <a:endParaRPr lang="pt-BR" sz="1700" b="1" dirty="0">
              <a:latin typeface="Berlin Sans FB" panose="020E0602020502020306" pitchFamily="34" charset="0"/>
            </a:endParaRPr>
          </a:p>
          <a:p>
            <a:r>
              <a:rPr lang="pt-BR" sz="1700" b="1" dirty="0">
                <a:latin typeface="Berlin Sans FB" panose="020E0602020502020306" pitchFamily="34" charset="0"/>
              </a:rPr>
              <a:t>Resposta:</a:t>
            </a:r>
            <a:r>
              <a:rPr lang="pt-BR" sz="1700" dirty="0">
                <a:latin typeface="Berlin Sans FB" panose="020E0602020502020306" pitchFamily="34" charset="0"/>
              </a:rPr>
              <a:t> Entre os passageiros, há 13.172 mulheres e 12.804 homens, mostrando uma distribuição quase equilibrada entre os gêneros.</a:t>
            </a: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C094557F-4DE0-68B9-3ED9-EC82B756E8CE}"/>
              </a:ext>
            </a:extLst>
          </p:cNvPr>
          <p:cNvGraphicFramePr>
            <a:graphicFrameLocks/>
          </p:cNvGraphicFramePr>
          <p:nvPr/>
        </p:nvGraphicFramePr>
        <p:xfrm>
          <a:off x="2280935" y="1965274"/>
          <a:ext cx="72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D3D7F0EA-5525-D707-67BB-031516441089}"/>
              </a:ext>
            </a:extLst>
          </p:cNvPr>
          <p:cNvGraphicFramePr>
            <a:graphicFrameLocks/>
          </p:cNvGraphicFramePr>
          <p:nvPr/>
        </p:nvGraphicFramePr>
        <p:xfrm>
          <a:off x="9495085" y="2732314"/>
          <a:ext cx="2450782" cy="2840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Retângulo 19">
            <a:extLst>
              <a:ext uri="{FF2B5EF4-FFF2-40B4-BE49-F238E27FC236}">
                <a16:creationId xmlns:a16="http://schemas.microsoft.com/office/drawing/2014/main" id="{04E49698-9B61-EB4F-A4CF-DDB59C7F1E5E}"/>
              </a:ext>
            </a:extLst>
          </p:cNvPr>
          <p:cNvSpPr/>
          <p:nvPr/>
        </p:nvSpPr>
        <p:spPr>
          <a:xfrm>
            <a:off x="-14155" y="0"/>
            <a:ext cx="122061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DF615CA-8C59-6621-BD86-F4CD9C54C79B}"/>
              </a:ext>
            </a:extLst>
          </p:cNvPr>
          <p:cNvSpPr txBox="1"/>
          <p:nvPr/>
        </p:nvSpPr>
        <p:spPr>
          <a:xfrm>
            <a:off x="2266785" y="5554367"/>
            <a:ext cx="88706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latin typeface="Berlin Sans FB" panose="020E0602020502020306" pitchFamily="34" charset="0"/>
              </a:rPr>
              <a:t>Pergunta:</a:t>
            </a:r>
            <a:r>
              <a:rPr lang="pt-BR" sz="1700" dirty="0">
                <a:latin typeface="Berlin Sans FB" panose="020E0602020502020306" pitchFamily="34" charset="0"/>
              </a:rPr>
              <a:t> Qual é a proporção de passageiros leais x passageiros desleais? </a:t>
            </a:r>
          </a:p>
          <a:p>
            <a:endParaRPr lang="pt-BR" sz="1700" b="1" dirty="0">
              <a:latin typeface="Berlin Sans FB" panose="020E0602020502020306" pitchFamily="34" charset="0"/>
            </a:endParaRPr>
          </a:p>
          <a:p>
            <a:r>
              <a:rPr lang="pt-BR" sz="1700" b="1" dirty="0">
                <a:latin typeface="Berlin Sans FB" panose="020E0602020502020306" pitchFamily="34" charset="0"/>
              </a:rPr>
              <a:t>Resposta:</a:t>
            </a:r>
            <a:r>
              <a:rPr lang="pt-BR" sz="1700" dirty="0">
                <a:latin typeface="Berlin Sans FB" panose="020E0602020502020306" pitchFamily="34" charset="0"/>
              </a:rPr>
              <a:t> Existem 21.177 clientes leais em comparação com 4.799 clientes desleais, indicando uma base de clientes predominantemente leal.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49BD8071-E66B-338B-65AE-5650BFC78BE5}"/>
              </a:ext>
            </a:extLst>
          </p:cNvPr>
          <p:cNvSpPr/>
          <p:nvPr/>
        </p:nvSpPr>
        <p:spPr>
          <a:xfrm>
            <a:off x="217345" y="287965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28" name="Gráfico 27">
            <a:extLst>
              <a:ext uri="{FF2B5EF4-FFF2-40B4-BE49-F238E27FC236}">
                <a16:creationId xmlns:a16="http://schemas.microsoft.com/office/drawing/2014/main" id="{4A1565E0-66F5-08B5-2431-7003C75250E9}"/>
              </a:ext>
            </a:extLst>
          </p:cNvPr>
          <p:cNvGraphicFramePr>
            <a:graphicFrameLocks/>
          </p:cNvGraphicFramePr>
          <p:nvPr/>
        </p:nvGraphicFramePr>
        <p:xfrm>
          <a:off x="2825248" y="2248677"/>
          <a:ext cx="6912172" cy="3128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30" name="Imagem 29" descr="Desenho de um avião&#10;&#10;Descrição gerada automaticamente com confiança média">
            <a:extLst>
              <a:ext uri="{FF2B5EF4-FFF2-40B4-BE49-F238E27FC236}">
                <a16:creationId xmlns:a16="http://schemas.microsoft.com/office/drawing/2014/main" id="{DA1B3389-3F62-F46B-B04D-8F2F1A47D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7502">
            <a:off x="207311" y="5284539"/>
            <a:ext cx="1948167" cy="1251849"/>
          </a:xfrm>
          <a:prstGeom prst="rect">
            <a:avLst/>
          </a:prstGeom>
          <a:scene3d>
            <a:camera prst="orthographicFront">
              <a:rot lat="0" lon="9000000" rev="0"/>
            </a:camera>
            <a:lightRig rig="threePt" dir="t"/>
          </a:scene3d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D5908118-4A02-71AF-4459-1E86B8DD888A}"/>
              </a:ext>
            </a:extLst>
          </p:cNvPr>
          <p:cNvSpPr/>
          <p:nvPr/>
        </p:nvSpPr>
        <p:spPr>
          <a:xfrm>
            <a:off x="-14156" y="0"/>
            <a:ext cx="1220615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39818919-3A36-B4CE-D6FE-7AC5552C55FC}"/>
              </a:ext>
            </a:extLst>
          </p:cNvPr>
          <p:cNvSpPr/>
          <p:nvPr/>
        </p:nvSpPr>
        <p:spPr>
          <a:xfrm>
            <a:off x="280356" y="226054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82A5DE3-0A40-EF4E-B484-3CE2A87465DF}"/>
              </a:ext>
            </a:extLst>
          </p:cNvPr>
          <p:cNvSpPr txBox="1"/>
          <p:nvPr/>
        </p:nvSpPr>
        <p:spPr>
          <a:xfrm>
            <a:off x="1125270" y="400750"/>
            <a:ext cx="10851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Berlin Sans FB" panose="020E0602020502020306" pitchFamily="34" charset="0"/>
              </a:rPr>
              <a:t>Classe de Voo x Tipo de Viagem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5FC11A9-F6E2-AA4F-5104-6FA82BDB506F}"/>
              </a:ext>
            </a:extLst>
          </p:cNvPr>
          <p:cNvSpPr txBox="1"/>
          <p:nvPr/>
        </p:nvSpPr>
        <p:spPr>
          <a:xfrm>
            <a:off x="2422649" y="4588249"/>
            <a:ext cx="887064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latin typeface="Berlin Sans FB" panose="020E0602020502020306" pitchFamily="34" charset="0"/>
              </a:rPr>
              <a:t>Pergunta:</a:t>
            </a:r>
            <a:r>
              <a:rPr lang="pt-BR" sz="1700" dirty="0">
                <a:latin typeface="Berlin Sans FB" panose="020E0602020502020306" pitchFamily="34" charset="0"/>
              </a:rPr>
              <a:t> Qual é a relação entre a classe de voo escolhida e o tipo de viagem (negócios ou pessoal)? </a:t>
            </a:r>
          </a:p>
          <a:p>
            <a:endParaRPr lang="pt-BR" sz="1700" b="1" dirty="0">
              <a:latin typeface="Berlin Sans FB" panose="020E0602020502020306" pitchFamily="34" charset="0"/>
            </a:endParaRPr>
          </a:p>
          <a:p>
            <a:r>
              <a:rPr lang="pt-BR" sz="1700" b="1" dirty="0">
                <a:latin typeface="Berlin Sans FB" panose="020E0602020502020306" pitchFamily="34" charset="0"/>
              </a:rPr>
              <a:t>Resposta:</a:t>
            </a:r>
            <a:r>
              <a:rPr lang="pt-BR" sz="1700" dirty="0">
                <a:latin typeface="Berlin Sans FB" panose="020E0602020502020306" pitchFamily="34" charset="0"/>
              </a:rPr>
              <a:t> Na classe Eco Plus, 1.012 são viagens de negócios e 905 são viagens pessoais. Na classe Eco, 5.047 são viagens de negócios e 6.517 são viagens pessoais. Na classe Business, 11.979 são viagens de negócios e 516 são viagens pessoais. Isso indica que a classe Business é predominantemente escolhida para viagens de negócios, enquanto a classe Eco tem uma maior proporção de viagens pessoais.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70D8A2A8-D064-A834-F4C9-319455EFF3CC}"/>
              </a:ext>
            </a:extLst>
          </p:cNvPr>
          <p:cNvGraphicFramePr>
            <a:graphicFrameLocks/>
          </p:cNvGraphicFramePr>
          <p:nvPr/>
        </p:nvGraphicFramePr>
        <p:xfrm>
          <a:off x="2711065" y="1955800"/>
          <a:ext cx="7347991" cy="2586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5" name="Retângulo 24">
            <a:extLst>
              <a:ext uri="{FF2B5EF4-FFF2-40B4-BE49-F238E27FC236}">
                <a16:creationId xmlns:a16="http://schemas.microsoft.com/office/drawing/2014/main" id="{415A0797-D5DB-3858-295C-3682358DC36A}"/>
              </a:ext>
            </a:extLst>
          </p:cNvPr>
          <p:cNvSpPr/>
          <p:nvPr/>
        </p:nvSpPr>
        <p:spPr>
          <a:xfrm>
            <a:off x="24776" y="1"/>
            <a:ext cx="12167222" cy="68417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A2229781-2686-C590-1ECC-DF9F71A5F59F}"/>
              </a:ext>
            </a:extLst>
          </p:cNvPr>
          <p:cNvSpPr/>
          <p:nvPr/>
        </p:nvSpPr>
        <p:spPr>
          <a:xfrm>
            <a:off x="203198" y="226054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6E91C4A-4FBD-3BEF-8888-50D97CADFAC3}"/>
              </a:ext>
            </a:extLst>
          </p:cNvPr>
          <p:cNvSpPr txBox="1"/>
          <p:nvPr/>
        </p:nvSpPr>
        <p:spPr>
          <a:xfrm>
            <a:off x="278572" y="358767"/>
            <a:ext cx="1209184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300" dirty="0">
                <a:latin typeface="Berlin Sans FB" panose="020E0602020502020306" pitchFamily="34" charset="0"/>
              </a:rPr>
              <a:t>Média de Minutos de Atraso x Satisfação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8BB0011-AB0D-FF41-EE2B-C2B914BE79F9}"/>
              </a:ext>
            </a:extLst>
          </p:cNvPr>
          <p:cNvSpPr txBox="1"/>
          <p:nvPr/>
        </p:nvSpPr>
        <p:spPr>
          <a:xfrm>
            <a:off x="898707" y="5168460"/>
            <a:ext cx="887064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latin typeface="Berlin Sans FB" panose="020E0602020502020306" pitchFamily="34" charset="0"/>
              </a:rPr>
              <a:t>Pergunta:</a:t>
            </a:r>
            <a:r>
              <a:rPr lang="pt-BR" sz="1700" dirty="0">
                <a:latin typeface="Berlin Sans FB" panose="020E0602020502020306" pitchFamily="34" charset="0"/>
              </a:rPr>
              <a:t> Como o atraso nos voos afeta a satisfação dos passageiros? </a:t>
            </a:r>
          </a:p>
          <a:p>
            <a:endParaRPr lang="pt-BR" sz="1700" b="1" dirty="0">
              <a:latin typeface="Berlin Sans FB" panose="020E0602020502020306" pitchFamily="34" charset="0"/>
            </a:endParaRPr>
          </a:p>
          <a:p>
            <a:r>
              <a:rPr lang="pt-BR" sz="1700" b="1" dirty="0">
                <a:latin typeface="Berlin Sans FB" panose="020E0602020502020306" pitchFamily="34" charset="0"/>
              </a:rPr>
              <a:t>Resposta:</a:t>
            </a:r>
            <a:r>
              <a:rPr lang="pt-BR" sz="1700" dirty="0">
                <a:latin typeface="Berlin Sans FB" panose="020E0602020502020306" pitchFamily="34" charset="0"/>
              </a:rPr>
              <a:t> Para clientes satisfeitos com a companhia, a média de atraso na chegada é de 121,51 minutos, enquanto para insatisfeitos é de 167,67 minutos. Em relação ao atraso na partida, a média é de 12,12 minutos para clientes satisfeitos e 16,02 minutos para insatisfeitos. Isso sugere que menores atrasos estão associados a níveis mais altos de satisfação.</a:t>
            </a:r>
          </a:p>
        </p:txBody>
      </p:sp>
      <p:pic>
        <p:nvPicPr>
          <p:cNvPr id="43" name="Imagem 42" descr="Desenho de um avião&#10;&#10;Descrição gerada automaticamente com confiança média">
            <a:extLst>
              <a:ext uri="{FF2B5EF4-FFF2-40B4-BE49-F238E27FC236}">
                <a16:creationId xmlns:a16="http://schemas.microsoft.com/office/drawing/2014/main" id="{8161E765-4934-2DC7-A411-2F5419056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52546">
            <a:off x="-3271300" y="-2385308"/>
            <a:ext cx="1948167" cy="1251849"/>
          </a:xfrm>
          <a:prstGeom prst="rect">
            <a:avLst/>
          </a:prstGeom>
          <a:scene3d>
            <a:camera prst="orthographicFront">
              <a:rot lat="0" lon="9000000" rev="0"/>
            </a:camera>
            <a:lightRig rig="threePt" dir="t"/>
          </a:scene3d>
        </p:spPr>
      </p:pic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1F450988-C69A-1DCB-0D45-5A4BE40F05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0043599"/>
              </p:ext>
            </p:extLst>
          </p:nvPr>
        </p:nvGraphicFramePr>
        <p:xfrm>
          <a:off x="3040058" y="1947258"/>
          <a:ext cx="6111875" cy="3194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8" name="Retângulo 17">
            <a:extLst>
              <a:ext uri="{FF2B5EF4-FFF2-40B4-BE49-F238E27FC236}">
                <a16:creationId xmlns:a16="http://schemas.microsoft.com/office/drawing/2014/main" id="{80E11A95-B3DF-F32D-0EDA-E1F0F45C11CE}"/>
              </a:ext>
            </a:extLst>
          </p:cNvPr>
          <p:cNvSpPr/>
          <p:nvPr/>
        </p:nvSpPr>
        <p:spPr>
          <a:xfrm>
            <a:off x="-4941651" y="0"/>
            <a:ext cx="4004210" cy="68705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81B3F5A2-2E6D-7CAF-E784-DECF894E6F31}"/>
              </a:ext>
            </a:extLst>
          </p:cNvPr>
          <p:cNvSpPr/>
          <p:nvPr/>
        </p:nvSpPr>
        <p:spPr>
          <a:xfrm>
            <a:off x="203196" y="-2502645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304E3C3-4A2C-144A-6C25-2B334DCF0830}"/>
              </a:ext>
            </a:extLst>
          </p:cNvPr>
          <p:cNvSpPr txBox="1"/>
          <p:nvPr/>
        </p:nvSpPr>
        <p:spPr>
          <a:xfrm>
            <a:off x="2176450" y="-3893493"/>
            <a:ext cx="12154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Berlin Sans FB" panose="020E0602020502020306" pitchFamily="34" charset="0"/>
              </a:rPr>
              <a:t>Faixa Etária x Satisfação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95C945D-8B5D-6E5A-05F7-8A6B0929C861}"/>
              </a:ext>
            </a:extLst>
          </p:cNvPr>
          <p:cNvSpPr txBox="1"/>
          <p:nvPr/>
        </p:nvSpPr>
        <p:spPr>
          <a:xfrm>
            <a:off x="12793769" y="5141308"/>
            <a:ext cx="887064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latin typeface="Berlin Sans FB" panose="020E0602020502020306" pitchFamily="34" charset="0"/>
              </a:rPr>
              <a:t>Pergunta:</a:t>
            </a:r>
            <a:r>
              <a:rPr lang="pt-BR" sz="1700" dirty="0">
                <a:latin typeface="Berlin Sans FB" panose="020E0602020502020306" pitchFamily="34" charset="0"/>
              </a:rPr>
              <a:t> Qual é a relação entre a faixa etária dos passageiros e sua satisfação com a companhia aérea? </a:t>
            </a:r>
          </a:p>
          <a:p>
            <a:endParaRPr lang="pt-BR" sz="1700" b="1" dirty="0">
              <a:latin typeface="Berlin Sans FB" panose="020E0602020502020306" pitchFamily="34" charset="0"/>
            </a:endParaRPr>
          </a:p>
          <a:p>
            <a:r>
              <a:rPr lang="pt-BR" sz="1700" b="1" dirty="0">
                <a:latin typeface="Berlin Sans FB" panose="020E0602020502020306" pitchFamily="34" charset="0"/>
              </a:rPr>
              <a:t>Resposta:</a:t>
            </a:r>
            <a:r>
              <a:rPr lang="pt-BR" sz="1700" dirty="0">
                <a:latin typeface="Berlin Sans FB" panose="020E0602020502020306" pitchFamily="34" charset="0"/>
              </a:rPr>
              <a:t> As faixas etárias de 40-49 e 50-59 anos estão mais satisfeitas do que insatisfeitas com a companhia aérea, indicando que passageiros nestas faixas etárias têm maior probabilidade de estarem satisfeitos com os serviços oferecidos.</a:t>
            </a:r>
          </a:p>
        </p:txBody>
      </p:sp>
      <p:pic>
        <p:nvPicPr>
          <p:cNvPr id="38" name="Imagem 37" descr="Desenho de um avião&#10;&#10;Descrição gerada automaticamente com confiança média">
            <a:extLst>
              <a:ext uri="{FF2B5EF4-FFF2-40B4-BE49-F238E27FC236}">
                <a16:creationId xmlns:a16="http://schemas.microsoft.com/office/drawing/2014/main" id="{38D54926-BFF7-3078-ABCC-863FAF011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52546">
            <a:off x="-5283867" y="-2038717"/>
            <a:ext cx="1948167" cy="1251849"/>
          </a:xfrm>
          <a:prstGeom prst="rect">
            <a:avLst/>
          </a:prstGeom>
          <a:scene3d>
            <a:camera prst="orthographicFront">
              <a:rot lat="0" lon="90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485294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um avião&#10;&#10;Descrição gerada automaticamente com confiança média">
            <a:extLst>
              <a:ext uri="{FF2B5EF4-FFF2-40B4-BE49-F238E27FC236}">
                <a16:creationId xmlns:a16="http://schemas.microsoft.com/office/drawing/2014/main" id="{D05562E9-F665-8A28-23EB-7E1388D18E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9" r="-1" b="7755"/>
          <a:stretch/>
        </p:blipFill>
        <p:spPr>
          <a:xfrm>
            <a:off x="781320" y="643467"/>
            <a:ext cx="10629360" cy="557106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21839E1-B349-5A14-0195-00E95764E9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980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>
              <a:latin typeface="Bernard MT Condensed" panose="02050806060905020404" pitchFamily="18" charset="0"/>
            </a:endParaRPr>
          </a:p>
          <a:p>
            <a:pPr algn="ctr"/>
            <a:endParaRPr lang="pt-BR" sz="4000" dirty="0">
              <a:latin typeface="Bernard MT Condensed" panose="02050806060905020404" pitchFamily="18" charset="0"/>
            </a:endParaRPr>
          </a:p>
          <a:p>
            <a:pPr algn="ctr"/>
            <a:endParaRPr lang="pt-BR" sz="4000" dirty="0">
              <a:latin typeface="Bernard MT Condensed" panose="02050806060905020404" pitchFamily="18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204BEC0-6738-235B-6B89-0D80625BA63F}"/>
              </a:ext>
            </a:extLst>
          </p:cNvPr>
          <p:cNvSpPr/>
          <p:nvPr/>
        </p:nvSpPr>
        <p:spPr>
          <a:xfrm>
            <a:off x="-1" y="6802118"/>
            <a:ext cx="12191999" cy="5588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CFA63F5-AFC3-BB31-B4DE-176945183503}"/>
              </a:ext>
            </a:extLst>
          </p:cNvPr>
          <p:cNvSpPr/>
          <p:nvPr/>
        </p:nvSpPr>
        <p:spPr>
          <a:xfrm>
            <a:off x="-2" y="0"/>
            <a:ext cx="12191999" cy="680211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239CA8E-39B1-1D9A-E752-4E63C8CC02DB}"/>
              </a:ext>
            </a:extLst>
          </p:cNvPr>
          <p:cNvSpPr/>
          <p:nvPr/>
        </p:nvSpPr>
        <p:spPr>
          <a:xfrm>
            <a:off x="203198" y="343848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 descr="Desenho de um avião&#10;&#10;Descrição gerada automaticamente com confiança média">
            <a:extLst>
              <a:ext uri="{FF2B5EF4-FFF2-40B4-BE49-F238E27FC236}">
                <a16:creationId xmlns:a16="http://schemas.microsoft.com/office/drawing/2014/main" id="{4A030E25-2452-74EB-C434-8C038EE9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570" y="2428881"/>
            <a:ext cx="1948167" cy="1251849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A90C7BE6-8A0D-EB99-AE4B-734B51910AF7}"/>
              </a:ext>
            </a:extLst>
          </p:cNvPr>
          <p:cNvGrpSpPr/>
          <p:nvPr/>
        </p:nvGrpSpPr>
        <p:grpSpPr>
          <a:xfrm>
            <a:off x="203198" y="629767"/>
            <a:ext cx="10066843" cy="5584766"/>
            <a:chOff x="1137053" y="-1445786"/>
            <a:chExt cx="10066843" cy="5584766"/>
          </a:xfrm>
        </p:grpSpPr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D8F1DE02-532D-959F-0C5E-8CBDA882E05E}"/>
                </a:ext>
              </a:extLst>
            </p:cNvPr>
            <p:cNvSpPr txBox="1"/>
            <p:nvPr/>
          </p:nvSpPr>
          <p:spPr>
            <a:xfrm>
              <a:off x="5515098" y="-1445786"/>
              <a:ext cx="568879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0" dirty="0">
                  <a:latin typeface="Berlin Sans FB" panose="020E0602020502020306" pitchFamily="34" charset="0"/>
                </a:rPr>
                <a:t>SUMÁRIO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3401AC4-D062-4677-752A-901A5C8FAEA4}"/>
                </a:ext>
              </a:extLst>
            </p:cNvPr>
            <p:cNvSpPr txBox="1"/>
            <p:nvPr/>
          </p:nvSpPr>
          <p:spPr>
            <a:xfrm>
              <a:off x="1137053" y="353328"/>
              <a:ext cx="7571303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>
                  <a:latin typeface="Berlin Sans FB" panose="020E0602020502020306" pitchFamily="34" charset="0"/>
                </a:rPr>
                <a:t>1. Distribuição por Gênero</a:t>
              </a:r>
            </a:p>
            <a:p>
              <a:r>
                <a:rPr lang="pt-BR" sz="4000" dirty="0">
                  <a:latin typeface="Berlin Sans FB" panose="020E0602020502020306" pitchFamily="34" charset="0"/>
                </a:rPr>
                <a:t>2. Distribuição por Tipo de Cliente</a:t>
              </a:r>
            </a:p>
            <a:p>
              <a:r>
                <a:rPr lang="pt-BR" sz="4000" dirty="0">
                  <a:latin typeface="Berlin Sans FB" panose="020E0602020502020306" pitchFamily="34" charset="0"/>
                </a:rPr>
                <a:t>3. Classe de Voo x Tipo de Viagem</a:t>
              </a:r>
            </a:p>
            <a:p>
              <a:r>
                <a:rPr lang="pt-BR" sz="4000" dirty="0">
                  <a:latin typeface="Berlin Sans FB" panose="020E0602020502020306" pitchFamily="34" charset="0"/>
                </a:rPr>
                <a:t>4. Média de Atraso x Satisfação</a:t>
              </a:r>
            </a:p>
            <a:p>
              <a:r>
                <a:rPr lang="pt-BR" sz="4000" dirty="0">
                  <a:latin typeface="Berlin Sans FB" panose="020E0602020502020306" pitchFamily="34" charset="0"/>
                </a:rPr>
                <a:t>5. Faixa Etária x Satisfação</a:t>
              </a:r>
            </a:p>
            <a:p>
              <a:r>
                <a:rPr lang="pt-BR" sz="4000" dirty="0">
                  <a:latin typeface="Berlin Sans FB" panose="020E0602020502020306" pitchFamily="34" charset="0"/>
                </a:rPr>
                <a:t>6. Média de Satisfação dos Serviços</a:t>
              </a:r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28558-6616-E6B0-512D-BC74404C2159}"/>
              </a:ext>
            </a:extLst>
          </p:cNvPr>
          <p:cNvSpPr txBox="1"/>
          <p:nvPr/>
        </p:nvSpPr>
        <p:spPr>
          <a:xfrm>
            <a:off x="8506623" y="6323659"/>
            <a:ext cx="348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Apresentado por: Gustavo Betete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8B4F3FE-1466-B19C-CC5C-9F5BBDCF35F6}"/>
              </a:ext>
            </a:extLst>
          </p:cNvPr>
          <p:cNvSpPr/>
          <p:nvPr/>
        </p:nvSpPr>
        <p:spPr>
          <a:xfrm>
            <a:off x="-14152" y="1"/>
            <a:ext cx="12206151" cy="6857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8B45CE45-228F-0A57-6BB4-9CE067DAEFD9}"/>
              </a:ext>
            </a:extLst>
          </p:cNvPr>
          <p:cNvSpPr/>
          <p:nvPr/>
        </p:nvSpPr>
        <p:spPr>
          <a:xfrm>
            <a:off x="217348" y="253794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6" name="Imagem 15" descr="Desenho de um avião&#10;&#10;Descrição gerada automaticamente com confiança média">
            <a:extLst>
              <a:ext uri="{FF2B5EF4-FFF2-40B4-BE49-F238E27FC236}">
                <a16:creationId xmlns:a16="http://schemas.microsoft.com/office/drawing/2014/main" id="{1AE4A7D5-E1F5-ADFE-1281-B85CECC95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71777">
            <a:off x="178269" y="5410958"/>
            <a:ext cx="1948167" cy="1251849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3CE0A85-137C-AD75-9941-16B78AE07A59}"/>
              </a:ext>
            </a:extLst>
          </p:cNvPr>
          <p:cNvSpPr txBox="1"/>
          <p:nvPr/>
        </p:nvSpPr>
        <p:spPr>
          <a:xfrm>
            <a:off x="2318854" y="5663344"/>
            <a:ext cx="88706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latin typeface="Berlin Sans FB" panose="020E0602020502020306" pitchFamily="34" charset="0"/>
              </a:rPr>
              <a:t>Pergunta:</a:t>
            </a:r>
            <a:r>
              <a:rPr lang="pt-BR" sz="1700" dirty="0">
                <a:latin typeface="Berlin Sans FB" panose="020E0602020502020306" pitchFamily="34" charset="0"/>
              </a:rPr>
              <a:t> Qual é a distribuição de gênero entre os passageiros da companhia aérea? </a:t>
            </a:r>
          </a:p>
          <a:p>
            <a:endParaRPr lang="pt-BR" sz="1700" b="1" dirty="0">
              <a:latin typeface="Berlin Sans FB" panose="020E0602020502020306" pitchFamily="34" charset="0"/>
            </a:endParaRPr>
          </a:p>
          <a:p>
            <a:r>
              <a:rPr lang="pt-BR" sz="1700" b="1" dirty="0">
                <a:latin typeface="Berlin Sans FB" panose="020E0602020502020306" pitchFamily="34" charset="0"/>
              </a:rPr>
              <a:t>Resposta:</a:t>
            </a:r>
            <a:r>
              <a:rPr lang="pt-BR" sz="1700" dirty="0">
                <a:latin typeface="Berlin Sans FB" panose="020E0602020502020306" pitchFamily="34" charset="0"/>
              </a:rPr>
              <a:t> Entre os passageiros, há 13.172 mulheres e 12.804 homens, mostrando uma distribuição quase equilibrada entre os gêneros.</a:t>
            </a: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C094557F-4DE0-68B9-3ED9-EC82B756E8CE}"/>
              </a:ext>
            </a:extLst>
          </p:cNvPr>
          <p:cNvGraphicFramePr>
            <a:graphicFrameLocks/>
          </p:cNvGraphicFramePr>
          <p:nvPr/>
        </p:nvGraphicFramePr>
        <p:xfrm>
          <a:off x="2280935" y="1965274"/>
          <a:ext cx="72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D3D7F0EA-5525-D707-67BB-031516441089}"/>
              </a:ext>
            </a:extLst>
          </p:cNvPr>
          <p:cNvGraphicFramePr>
            <a:graphicFrameLocks/>
          </p:cNvGraphicFramePr>
          <p:nvPr/>
        </p:nvGraphicFramePr>
        <p:xfrm>
          <a:off x="9495085" y="2732314"/>
          <a:ext cx="2450782" cy="2840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Retângulo 19">
            <a:extLst>
              <a:ext uri="{FF2B5EF4-FFF2-40B4-BE49-F238E27FC236}">
                <a16:creationId xmlns:a16="http://schemas.microsoft.com/office/drawing/2014/main" id="{04E49698-9B61-EB4F-A4CF-DDB59C7F1E5E}"/>
              </a:ext>
            </a:extLst>
          </p:cNvPr>
          <p:cNvSpPr/>
          <p:nvPr/>
        </p:nvSpPr>
        <p:spPr>
          <a:xfrm>
            <a:off x="-14155" y="0"/>
            <a:ext cx="122061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DF615CA-8C59-6621-BD86-F4CD9C54C79B}"/>
              </a:ext>
            </a:extLst>
          </p:cNvPr>
          <p:cNvSpPr txBox="1"/>
          <p:nvPr/>
        </p:nvSpPr>
        <p:spPr>
          <a:xfrm>
            <a:off x="2266785" y="5554367"/>
            <a:ext cx="88706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latin typeface="Berlin Sans FB" panose="020E0602020502020306" pitchFamily="34" charset="0"/>
              </a:rPr>
              <a:t>Pergunta:</a:t>
            </a:r>
            <a:r>
              <a:rPr lang="pt-BR" sz="1700" dirty="0">
                <a:latin typeface="Berlin Sans FB" panose="020E0602020502020306" pitchFamily="34" charset="0"/>
              </a:rPr>
              <a:t> Qual é a proporção de passageiros leais x passageiros desleais? </a:t>
            </a:r>
          </a:p>
          <a:p>
            <a:endParaRPr lang="pt-BR" sz="1700" b="1" dirty="0">
              <a:latin typeface="Berlin Sans FB" panose="020E0602020502020306" pitchFamily="34" charset="0"/>
            </a:endParaRPr>
          </a:p>
          <a:p>
            <a:r>
              <a:rPr lang="pt-BR" sz="1700" b="1" dirty="0">
                <a:latin typeface="Berlin Sans FB" panose="020E0602020502020306" pitchFamily="34" charset="0"/>
              </a:rPr>
              <a:t>Resposta:</a:t>
            </a:r>
            <a:r>
              <a:rPr lang="pt-BR" sz="1700" dirty="0">
                <a:latin typeface="Berlin Sans FB" panose="020E0602020502020306" pitchFamily="34" charset="0"/>
              </a:rPr>
              <a:t> Existem 21.177 clientes leais em comparação com 4.799 clientes desleais, indicando uma base de clientes predominantemente leal.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49BD8071-E66B-338B-65AE-5650BFC78BE5}"/>
              </a:ext>
            </a:extLst>
          </p:cNvPr>
          <p:cNvSpPr/>
          <p:nvPr/>
        </p:nvSpPr>
        <p:spPr>
          <a:xfrm>
            <a:off x="217345" y="287965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28" name="Gráfico 27">
            <a:extLst>
              <a:ext uri="{FF2B5EF4-FFF2-40B4-BE49-F238E27FC236}">
                <a16:creationId xmlns:a16="http://schemas.microsoft.com/office/drawing/2014/main" id="{4A1565E0-66F5-08B5-2431-7003C75250E9}"/>
              </a:ext>
            </a:extLst>
          </p:cNvPr>
          <p:cNvGraphicFramePr>
            <a:graphicFrameLocks/>
          </p:cNvGraphicFramePr>
          <p:nvPr/>
        </p:nvGraphicFramePr>
        <p:xfrm>
          <a:off x="2825248" y="2248677"/>
          <a:ext cx="6912172" cy="3128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30" name="Imagem 29" descr="Desenho de um avião&#10;&#10;Descrição gerada automaticamente com confiança média">
            <a:extLst>
              <a:ext uri="{FF2B5EF4-FFF2-40B4-BE49-F238E27FC236}">
                <a16:creationId xmlns:a16="http://schemas.microsoft.com/office/drawing/2014/main" id="{DA1B3389-3F62-F46B-B04D-8F2F1A47D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7502">
            <a:off x="207311" y="5284539"/>
            <a:ext cx="1948167" cy="1251849"/>
          </a:xfrm>
          <a:prstGeom prst="rect">
            <a:avLst/>
          </a:prstGeom>
          <a:scene3d>
            <a:camera prst="orthographicFront">
              <a:rot lat="0" lon="9000000" rev="0"/>
            </a:camera>
            <a:lightRig rig="threePt" dir="t"/>
          </a:scene3d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D5908118-4A02-71AF-4459-1E86B8DD888A}"/>
              </a:ext>
            </a:extLst>
          </p:cNvPr>
          <p:cNvSpPr/>
          <p:nvPr/>
        </p:nvSpPr>
        <p:spPr>
          <a:xfrm>
            <a:off x="-14156" y="0"/>
            <a:ext cx="1220615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39818919-3A36-B4CE-D6FE-7AC5552C55FC}"/>
              </a:ext>
            </a:extLst>
          </p:cNvPr>
          <p:cNvSpPr/>
          <p:nvPr/>
        </p:nvSpPr>
        <p:spPr>
          <a:xfrm>
            <a:off x="280356" y="226054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82A5DE3-0A40-EF4E-B484-3CE2A87465DF}"/>
              </a:ext>
            </a:extLst>
          </p:cNvPr>
          <p:cNvSpPr txBox="1"/>
          <p:nvPr/>
        </p:nvSpPr>
        <p:spPr>
          <a:xfrm>
            <a:off x="1125270" y="400750"/>
            <a:ext cx="10851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Berlin Sans FB" panose="020E0602020502020306" pitchFamily="34" charset="0"/>
              </a:rPr>
              <a:t>Classe de Voo x Tipo de Viagem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5FC11A9-F6E2-AA4F-5104-6FA82BDB506F}"/>
              </a:ext>
            </a:extLst>
          </p:cNvPr>
          <p:cNvSpPr txBox="1"/>
          <p:nvPr/>
        </p:nvSpPr>
        <p:spPr>
          <a:xfrm>
            <a:off x="2422649" y="4588249"/>
            <a:ext cx="887064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latin typeface="Berlin Sans FB" panose="020E0602020502020306" pitchFamily="34" charset="0"/>
              </a:rPr>
              <a:t>Pergunta:</a:t>
            </a:r>
            <a:r>
              <a:rPr lang="pt-BR" sz="1700" dirty="0">
                <a:latin typeface="Berlin Sans FB" panose="020E0602020502020306" pitchFamily="34" charset="0"/>
              </a:rPr>
              <a:t> Qual é a relação entre a classe de voo escolhida e o tipo de viagem (negócios ou pessoal)? </a:t>
            </a:r>
          </a:p>
          <a:p>
            <a:endParaRPr lang="pt-BR" sz="1700" b="1" dirty="0">
              <a:latin typeface="Berlin Sans FB" panose="020E0602020502020306" pitchFamily="34" charset="0"/>
            </a:endParaRPr>
          </a:p>
          <a:p>
            <a:r>
              <a:rPr lang="pt-BR" sz="1700" b="1" dirty="0">
                <a:latin typeface="Berlin Sans FB" panose="020E0602020502020306" pitchFamily="34" charset="0"/>
              </a:rPr>
              <a:t>Resposta:</a:t>
            </a:r>
            <a:r>
              <a:rPr lang="pt-BR" sz="1700" dirty="0">
                <a:latin typeface="Berlin Sans FB" panose="020E0602020502020306" pitchFamily="34" charset="0"/>
              </a:rPr>
              <a:t> Na classe Eco Plus, 1.012 são viagens de negócios e 905 são viagens pessoais. Na classe Eco, 5.047 são viagens de negócios e 6.517 são viagens pessoais. Na classe Business, 11.979 são viagens de negócios e 516 são viagens pessoais. Isso indica que a classe Business é predominantemente escolhida para viagens de negócios, enquanto a classe Eco tem uma maior proporção de viagens pessoais.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70D8A2A8-D064-A834-F4C9-319455EFF3CC}"/>
              </a:ext>
            </a:extLst>
          </p:cNvPr>
          <p:cNvGraphicFramePr>
            <a:graphicFrameLocks/>
          </p:cNvGraphicFramePr>
          <p:nvPr/>
        </p:nvGraphicFramePr>
        <p:xfrm>
          <a:off x="2711065" y="1955800"/>
          <a:ext cx="7347991" cy="2586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5" name="Retângulo 24">
            <a:extLst>
              <a:ext uri="{FF2B5EF4-FFF2-40B4-BE49-F238E27FC236}">
                <a16:creationId xmlns:a16="http://schemas.microsoft.com/office/drawing/2014/main" id="{415A0797-D5DB-3858-295C-3682358DC36A}"/>
              </a:ext>
            </a:extLst>
          </p:cNvPr>
          <p:cNvSpPr/>
          <p:nvPr/>
        </p:nvSpPr>
        <p:spPr>
          <a:xfrm>
            <a:off x="24776" y="1"/>
            <a:ext cx="12167222" cy="68417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A2229781-2686-C590-1ECC-DF9F71A5F59F}"/>
              </a:ext>
            </a:extLst>
          </p:cNvPr>
          <p:cNvSpPr/>
          <p:nvPr/>
        </p:nvSpPr>
        <p:spPr>
          <a:xfrm>
            <a:off x="203198" y="226054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8BB0011-AB0D-FF41-EE2B-C2B914BE79F9}"/>
              </a:ext>
            </a:extLst>
          </p:cNvPr>
          <p:cNvSpPr txBox="1"/>
          <p:nvPr/>
        </p:nvSpPr>
        <p:spPr>
          <a:xfrm>
            <a:off x="898707" y="5168460"/>
            <a:ext cx="887064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latin typeface="Berlin Sans FB" panose="020E0602020502020306" pitchFamily="34" charset="0"/>
              </a:rPr>
              <a:t>Pergunta:</a:t>
            </a:r>
            <a:r>
              <a:rPr lang="pt-BR" sz="1700" dirty="0">
                <a:latin typeface="Berlin Sans FB" panose="020E0602020502020306" pitchFamily="34" charset="0"/>
              </a:rPr>
              <a:t> Como o atraso nos voos afeta a satisfação dos passageiros? </a:t>
            </a:r>
          </a:p>
          <a:p>
            <a:endParaRPr lang="pt-BR" sz="1700" b="1" dirty="0">
              <a:latin typeface="Berlin Sans FB" panose="020E0602020502020306" pitchFamily="34" charset="0"/>
            </a:endParaRPr>
          </a:p>
          <a:p>
            <a:r>
              <a:rPr lang="pt-BR" sz="1700" b="1" dirty="0">
                <a:latin typeface="Berlin Sans FB" panose="020E0602020502020306" pitchFamily="34" charset="0"/>
              </a:rPr>
              <a:t>Resposta:</a:t>
            </a:r>
            <a:r>
              <a:rPr lang="pt-BR" sz="1700" dirty="0">
                <a:latin typeface="Berlin Sans FB" panose="020E0602020502020306" pitchFamily="34" charset="0"/>
              </a:rPr>
              <a:t> Para clientes satisfeitos com a companhia, a média de atraso na chegada é de 121,51 minutos, enquanto para insatisfeitos é de 167,67 minutos. Em relação ao atraso na partida, a média é de 12,12 minutos para clientes satisfeitos e 16,02 minutos para insatisfeitos. Isso sugere que menores atrasos estão associados a níveis mais altos de satisfação.</a:t>
            </a:r>
          </a:p>
        </p:txBody>
      </p:sp>
      <p:pic>
        <p:nvPicPr>
          <p:cNvPr id="43" name="Imagem 42" descr="Desenho de um avião&#10;&#10;Descrição gerada automaticamente com confiança média">
            <a:extLst>
              <a:ext uri="{FF2B5EF4-FFF2-40B4-BE49-F238E27FC236}">
                <a16:creationId xmlns:a16="http://schemas.microsoft.com/office/drawing/2014/main" id="{8161E765-4934-2DC7-A411-2F5419056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52546">
            <a:off x="-3271300" y="-2385308"/>
            <a:ext cx="1948167" cy="1251849"/>
          </a:xfrm>
          <a:prstGeom prst="rect">
            <a:avLst/>
          </a:prstGeom>
          <a:scene3d>
            <a:camera prst="orthographicFront">
              <a:rot lat="0" lon="9000000" rev="0"/>
            </a:camera>
            <a:lightRig rig="threePt" dir="t"/>
          </a:scene3d>
        </p:spPr>
      </p:pic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1F450988-C69A-1DCB-0D45-5A4BE40F0526}"/>
              </a:ext>
            </a:extLst>
          </p:cNvPr>
          <p:cNvGraphicFramePr>
            <a:graphicFrameLocks/>
          </p:cNvGraphicFramePr>
          <p:nvPr/>
        </p:nvGraphicFramePr>
        <p:xfrm>
          <a:off x="3040058" y="1947258"/>
          <a:ext cx="6111875" cy="3194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8" name="Retângulo 17">
            <a:extLst>
              <a:ext uri="{FF2B5EF4-FFF2-40B4-BE49-F238E27FC236}">
                <a16:creationId xmlns:a16="http://schemas.microsoft.com/office/drawing/2014/main" id="{80E11A95-B3DF-F32D-0EDA-E1F0F45C11CE}"/>
              </a:ext>
            </a:extLst>
          </p:cNvPr>
          <p:cNvSpPr/>
          <p:nvPr/>
        </p:nvSpPr>
        <p:spPr>
          <a:xfrm>
            <a:off x="-1" y="0"/>
            <a:ext cx="12206147" cy="68705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81B3F5A2-2E6D-7CAF-E784-DECF894E6F31}"/>
              </a:ext>
            </a:extLst>
          </p:cNvPr>
          <p:cNvSpPr/>
          <p:nvPr/>
        </p:nvSpPr>
        <p:spPr>
          <a:xfrm>
            <a:off x="145463" y="316941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304E3C3-4A2C-144A-6C25-2B334DCF0830}"/>
              </a:ext>
            </a:extLst>
          </p:cNvPr>
          <p:cNvSpPr txBox="1"/>
          <p:nvPr/>
        </p:nvSpPr>
        <p:spPr>
          <a:xfrm>
            <a:off x="1921959" y="520641"/>
            <a:ext cx="12154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Berlin Sans FB" panose="020E0602020502020306" pitchFamily="34" charset="0"/>
              </a:rPr>
              <a:t>Faixa Etária x Satisfação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95C945D-8B5D-6E5A-05F7-8A6B0929C861}"/>
              </a:ext>
            </a:extLst>
          </p:cNvPr>
          <p:cNvSpPr txBox="1"/>
          <p:nvPr/>
        </p:nvSpPr>
        <p:spPr>
          <a:xfrm>
            <a:off x="2443580" y="5200655"/>
            <a:ext cx="887064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latin typeface="Berlin Sans FB" panose="020E0602020502020306" pitchFamily="34" charset="0"/>
              </a:rPr>
              <a:t>Pergunta:</a:t>
            </a:r>
            <a:r>
              <a:rPr lang="pt-BR" sz="1700" dirty="0">
                <a:latin typeface="Berlin Sans FB" panose="020E0602020502020306" pitchFamily="34" charset="0"/>
              </a:rPr>
              <a:t> Qual é a relação entre a faixa etária dos passageiros e sua satisfação com a companhia aérea? </a:t>
            </a:r>
          </a:p>
          <a:p>
            <a:endParaRPr lang="pt-BR" sz="1700" b="1" dirty="0">
              <a:latin typeface="Berlin Sans FB" panose="020E0602020502020306" pitchFamily="34" charset="0"/>
            </a:endParaRPr>
          </a:p>
          <a:p>
            <a:r>
              <a:rPr lang="pt-BR" sz="1700" b="1" dirty="0">
                <a:latin typeface="Berlin Sans FB" panose="020E0602020502020306" pitchFamily="34" charset="0"/>
              </a:rPr>
              <a:t>Resposta:</a:t>
            </a:r>
            <a:r>
              <a:rPr lang="pt-BR" sz="1700" dirty="0">
                <a:latin typeface="Berlin Sans FB" panose="020E0602020502020306" pitchFamily="34" charset="0"/>
              </a:rPr>
              <a:t> As faixas etárias de 40-49 e 50-59 anos estão mais satisfeitas do que insatisfeitas com a companhia aérea, indicando que passageiros nestas faixas etárias têm maior probabilidade de estarem satisfeitos com os serviços oferecidos.</a:t>
            </a:r>
          </a:p>
        </p:txBody>
      </p:sp>
      <p:pic>
        <p:nvPicPr>
          <p:cNvPr id="38" name="Imagem 37" descr="Desenho de um avião&#10;&#10;Descrição gerada automaticamente com confiança média">
            <a:extLst>
              <a:ext uri="{FF2B5EF4-FFF2-40B4-BE49-F238E27FC236}">
                <a16:creationId xmlns:a16="http://schemas.microsoft.com/office/drawing/2014/main" id="{38D54926-BFF7-3078-ABCC-863FAF011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52546">
            <a:off x="107824" y="5262113"/>
            <a:ext cx="1948167" cy="1251849"/>
          </a:xfrm>
          <a:prstGeom prst="rect">
            <a:avLst/>
          </a:prstGeom>
          <a:scene3d>
            <a:camera prst="orthographicFront">
              <a:rot lat="0" lon="9000000" rev="0"/>
            </a:camera>
            <a:lightRig rig="threePt" dir="t"/>
          </a:scene3d>
        </p:spPr>
      </p:pic>
      <p:graphicFrame>
        <p:nvGraphicFramePr>
          <p:cNvPr id="29" name="Gráfico 28">
            <a:extLst>
              <a:ext uri="{FF2B5EF4-FFF2-40B4-BE49-F238E27FC236}">
                <a16:creationId xmlns:a16="http://schemas.microsoft.com/office/drawing/2014/main" id="{AF5289DA-6F68-DBCA-0E71-85D57BBEFE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3321646"/>
              </p:ext>
            </p:extLst>
          </p:nvPr>
        </p:nvGraphicFramePr>
        <p:xfrm>
          <a:off x="2116132" y="1983930"/>
          <a:ext cx="8870644" cy="3135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9" name="Retângulo 38">
            <a:extLst>
              <a:ext uri="{FF2B5EF4-FFF2-40B4-BE49-F238E27FC236}">
                <a16:creationId xmlns:a16="http://schemas.microsoft.com/office/drawing/2014/main" id="{90657B26-FD98-D5D5-34D4-F7B4E0116BA2}"/>
              </a:ext>
            </a:extLst>
          </p:cNvPr>
          <p:cNvSpPr/>
          <p:nvPr/>
        </p:nvSpPr>
        <p:spPr>
          <a:xfrm>
            <a:off x="-6245156" y="0"/>
            <a:ext cx="4767730" cy="68705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DFF2C7FE-31BB-527F-802A-D3ABB8956623}"/>
              </a:ext>
            </a:extLst>
          </p:cNvPr>
          <p:cNvSpPr/>
          <p:nvPr/>
        </p:nvSpPr>
        <p:spPr>
          <a:xfrm>
            <a:off x="280355" y="-1885886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CD712102-FB8E-4A87-7F50-72CF885E4136}"/>
              </a:ext>
            </a:extLst>
          </p:cNvPr>
          <p:cNvSpPr txBox="1"/>
          <p:nvPr/>
        </p:nvSpPr>
        <p:spPr>
          <a:xfrm>
            <a:off x="706280" y="-3254936"/>
            <a:ext cx="12154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Berlin Sans FB" panose="020E0602020502020306" pitchFamily="34" charset="0"/>
              </a:rPr>
              <a:t>Média de Satisfação por Serviços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C1874539-4CED-B7D3-F874-D134068EC748}"/>
              </a:ext>
            </a:extLst>
          </p:cNvPr>
          <p:cNvSpPr txBox="1"/>
          <p:nvPr/>
        </p:nvSpPr>
        <p:spPr>
          <a:xfrm>
            <a:off x="12573665" y="5216323"/>
            <a:ext cx="887064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latin typeface="Berlin Sans FB" panose="020E0602020502020306" pitchFamily="34" charset="0"/>
              </a:rPr>
              <a:t>Pergunta:</a:t>
            </a:r>
            <a:r>
              <a:rPr lang="pt-BR" sz="1700" dirty="0">
                <a:latin typeface="Berlin Sans FB" panose="020E0602020502020306" pitchFamily="34" charset="0"/>
              </a:rPr>
              <a:t> Quais serviços são mais bem avaliados pelos passageiros? </a:t>
            </a:r>
          </a:p>
          <a:p>
            <a:endParaRPr lang="pt-BR" sz="1700" b="1" dirty="0">
              <a:latin typeface="Berlin Sans FB" panose="020E0602020502020306" pitchFamily="34" charset="0"/>
            </a:endParaRPr>
          </a:p>
          <a:p>
            <a:r>
              <a:rPr lang="pt-BR" sz="1700" b="1" dirty="0">
                <a:latin typeface="Berlin Sans FB" panose="020E0602020502020306" pitchFamily="34" charset="0"/>
              </a:rPr>
              <a:t>Resposta:</a:t>
            </a:r>
            <a:r>
              <a:rPr lang="pt-BR" sz="1700" dirty="0">
                <a:latin typeface="Berlin Sans FB" panose="020E0602020502020306" pitchFamily="34" charset="0"/>
              </a:rPr>
              <a:t> Para serviços em geral, a média de satisfação é de 3,092 para passageiros satisfeitos e 2,373 para insatisfeitos. Para serviços online, a média de satisfação é de 2,676 para passageiros satisfeitos e 1,746 para insatisfeitos. Isso indica que tanto os serviços gerais quanto os serviços online são avaliados mais positivamente pelos passageiros satisfeitos.</a:t>
            </a:r>
          </a:p>
        </p:txBody>
      </p:sp>
    </p:spTree>
    <p:extLst>
      <p:ext uri="{BB962C8B-B14F-4D97-AF65-F5344CB8AC3E}">
        <p14:creationId xmlns:p14="http://schemas.microsoft.com/office/powerpoint/2010/main" val="2562317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um avião&#10;&#10;Descrição gerada automaticamente com confiança média">
            <a:extLst>
              <a:ext uri="{FF2B5EF4-FFF2-40B4-BE49-F238E27FC236}">
                <a16:creationId xmlns:a16="http://schemas.microsoft.com/office/drawing/2014/main" id="{D05562E9-F665-8A28-23EB-7E1388D18E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9" r="-1" b="7755"/>
          <a:stretch/>
        </p:blipFill>
        <p:spPr>
          <a:xfrm>
            <a:off x="781320" y="643467"/>
            <a:ext cx="10629360" cy="557106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21839E1-B349-5A14-0195-00E95764E9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980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>
              <a:latin typeface="Bernard MT Condensed" panose="02050806060905020404" pitchFamily="18" charset="0"/>
            </a:endParaRPr>
          </a:p>
          <a:p>
            <a:pPr algn="ctr"/>
            <a:endParaRPr lang="pt-BR" sz="4000" dirty="0">
              <a:latin typeface="Bernard MT Condensed" panose="02050806060905020404" pitchFamily="18" charset="0"/>
            </a:endParaRPr>
          </a:p>
          <a:p>
            <a:pPr algn="ctr"/>
            <a:endParaRPr lang="pt-BR" sz="4000" dirty="0">
              <a:latin typeface="Bernard MT Condensed" panose="02050806060905020404" pitchFamily="18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204BEC0-6738-235B-6B89-0D80625BA63F}"/>
              </a:ext>
            </a:extLst>
          </p:cNvPr>
          <p:cNvSpPr/>
          <p:nvPr/>
        </p:nvSpPr>
        <p:spPr>
          <a:xfrm>
            <a:off x="-1" y="6802118"/>
            <a:ext cx="12191999" cy="5588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CFA63F5-AFC3-BB31-B4DE-176945183503}"/>
              </a:ext>
            </a:extLst>
          </p:cNvPr>
          <p:cNvSpPr/>
          <p:nvPr/>
        </p:nvSpPr>
        <p:spPr>
          <a:xfrm>
            <a:off x="-2" y="0"/>
            <a:ext cx="12191999" cy="680211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239CA8E-39B1-1D9A-E752-4E63C8CC02DB}"/>
              </a:ext>
            </a:extLst>
          </p:cNvPr>
          <p:cNvSpPr/>
          <p:nvPr/>
        </p:nvSpPr>
        <p:spPr>
          <a:xfrm>
            <a:off x="203198" y="343848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 descr="Desenho de um avião&#10;&#10;Descrição gerada automaticamente com confiança média">
            <a:extLst>
              <a:ext uri="{FF2B5EF4-FFF2-40B4-BE49-F238E27FC236}">
                <a16:creationId xmlns:a16="http://schemas.microsoft.com/office/drawing/2014/main" id="{4A030E25-2452-74EB-C434-8C038EE9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570" y="2428881"/>
            <a:ext cx="1948167" cy="1251849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A90C7BE6-8A0D-EB99-AE4B-734B51910AF7}"/>
              </a:ext>
            </a:extLst>
          </p:cNvPr>
          <p:cNvGrpSpPr/>
          <p:nvPr/>
        </p:nvGrpSpPr>
        <p:grpSpPr>
          <a:xfrm>
            <a:off x="203198" y="629767"/>
            <a:ext cx="10066843" cy="5584766"/>
            <a:chOff x="1137053" y="-1445786"/>
            <a:chExt cx="10066843" cy="5584766"/>
          </a:xfrm>
        </p:grpSpPr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D8F1DE02-532D-959F-0C5E-8CBDA882E05E}"/>
                </a:ext>
              </a:extLst>
            </p:cNvPr>
            <p:cNvSpPr txBox="1"/>
            <p:nvPr/>
          </p:nvSpPr>
          <p:spPr>
            <a:xfrm>
              <a:off x="5515098" y="-1445786"/>
              <a:ext cx="568879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0" dirty="0">
                  <a:latin typeface="Berlin Sans FB" panose="020E0602020502020306" pitchFamily="34" charset="0"/>
                </a:rPr>
                <a:t>SUMÁRIO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3401AC4-D062-4677-752A-901A5C8FAEA4}"/>
                </a:ext>
              </a:extLst>
            </p:cNvPr>
            <p:cNvSpPr txBox="1"/>
            <p:nvPr/>
          </p:nvSpPr>
          <p:spPr>
            <a:xfrm>
              <a:off x="1137053" y="353328"/>
              <a:ext cx="7571303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>
                  <a:latin typeface="Berlin Sans FB" panose="020E0602020502020306" pitchFamily="34" charset="0"/>
                </a:rPr>
                <a:t>1. Distribuição por Gênero</a:t>
              </a:r>
            </a:p>
            <a:p>
              <a:r>
                <a:rPr lang="pt-BR" sz="4000" dirty="0">
                  <a:latin typeface="Berlin Sans FB" panose="020E0602020502020306" pitchFamily="34" charset="0"/>
                </a:rPr>
                <a:t>2. Distribuição por Tipo de Cliente</a:t>
              </a:r>
            </a:p>
            <a:p>
              <a:r>
                <a:rPr lang="pt-BR" sz="4000" dirty="0">
                  <a:latin typeface="Berlin Sans FB" panose="020E0602020502020306" pitchFamily="34" charset="0"/>
                </a:rPr>
                <a:t>3. Classe de Voo x Tipo de Viagem</a:t>
              </a:r>
            </a:p>
            <a:p>
              <a:r>
                <a:rPr lang="pt-BR" sz="4000" dirty="0">
                  <a:latin typeface="Berlin Sans FB" panose="020E0602020502020306" pitchFamily="34" charset="0"/>
                </a:rPr>
                <a:t>4. Média de Atraso x Satisfação</a:t>
              </a:r>
            </a:p>
            <a:p>
              <a:r>
                <a:rPr lang="pt-BR" sz="4000" dirty="0">
                  <a:latin typeface="Berlin Sans FB" panose="020E0602020502020306" pitchFamily="34" charset="0"/>
                </a:rPr>
                <a:t>5. Faixa Etária x Satisfação</a:t>
              </a:r>
            </a:p>
            <a:p>
              <a:r>
                <a:rPr lang="pt-BR" sz="4000" dirty="0">
                  <a:latin typeface="Berlin Sans FB" panose="020E0602020502020306" pitchFamily="34" charset="0"/>
                </a:rPr>
                <a:t>6. Média de Satisfação dos Serviços</a:t>
              </a:r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28558-6616-E6B0-512D-BC74404C2159}"/>
              </a:ext>
            </a:extLst>
          </p:cNvPr>
          <p:cNvSpPr txBox="1"/>
          <p:nvPr/>
        </p:nvSpPr>
        <p:spPr>
          <a:xfrm>
            <a:off x="8506623" y="6323659"/>
            <a:ext cx="348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Apresentado por: Gustavo Betete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8B4F3FE-1466-B19C-CC5C-9F5BBDCF35F6}"/>
              </a:ext>
            </a:extLst>
          </p:cNvPr>
          <p:cNvSpPr/>
          <p:nvPr/>
        </p:nvSpPr>
        <p:spPr>
          <a:xfrm>
            <a:off x="-14152" y="1"/>
            <a:ext cx="12206151" cy="6857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8B45CE45-228F-0A57-6BB4-9CE067DAEFD9}"/>
              </a:ext>
            </a:extLst>
          </p:cNvPr>
          <p:cNvSpPr/>
          <p:nvPr/>
        </p:nvSpPr>
        <p:spPr>
          <a:xfrm>
            <a:off x="217348" y="253794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6" name="Imagem 15" descr="Desenho de um avião&#10;&#10;Descrição gerada automaticamente com confiança média">
            <a:extLst>
              <a:ext uri="{FF2B5EF4-FFF2-40B4-BE49-F238E27FC236}">
                <a16:creationId xmlns:a16="http://schemas.microsoft.com/office/drawing/2014/main" id="{1AE4A7D5-E1F5-ADFE-1281-B85CECC95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71777">
            <a:off x="178269" y="5410958"/>
            <a:ext cx="1948167" cy="1251849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3CE0A85-137C-AD75-9941-16B78AE07A59}"/>
              </a:ext>
            </a:extLst>
          </p:cNvPr>
          <p:cNvSpPr txBox="1"/>
          <p:nvPr/>
        </p:nvSpPr>
        <p:spPr>
          <a:xfrm>
            <a:off x="2318854" y="5663344"/>
            <a:ext cx="88706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latin typeface="Berlin Sans FB" panose="020E0602020502020306" pitchFamily="34" charset="0"/>
              </a:rPr>
              <a:t>Pergunta:</a:t>
            </a:r>
            <a:r>
              <a:rPr lang="pt-BR" sz="1700" dirty="0">
                <a:latin typeface="Berlin Sans FB" panose="020E0602020502020306" pitchFamily="34" charset="0"/>
              </a:rPr>
              <a:t> Qual é a distribuição de gênero entre os passageiros da companhia aérea? </a:t>
            </a:r>
          </a:p>
          <a:p>
            <a:endParaRPr lang="pt-BR" sz="1700" b="1" dirty="0">
              <a:latin typeface="Berlin Sans FB" panose="020E0602020502020306" pitchFamily="34" charset="0"/>
            </a:endParaRPr>
          </a:p>
          <a:p>
            <a:r>
              <a:rPr lang="pt-BR" sz="1700" b="1" dirty="0">
                <a:latin typeface="Berlin Sans FB" panose="020E0602020502020306" pitchFamily="34" charset="0"/>
              </a:rPr>
              <a:t>Resposta:</a:t>
            </a:r>
            <a:r>
              <a:rPr lang="pt-BR" sz="1700" dirty="0">
                <a:latin typeface="Berlin Sans FB" panose="020E0602020502020306" pitchFamily="34" charset="0"/>
              </a:rPr>
              <a:t> Entre os passageiros, há 13.172 mulheres e 12.804 homens, mostrando uma distribuição quase equilibrada entre os gêneros.</a:t>
            </a: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C094557F-4DE0-68B9-3ED9-EC82B756E8CE}"/>
              </a:ext>
            </a:extLst>
          </p:cNvPr>
          <p:cNvGraphicFramePr>
            <a:graphicFrameLocks/>
          </p:cNvGraphicFramePr>
          <p:nvPr/>
        </p:nvGraphicFramePr>
        <p:xfrm>
          <a:off x="2280935" y="1965274"/>
          <a:ext cx="72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D3D7F0EA-5525-D707-67BB-031516441089}"/>
              </a:ext>
            </a:extLst>
          </p:cNvPr>
          <p:cNvGraphicFramePr>
            <a:graphicFrameLocks/>
          </p:cNvGraphicFramePr>
          <p:nvPr/>
        </p:nvGraphicFramePr>
        <p:xfrm>
          <a:off x="9495085" y="2732314"/>
          <a:ext cx="2450782" cy="2840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Retângulo 19">
            <a:extLst>
              <a:ext uri="{FF2B5EF4-FFF2-40B4-BE49-F238E27FC236}">
                <a16:creationId xmlns:a16="http://schemas.microsoft.com/office/drawing/2014/main" id="{04E49698-9B61-EB4F-A4CF-DDB59C7F1E5E}"/>
              </a:ext>
            </a:extLst>
          </p:cNvPr>
          <p:cNvSpPr/>
          <p:nvPr/>
        </p:nvSpPr>
        <p:spPr>
          <a:xfrm>
            <a:off x="-14155" y="0"/>
            <a:ext cx="122061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DF615CA-8C59-6621-BD86-F4CD9C54C79B}"/>
              </a:ext>
            </a:extLst>
          </p:cNvPr>
          <p:cNvSpPr txBox="1"/>
          <p:nvPr/>
        </p:nvSpPr>
        <p:spPr>
          <a:xfrm>
            <a:off x="2266785" y="5554367"/>
            <a:ext cx="88706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latin typeface="Berlin Sans FB" panose="020E0602020502020306" pitchFamily="34" charset="0"/>
              </a:rPr>
              <a:t>Pergunta:</a:t>
            </a:r>
            <a:r>
              <a:rPr lang="pt-BR" sz="1700" dirty="0">
                <a:latin typeface="Berlin Sans FB" panose="020E0602020502020306" pitchFamily="34" charset="0"/>
              </a:rPr>
              <a:t> Qual é a proporção de passageiros leais x passageiros desleais? </a:t>
            </a:r>
          </a:p>
          <a:p>
            <a:endParaRPr lang="pt-BR" sz="1700" b="1" dirty="0">
              <a:latin typeface="Berlin Sans FB" panose="020E0602020502020306" pitchFamily="34" charset="0"/>
            </a:endParaRPr>
          </a:p>
          <a:p>
            <a:r>
              <a:rPr lang="pt-BR" sz="1700" b="1" dirty="0">
                <a:latin typeface="Berlin Sans FB" panose="020E0602020502020306" pitchFamily="34" charset="0"/>
              </a:rPr>
              <a:t>Resposta:</a:t>
            </a:r>
            <a:r>
              <a:rPr lang="pt-BR" sz="1700" dirty="0">
                <a:latin typeface="Berlin Sans FB" panose="020E0602020502020306" pitchFamily="34" charset="0"/>
              </a:rPr>
              <a:t> Existem 21.177 clientes leais em comparação com 4.799 clientes desleais, indicando uma base de clientes predominantemente leal.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49BD8071-E66B-338B-65AE-5650BFC78BE5}"/>
              </a:ext>
            </a:extLst>
          </p:cNvPr>
          <p:cNvSpPr/>
          <p:nvPr/>
        </p:nvSpPr>
        <p:spPr>
          <a:xfrm>
            <a:off x="217345" y="287965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28" name="Gráfico 27">
            <a:extLst>
              <a:ext uri="{FF2B5EF4-FFF2-40B4-BE49-F238E27FC236}">
                <a16:creationId xmlns:a16="http://schemas.microsoft.com/office/drawing/2014/main" id="{4A1565E0-66F5-08B5-2431-7003C75250E9}"/>
              </a:ext>
            </a:extLst>
          </p:cNvPr>
          <p:cNvGraphicFramePr>
            <a:graphicFrameLocks/>
          </p:cNvGraphicFramePr>
          <p:nvPr/>
        </p:nvGraphicFramePr>
        <p:xfrm>
          <a:off x="2825248" y="2248677"/>
          <a:ext cx="6912172" cy="3128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30" name="Imagem 29" descr="Desenho de um avião&#10;&#10;Descrição gerada automaticamente com confiança média">
            <a:extLst>
              <a:ext uri="{FF2B5EF4-FFF2-40B4-BE49-F238E27FC236}">
                <a16:creationId xmlns:a16="http://schemas.microsoft.com/office/drawing/2014/main" id="{DA1B3389-3F62-F46B-B04D-8F2F1A47D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7502">
            <a:off x="207311" y="5284539"/>
            <a:ext cx="1948167" cy="1251849"/>
          </a:xfrm>
          <a:prstGeom prst="rect">
            <a:avLst/>
          </a:prstGeom>
          <a:scene3d>
            <a:camera prst="orthographicFront">
              <a:rot lat="0" lon="9000000" rev="0"/>
            </a:camera>
            <a:lightRig rig="threePt" dir="t"/>
          </a:scene3d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D5908118-4A02-71AF-4459-1E86B8DD888A}"/>
              </a:ext>
            </a:extLst>
          </p:cNvPr>
          <p:cNvSpPr/>
          <p:nvPr/>
        </p:nvSpPr>
        <p:spPr>
          <a:xfrm>
            <a:off x="-14156" y="0"/>
            <a:ext cx="1220615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39818919-3A36-B4CE-D6FE-7AC5552C55FC}"/>
              </a:ext>
            </a:extLst>
          </p:cNvPr>
          <p:cNvSpPr/>
          <p:nvPr/>
        </p:nvSpPr>
        <p:spPr>
          <a:xfrm>
            <a:off x="280356" y="226054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82A5DE3-0A40-EF4E-B484-3CE2A87465DF}"/>
              </a:ext>
            </a:extLst>
          </p:cNvPr>
          <p:cNvSpPr txBox="1"/>
          <p:nvPr/>
        </p:nvSpPr>
        <p:spPr>
          <a:xfrm>
            <a:off x="1125270" y="400750"/>
            <a:ext cx="10851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Berlin Sans FB" panose="020E0602020502020306" pitchFamily="34" charset="0"/>
              </a:rPr>
              <a:t>Classe de Voo x Tipo de Viagem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5FC11A9-F6E2-AA4F-5104-6FA82BDB506F}"/>
              </a:ext>
            </a:extLst>
          </p:cNvPr>
          <p:cNvSpPr txBox="1"/>
          <p:nvPr/>
        </p:nvSpPr>
        <p:spPr>
          <a:xfrm>
            <a:off x="2422649" y="4588249"/>
            <a:ext cx="887064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latin typeface="Berlin Sans FB" panose="020E0602020502020306" pitchFamily="34" charset="0"/>
              </a:rPr>
              <a:t>Pergunta:</a:t>
            </a:r>
            <a:r>
              <a:rPr lang="pt-BR" sz="1700" dirty="0">
                <a:latin typeface="Berlin Sans FB" panose="020E0602020502020306" pitchFamily="34" charset="0"/>
              </a:rPr>
              <a:t> Qual é a relação entre a classe de voo escolhida e o tipo de viagem (negócios ou pessoal)? </a:t>
            </a:r>
          </a:p>
          <a:p>
            <a:endParaRPr lang="pt-BR" sz="1700" b="1" dirty="0">
              <a:latin typeface="Berlin Sans FB" panose="020E0602020502020306" pitchFamily="34" charset="0"/>
            </a:endParaRPr>
          </a:p>
          <a:p>
            <a:r>
              <a:rPr lang="pt-BR" sz="1700" b="1" dirty="0">
                <a:latin typeface="Berlin Sans FB" panose="020E0602020502020306" pitchFamily="34" charset="0"/>
              </a:rPr>
              <a:t>Resposta:</a:t>
            </a:r>
            <a:r>
              <a:rPr lang="pt-BR" sz="1700" dirty="0">
                <a:latin typeface="Berlin Sans FB" panose="020E0602020502020306" pitchFamily="34" charset="0"/>
              </a:rPr>
              <a:t> Na classe Eco Plus, 1.012 são viagens de negócios e 905 são viagens pessoais. Na classe Eco, 5.047 são viagens de negócios e 6.517 são viagens pessoais. Na classe Business, 11.979 são viagens de negócios e 516 são viagens pessoais. Isso indica que a classe Business é predominantemente escolhida para viagens de negócios, enquanto a classe Eco tem uma maior proporção de viagens pessoais.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70D8A2A8-D064-A834-F4C9-319455EFF3CC}"/>
              </a:ext>
            </a:extLst>
          </p:cNvPr>
          <p:cNvGraphicFramePr>
            <a:graphicFrameLocks/>
          </p:cNvGraphicFramePr>
          <p:nvPr/>
        </p:nvGraphicFramePr>
        <p:xfrm>
          <a:off x="2711065" y="1955800"/>
          <a:ext cx="7347991" cy="2586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5" name="Retângulo 24">
            <a:extLst>
              <a:ext uri="{FF2B5EF4-FFF2-40B4-BE49-F238E27FC236}">
                <a16:creationId xmlns:a16="http://schemas.microsoft.com/office/drawing/2014/main" id="{415A0797-D5DB-3858-295C-3682358DC36A}"/>
              </a:ext>
            </a:extLst>
          </p:cNvPr>
          <p:cNvSpPr/>
          <p:nvPr/>
        </p:nvSpPr>
        <p:spPr>
          <a:xfrm>
            <a:off x="24776" y="1"/>
            <a:ext cx="12167222" cy="68417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A2229781-2686-C590-1ECC-DF9F71A5F59F}"/>
              </a:ext>
            </a:extLst>
          </p:cNvPr>
          <p:cNvSpPr/>
          <p:nvPr/>
        </p:nvSpPr>
        <p:spPr>
          <a:xfrm>
            <a:off x="203198" y="226054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8BB0011-AB0D-FF41-EE2B-C2B914BE79F9}"/>
              </a:ext>
            </a:extLst>
          </p:cNvPr>
          <p:cNvSpPr txBox="1"/>
          <p:nvPr/>
        </p:nvSpPr>
        <p:spPr>
          <a:xfrm>
            <a:off x="898707" y="5168460"/>
            <a:ext cx="887064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latin typeface="Berlin Sans FB" panose="020E0602020502020306" pitchFamily="34" charset="0"/>
              </a:rPr>
              <a:t>Pergunta:</a:t>
            </a:r>
            <a:r>
              <a:rPr lang="pt-BR" sz="1700" dirty="0">
                <a:latin typeface="Berlin Sans FB" panose="020E0602020502020306" pitchFamily="34" charset="0"/>
              </a:rPr>
              <a:t> Como o atraso nos voos afeta a satisfação dos passageiros? </a:t>
            </a:r>
          </a:p>
          <a:p>
            <a:endParaRPr lang="pt-BR" sz="1700" b="1" dirty="0">
              <a:latin typeface="Berlin Sans FB" panose="020E0602020502020306" pitchFamily="34" charset="0"/>
            </a:endParaRPr>
          </a:p>
          <a:p>
            <a:r>
              <a:rPr lang="pt-BR" sz="1700" b="1" dirty="0">
                <a:latin typeface="Berlin Sans FB" panose="020E0602020502020306" pitchFamily="34" charset="0"/>
              </a:rPr>
              <a:t>Resposta:</a:t>
            </a:r>
            <a:r>
              <a:rPr lang="pt-BR" sz="1700" dirty="0">
                <a:latin typeface="Berlin Sans FB" panose="020E0602020502020306" pitchFamily="34" charset="0"/>
              </a:rPr>
              <a:t> Para clientes satisfeitos com a companhia, a média de atraso na chegada é de 121,51 minutos, enquanto para insatisfeitos é de 167,67 minutos. Em relação ao atraso na partida, a média é de 12,12 minutos para clientes satisfeitos e 16,02 minutos para insatisfeitos. Isso sugere que menores atrasos estão associados a níveis mais altos de satisfação.</a:t>
            </a:r>
          </a:p>
        </p:txBody>
      </p:sp>
      <p:pic>
        <p:nvPicPr>
          <p:cNvPr id="43" name="Imagem 42" descr="Desenho de um avião&#10;&#10;Descrição gerada automaticamente com confiança média">
            <a:extLst>
              <a:ext uri="{FF2B5EF4-FFF2-40B4-BE49-F238E27FC236}">
                <a16:creationId xmlns:a16="http://schemas.microsoft.com/office/drawing/2014/main" id="{8161E765-4934-2DC7-A411-2F5419056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52546">
            <a:off x="-3271300" y="-2385308"/>
            <a:ext cx="1948167" cy="1251849"/>
          </a:xfrm>
          <a:prstGeom prst="rect">
            <a:avLst/>
          </a:prstGeom>
          <a:scene3d>
            <a:camera prst="orthographicFront">
              <a:rot lat="0" lon="9000000" rev="0"/>
            </a:camera>
            <a:lightRig rig="threePt" dir="t"/>
          </a:scene3d>
        </p:spPr>
      </p:pic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1F450988-C69A-1DCB-0D45-5A4BE40F0526}"/>
              </a:ext>
            </a:extLst>
          </p:cNvPr>
          <p:cNvGraphicFramePr>
            <a:graphicFrameLocks/>
          </p:cNvGraphicFramePr>
          <p:nvPr/>
        </p:nvGraphicFramePr>
        <p:xfrm>
          <a:off x="3040058" y="1947258"/>
          <a:ext cx="6111875" cy="3194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8" name="Retângulo 17">
            <a:extLst>
              <a:ext uri="{FF2B5EF4-FFF2-40B4-BE49-F238E27FC236}">
                <a16:creationId xmlns:a16="http://schemas.microsoft.com/office/drawing/2014/main" id="{80E11A95-B3DF-F32D-0EDA-E1F0F45C11CE}"/>
              </a:ext>
            </a:extLst>
          </p:cNvPr>
          <p:cNvSpPr/>
          <p:nvPr/>
        </p:nvSpPr>
        <p:spPr>
          <a:xfrm>
            <a:off x="-1" y="0"/>
            <a:ext cx="12206147" cy="68705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81B3F5A2-2E6D-7CAF-E784-DECF894E6F31}"/>
              </a:ext>
            </a:extLst>
          </p:cNvPr>
          <p:cNvSpPr/>
          <p:nvPr/>
        </p:nvSpPr>
        <p:spPr>
          <a:xfrm>
            <a:off x="145463" y="316941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95C945D-8B5D-6E5A-05F7-8A6B0929C861}"/>
              </a:ext>
            </a:extLst>
          </p:cNvPr>
          <p:cNvSpPr txBox="1"/>
          <p:nvPr/>
        </p:nvSpPr>
        <p:spPr>
          <a:xfrm>
            <a:off x="2443580" y="5200655"/>
            <a:ext cx="887064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latin typeface="Berlin Sans FB" panose="020E0602020502020306" pitchFamily="34" charset="0"/>
              </a:rPr>
              <a:t>Pergunta:</a:t>
            </a:r>
            <a:r>
              <a:rPr lang="pt-BR" sz="1700" dirty="0">
                <a:latin typeface="Berlin Sans FB" panose="020E0602020502020306" pitchFamily="34" charset="0"/>
              </a:rPr>
              <a:t> Qual é a relação entre a faixa etária dos passageiros e sua satisfação com a companhia aérea? </a:t>
            </a:r>
          </a:p>
          <a:p>
            <a:endParaRPr lang="pt-BR" sz="1700" b="1" dirty="0">
              <a:latin typeface="Berlin Sans FB" panose="020E0602020502020306" pitchFamily="34" charset="0"/>
            </a:endParaRPr>
          </a:p>
          <a:p>
            <a:r>
              <a:rPr lang="pt-BR" sz="1700" b="1" dirty="0">
                <a:latin typeface="Berlin Sans FB" panose="020E0602020502020306" pitchFamily="34" charset="0"/>
              </a:rPr>
              <a:t>Resposta:</a:t>
            </a:r>
            <a:r>
              <a:rPr lang="pt-BR" sz="1700" dirty="0">
                <a:latin typeface="Berlin Sans FB" panose="020E0602020502020306" pitchFamily="34" charset="0"/>
              </a:rPr>
              <a:t> As faixas etárias de 40-49 e 50-59 anos estão mais satisfeitas do que insatisfeitas com a companhia aérea, indicando que passageiros nestas faixas etárias têm maior probabilidade de estarem satisfeitos com os serviços oferecidos.</a:t>
            </a:r>
          </a:p>
        </p:txBody>
      </p:sp>
      <p:graphicFrame>
        <p:nvGraphicFramePr>
          <p:cNvPr id="29" name="Gráfico 28">
            <a:extLst>
              <a:ext uri="{FF2B5EF4-FFF2-40B4-BE49-F238E27FC236}">
                <a16:creationId xmlns:a16="http://schemas.microsoft.com/office/drawing/2014/main" id="{AF5289DA-6F68-DBCA-0E71-85D57BBEFE7D}"/>
              </a:ext>
            </a:extLst>
          </p:cNvPr>
          <p:cNvGraphicFramePr>
            <a:graphicFrameLocks/>
          </p:cNvGraphicFramePr>
          <p:nvPr/>
        </p:nvGraphicFramePr>
        <p:xfrm>
          <a:off x="2116132" y="1983930"/>
          <a:ext cx="8870644" cy="3135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9" name="Retângulo 38">
            <a:extLst>
              <a:ext uri="{FF2B5EF4-FFF2-40B4-BE49-F238E27FC236}">
                <a16:creationId xmlns:a16="http://schemas.microsoft.com/office/drawing/2014/main" id="{90657B26-FD98-D5D5-34D4-F7B4E0116BA2}"/>
              </a:ext>
            </a:extLst>
          </p:cNvPr>
          <p:cNvSpPr/>
          <p:nvPr/>
        </p:nvSpPr>
        <p:spPr>
          <a:xfrm>
            <a:off x="-40320" y="0"/>
            <a:ext cx="12257091" cy="68705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DFF2C7FE-31BB-527F-802A-D3ABB8956623}"/>
              </a:ext>
            </a:extLst>
          </p:cNvPr>
          <p:cNvSpPr/>
          <p:nvPr/>
        </p:nvSpPr>
        <p:spPr>
          <a:xfrm>
            <a:off x="280355" y="294831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CD712102-FB8E-4A87-7F50-72CF885E4136}"/>
              </a:ext>
            </a:extLst>
          </p:cNvPr>
          <p:cNvSpPr txBox="1"/>
          <p:nvPr/>
        </p:nvSpPr>
        <p:spPr>
          <a:xfrm>
            <a:off x="898707" y="538827"/>
            <a:ext cx="12154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Berlin Sans FB" panose="020E0602020502020306" pitchFamily="34" charset="0"/>
              </a:rPr>
              <a:t>Média de Satisfação por Serviços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C1874539-4CED-B7D3-F874-D134068EC748}"/>
              </a:ext>
            </a:extLst>
          </p:cNvPr>
          <p:cNvSpPr txBox="1"/>
          <p:nvPr/>
        </p:nvSpPr>
        <p:spPr>
          <a:xfrm>
            <a:off x="1720345" y="5137534"/>
            <a:ext cx="887064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latin typeface="Berlin Sans FB" panose="020E0602020502020306" pitchFamily="34" charset="0"/>
              </a:rPr>
              <a:t>Pergunta:</a:t>
            </a:r>
            <a:r>
              <a:rPr lang="pt-BR" sz="1700" dirty="0">
                <a:latin typeface="Berlin Sans FB" panose="020E0602020502020306" pitchFamily="34" charset="0"/>
              </a:rPr>
              <a:t> Quais serviços são mais bem avaliados pelos passageiros? </a:t>
            </a:r>
          </a:p>
          <a:p>
            <a:endParaRPr lang="pt-BR" sz="1700" b="1" dirty="0">
              <a:latin typeface="Berlin Sans FB" panose="020E0602020502020306" pitchFamily="34" charset="0"/>
            </a:endParaRPr>
          </a:p>
          <a:p>
            <a:r>
              <a:rPr lang="pt-BR" sz="1700" b="1" dirty="0">
                <a:latin typeface="Berlin Sans FB" panose="020E0602020502020306" pitchFamily="34" charset="0"/>
              </a:rPr>
              <a:t>Resposta:</a:t>
            </a:r>
            <a:r>
              <a:rPr lang="pt-BR" sz="1700" dirty="0">
                <a:latin typeface="Berlin Sans FB" panose="020E0602020502020306" pitchFamily="34" charset="0"/>
              </a:rPr>
              <a:t> Para serviços em geral, a média de satisfação é de 3,092 para passageiros satisfeitos e 2,373 para insatisfeitos. Para serviços online, a média de satisfação é de 2,676 para passageiros satisfeitos e 1,746 para insatisfeitos. Isso indica que tanto os serviços gerais quanto os serviços online são avaliados mais positivamente pelos passageiros satisfeitos.</a:t>
            </a:r>
          </a:p>
        </p:txBody>
      </p:sp>
      <p:graphicFrame>
        <p:nvGraphicFramePr>
          <p:cNvPr id="27" name="Gráfico 26">
            <a:extLst>
              <a:ext uri="{FF2B5EF4-FFF2-40B4-BE49-F238E27FC236}">
                <a16:creationId xmlns:a16="http://schemas.microsoft.com/office/drawing/2014/main" id="{5CFF62B8-8B78-A85F-2C08-6FA572C82B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3604770"/>
              </p:ext>
            </p:extLst>
          </p:nvPr>
        </p:nvGraphicFramePr>
        <p:xfrm>
          <a:off x="2247133" y="1945049"/>
          <a:ext cx="7811923" cy="3073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5" name="Retângulo 44">
            <a:extLst>
              <a:ext uri="{FF2B5EF4-FFF2-40B4-BE49-F238E27FC236}">
                <a16:creationId xmlns:a16="http://schemas.microsoft.com/office/drawing/2014/main" id="{D6DB8ED6-E8DB-D777-2D3E-DFEBF074CD1B}"/>
              </a:ext>
            </a:extLst>
          </p:cNvPr>
          <p:cNvSpPr/>
          <p:nvPr/>
        </p:nvSpPr>
        <p:spPr>
          <a:xfrm>
            <a:off x="-6984459" y="0"/>
            <a:ext cx="5014386" cy="68705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97B32A36-4594-6CAF-6D55-B4191BC6B87A}"/>
              </a:ext>
            </a:extLst>
          </p:cNvPr>
          <p:cNvSpPr/>
          <p:nvPr/>
        </p:nvSpPr>
        <p:spPr>
          <a:xfrm>
            <a:off x="195426" y="-2159471"/>
            <a:ext cx="11785597" cy="1587503"/>
          </a:xfrm>
          <a:prstGeom prst="roundRect">
            <a:avLst/>
          </a:prstGeom>
          <a:ln>
            <a:noFill/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0F941AD-BA46-E878-374D-802FBA380F55}"/>
              </a:ext>
            </a:extLst>
          </p:cNvPr>
          <p:cNvSpPr txBox="1"/>
          <p:nvPr/>
        </p:nvSpPr>
        <p:spPr>
          <a:xfrm>
            <a:off x="3950447" y="-3297132"/>
            <a:ext cx="12154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Berlin Sans FB" panose="020E0602020502020306" pitchFamily="34" charset="0"/>
              </a:rPr>
              <a:t>Conclusão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563ABF9-FC05-DC05-C4F6-A7789DD45BEE}"/>
              </a:ext>
            </a:extLst>
          </p:cNvPr>
          <p:cNvSpPr txBox="1"/>
          <p:nvPr/>
        </p:nvSpPr>
        <p:spPr>
          <a:xfrm>
            <a:off x="12651727" y="1554490"/>
            <a:ext cx="11932433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u="sng" dirty="0">
                <a:latin typeface="Berlin Sans FB" panose="020E0602020502020306" pitchFamily="34" charset="0"/>
              </a:rPr>
              <a:t>O que está bom:</a:t>
            </a:r>
            <a:endParaRPr lang="pt-BR" sz="1700" dirty="0">
              <a:latin typeface="Berlin Sans FB" panose="020E0602020502020306" pitchFamily="34" charset="0"/>
            </a:endParaRPr>
          </a:p>
          <a:p>
            <a:r>
              <a:rPr lang="pt-BR" sz="1700" dirty="0">
                <a:latin typeface="Berlin Sans FB" panose="020E0602020502020306" pitchFamily="34" charset="0"/>
              </a:rPr>
              <a:t>Fidelidade dos Clientes: A maioria dos passageiros (21.177) são leais.</a:t>
            </a:r>
          </a:p>
          <a:p>
            <a:endParaRPr lang="pt-BR" sz="1700" dirty="0">
              <a:latin typeface="Berlin Sans FB" panose="020E0602020502020306" pitchFamily="34" charset="0"/>
            </a:endParaRPr>
          </a:p>
          <a:p>
            <a:r>
              <a:rPr lang="pt-BR" sz="1700" dirty="0">
                <a:latin typeface="Berlin Sans FB" panose="020E0602020502020306" pitchFamily="34" charset="0"/>
              </a:rPr>
              <a:t>Preferências de Classe de Voo: Classe Business é popular para negócios, e Eco para viagens pessoais.</a:t>
            </a:r>
          </a:p>
          <a:p>
            <a:endParaRPr lang="pt-BR" sz="1700" dirty="0">
              <a:latin typeface="Berlin Sans FB" panose="020E0602020502020306" pitchFamily="34" charset="0"/>
            </a:endParaRPr>
          </a:p>
          <a:p>
            <a:r>
              <a:rPr lang="pt-BR" sz="1700" b="1" u="sng" dirty="0">
                <a:latin typeface="Berlin Sans FB" panose="020E0602020502020306" pitchFamily="34" charset="0"/>
              </a:rPr>
              <a:t>O que está ruim:</a:t>
            </a:r>
            <a:endParaRPr lang="pt-BR" sz="1700" dirty="0">
              <a:latin typeface="Berlin Sans FB" panose="020E0602020502020306" pitchFamily="34" charset="0"/>
            </a:endParaRPr>
          </a:p>
          <a:p>
            <a:r>
              <a:rPr lang="pt-BR" sz="1700" dirty="0">
                <a:latin typeface="Berlin Sans FB" panose="020E0602020502020306" pitchFamily="34" charset="0"/>
              </a:rPr>
              <a:t>Atrasos nos Voos: Passageiros insatisfeitos enfrentam maiores atrasos na chegada (167,67 minutos) e na partida (16,02 minutos).</a:t>
            </a:r>
          </a:p>
          <a:p>
            <a:endParaRPr lang="pt-BR" sz="1700" dirty="0">
              <a:latin typeface="Berlin Sans FB" panose="020E0602020502020306" pitchFamily="34" charset="0"/>
            </a:endParaRPr>
          </a:p>
          <a:p>
            <a:r>
              <a:rPr lang="pt-BR" sz="1700" dirty="0">
                <a:latin typeface="Berlin Sans FB" panose="020E0602020502020306" pitchFamily="34" charset="0"/>
              </a:rPr>
              <a:t>Satisfação com Serviços Online em relação a outros serviços: Média de satisfação mais baixa para serviços online (1,746 para insatisfeitos e 2,676 para satisfeitos).</a:t>
            </a:r>
          </a:p>
          <a:p>
            <a:endParaRPr lang="pt-BR" sz="1700" dirty="0">
              <a:latin typeface="Berlin Sans FB" panose="020E0602020502020306" pitchFamily="34" charset="0"/>
            </a:endParaRPr>
          </a:p>
          <a:p>
            <a:r>
              <a:rPr lang="pt-BR" sz="1700" b="1" u="sng" dirty="0">
                <a:latin typeface="Berlin Sans FB" panose="020E0602020502020306" pitchFamily="34" charset="0"/>
              </a:rPr>
              <a:t>Sugestão de melhoria:</a:t>
            </a:r>
            <a:endParaRPr lang="pt-BR" sz="1700" dirty="0">
              <a:latin typeface="Berlin Sans FB" panose="020E0602020502020306" pitchFamily="34" charset="0"/>
            </a:endParaRPr>
          </a:p>
          <a:p>
            <a:r>
              <a:rPr lang="pt-BR" sz="1700" dirty="0">
                <a:latin typeface="Berlin Sans FB" panose="020E0602020502020306" pitchFamily="34" charset="0"/>
              </a:rPr>
              <a:t>Pontualidade: Reduzir atrasos na partida e na chegada dos voos para aumentar a satisfação dos passageiros.</a:t>
            </a:r>
          </a:p>
          <a:p>
            <a:endParaRPr lang="pt-BR" sz="1700" dirty="0">
              <a:latin typeface="Berlin Sans FB" panose="020E0602020502020306" pitchFamily="34" charset="0"/>
            </a:endParaRPr>
          </a:p>
          <a:p>
            <a:r>
              <a:rPr lang="pt-BR" sz="1700" dirty="0">
                <a:latin typeface="Berlin Sans FB" panose="020E0602020502020306" pitchFamily="34" charset="0"/>
              </a:rPr>
              <a:t>Serviços Online: Melhorar a qualidade dos serviços online, como o check-in e a facilidade de reserva, para atender melhor às expectativas dos passageiros.</a:t>
            </a:r>
          </a:p>
          <a:p>
            <a:endParaRPr lang="pt-BR" sz="1700" dirty="0">
              <a:latin typeface="Berlin Sans FB" panose="020E0602020502020306" pitchFamily="34" charset="0"/>
            </a:endParaRPr>
          </a:p>
          <a:p>
            <a:r>
              <a:rPr lang="pt-BR" sz="1700" dirty="0">
                <a:latin typeface="Berlin Sans FB" panose="020E0602020502020306" pitchFamily="34" charset="0"/>
              </a:rPr>
              <a:t>Ofertas Personalizadas: Desenvolver ofertas e serviços específicos para diferentes classes de voo e tipos de viagem, com especial atenção aos passageiros de negócios na classe Business e aos passageiros de viagens pessoais na classe Eco que são maioria.</a:t>
            </a:r>
          </a:p>
          <a:p>
            <a:endParaRPr lang="pt-BR" dirty="0"/>
          </a:p>
        </p:txBody>
      </p:sp>
      <p:pic>
        <p:nvPicPr>
          <p:cNvPr id="49" name="Imagem 48" descr="Desenho de um avião&#10;&#10;Descrição gerada automaticamente com confiança média">
            <a:extLst>
              <a:ext uri="{FF2B5EF4-FFF2-40B4-BE49-F238E27FC236}">
                <a16:creationId xmlns:a16="http://schemas.microsoft.com/office/drawing/2014/main" id="{08598EBC-AFC5-5C12-DEBE-A4E7D0F67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52546">
            <a:off x="4906851" y="7934335"/>
            <a:ext cx="1948167" cy="1251849"/>
          </a:xfrm>
          <a:prstGeom prst="rect">
            <a:avLst/>
          </a:prstGeom>
          <a:scene3d>
            <a:camera prst="orthographicFront">
              <a:rot lat="0" lon="90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027702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3535</Words>
  <Application>Microsoft Office PowerPoint</Application>
  <PresentationFormat>Widescreen</PresentationFormat>
  <Paragraphs>331</Paragraphs>
  <Slides>11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Berlin Sans FB</vt:lpstr>
      <vt:lpstr>Bernard MT Condensed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Betete</dc:creator>
  <cp:lastModifiedBy>Gustavo Betete</cp:lastModifiedBy>
  <cp:revision>2</cp:revision>
  <dcterms:created xsi:type="dcterms:W3CDTF">2024-05-31T23:52:03Z</dcterms:created>
  <dcterms:modified xsi:type="dcterms:W3CDTF">2024-06-02T16:52:37Z</dcterms:modified>
</cp:coreProperties>
</file>