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rialBlack-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CA"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version: 2</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jobs: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build:</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working_directory: ~/ProductCatalog</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docker:</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image: circleci/android:api-28-alpha</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environment:</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JVM_OPTS: -Xmx3200m</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steps: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checkout</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restore_cache:</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key: jars-{{ checksum "build.gradle" }}-{{ checksum  "app/build.gradle" }}</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run:</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name: Chmod permissions  </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command: sudo chmod +x ./gradlew</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run:</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name: Download Dependencies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command: ./gradlew androidDependencies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save_cache:</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paths: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~/.gradle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key: jars-{{ checksum "build.gradle" }}-{{ checksum  "app/build.gradle" }}</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run:</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name: Run UnitTest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command: ./gradlew test</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store_artifacts: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path: app/build/outputs/apk/debug/</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destination: apks/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 store_test_results: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path: app/build/test-results</a:t>
            </a:r>
            <a:endParaRPr/>
          </a:p>
          <a:p>
            <a:pPr indent="0" lvl="0" marL="0" marR="0" rtl="0" algn="l">
              <a:lnSpc>
                <a:spcPct val="100000"/>
              </a:lnSpc>
              <a:spcBef>
                <a:spcPts val="0"/>
              </a:spcBef>
              <a:spcAft>
                <a:spcPts val="0"/>
              </a:spcAft>
              <a:buSzPts val="1400"/>
              <a:buNone/>
            </a:pPr>
            <a:r>
              <a:rPr b="0" i="0" lang="en-CA" sz="1200" u="none" cap="none" strike="noStrike">
                <a:solidFill>
                  <a:schemeClr val="dk1"/>
                </a:solidFill>
                <a:latin typeface="Calibri"/>
                <a:ea typeface="Calibri"/>
                <a:cs typeface="Calibri"/>
                <a:sym typeface="Calibri"/>
              </a:rPr>
              <a:t> </a:t>
            </a:r>
            <a:endParaRPr/>
          </a:p>
        </p:txBody>
      </p:sp>
      <p:sp>
        <p:nvSpPr>
          <p:cNvPr id="232" name="Google Shape;23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chemeClr val="dk1"/>
                </a:solidFill>
                <a:latin typeface="Times"/>
                <a:ea typeface="Times"/>
                <a:cs typeface="Times"/>
                <a:sym typeface="Times"/>
              </a:rPr>
              <a:t>‹#›</a:t>
            </a:fld>
            <a:endParaRPr sz="1200">
              <a:solidFill>
                <a:schemeClr val="dk1"/>
              </a:solidFill>
              <a:latin typeface="Times"/>
              <a:ea typeface="Times"/>
              <a:cs typeface="Times"/>
              <a:sym typeface="Time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pic>
        <p:nvPicPr>
          <p:cNvPr descr="top.png" id="15" name="Google Shape;15;p2"/>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16" name="Google Shape;16;p2"/>
          <p:cNvSpPr/>
          <p:nvPr/>
        </p:nvSpPr>
        <p:spPr>
          <a:xfrm>
            <a:off x="0" y="5768976"/>
            <a:ext cx="12192000" cy="8858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CA" sz="1800" u="none" cap="none" strike="noStrike">
                <a:solidFill>
                  <a:schemeClr val="dk1"/>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p:txBody>
      </p:sp>
      <p:sp>
        <p:nvSpPr>
          <p:cNvPr id="17" name="Google Shape;17;p2"/>
          <p:cNvSpPr txBox="1"/>
          <p:nvPr/>
        </p:nvSpPr>
        <p:spPr>
          <a:xfrm>
            <a:off x="239185" y="6151563"/>
            <a:ext cx="6049433" cy="360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CA" sz="1200" u="none" cap="none" strike="noStrike">
                <a:solidFill>
                  <a:srgbClr val="A69C95"/>
                </a:solidFill>
                <a:latin typeface="Verdana"/>
                <a:ea typeface="Verdana"/>
                <a:cs typeface="Verdana"/>
                <a:sym typeface="Verdana"/>
              </a:rPr>
              <a:t>engineering.uOttawa.ca</a:t>
            </a:r>
            <a:endParaRPr b="0" i="0" sz="1400" u="none" cap="none" strike="noStrike">
              <a:solidFill>
                <a:srgbClr val="000000"/>
              </a:solidFill>
              <a:latin typeface="Arial"/>
              <a:ea typeface="Arial"/>
              <a:cs typeface="Arial"/>
              <a:sym typeface="Arial"/>
            </a:endParaRPr>
          </a:p>
        </p:txBody>
      </p:sp>
      <p:pic>
        <p:nvPicPr>
          <p:cNvPr descr="uOttawa_HOR_WG7.png" id="18" name="Google Shape;18;p2"/>
          <p:cNvPicPr preferRelativeResize="0"/>
          <p:nvPr/>
        </p:nvPicPr>
        <p:blipFill rotWithShape="1">
          <a:blip r:embed="rId3">
            <a:alphaModFix/>
          </a:blip>
          <a:srcRect b="0" l="0" r="0" t="0"/>
          <a:stretch/>
        </p:blipFill>
        <p:spPr>
          <a:xfrm>
            <a:off x="9611785" y="5948364"/>
            <a:ext cx="2264833" cy="454025"/>
          </a:xfrm>
          <a:prstGeom prst="rect">
            <a:avLst/>
          </a:prstGeom>
          <a:noFill/>
          <a:ln>
            <a:noFill/>
          </a:ln>
        </p:spPr>
      </p:pic>
      <p:pic>
        <p:nvPicPr>
          <p:cNvPr id="19" name="Google Shape;19;p2"/>
          <p:cNvPicPr preferRelativeResize="0"/>
          <p:nvPr/>
        </p:nvPicPr>
        <p:blipFill rotWithShape="1">
          <a:blip r:embed="rId4">
            <a:alphaModFix/>
          </a:blip>
          <a:srcRect b="0" l="0" r="0" t="0"/>
          <a:stretch/>
        </p:blipFill>
        <p:spPr>
          <a:xfrm>
            <a:off x="-19051" y="6651626"/>
            <a:ext cx="12230101" cy="212725"/>
          </a:xfrm>
          <a:prstGeom prst="rect">
            <a:avLst/>
          </a:prstGeom>
          <a:noFill/>
          <a:ln>
            <a:noFill/>
          </a:ln>
        </p:spPr>
      </p:pic>
      <p:sp>
        <p:nvSpPr>
          <p:cNvPr id="20" name="Google Shape;20;p2"/>
          <p:cNvSpPr txBox="1"/>
          <p:nvPr>
            <p:ph type="title"/>
          </p:nvPr>
        </p:nvSpPr>
        <p:spPr>
          <a:xfrm>
            <a:off x="963084" y="4281116"/>
            <a:ext cx="10363200" cy="1362075"/>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SzPts val="1400"/>
              <a:buNone/>
              <a:defRPr b="1" i="0" sz="40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21" name="Google Shape;21;p2"/>
          <p:cNvSpPr txBox="1"/>
          <p:nvPr>
            <p:ph idx="1" type="body"/>
          </p:nvPr>
        </p:nvSpPr>
        <p:spPr>
          <a:xfrm>
            <a:off x="963084" y="2780929"/>
            <a:ext cx="10363200" cy="1500187"/>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indent="-228600" lvl="1" marL="914400" marR="0" algn="l">
              <a:lnSpc>
                <a:spcPct val="100000"/>
              </a:lnSpc>
              <a:spcBef>
                <a:spcPts val="360"/>
              </a:spcBef>
              <a:spcAft>
                <a:spcPts val="0"/>
              </a:spcAft>
              <a:buClr>
                <a:schemeClr val="dk1"/>
              </a:buClr>
              <a:buSzPts val="1800"/>
              <a:buFont typeface="Verdana"/>
              <a:buNone/>
              <a:defRPr b="0" i="0" sz="1800" u="none" cap="none" strike="noStrike">
                <a:solidFill>
                  <a:schemeClr val="dk1"/>
                </a:solidFill>
                <a:latin typeface="Verdana"/>
                <a:ea typeface="Verdana"/>
                <a:cs typeface="Verdana"/>
                <a:sym typeface="Verdana"/>
              </a:defRPr>
            </a:lvl2pPr>
            <a:lvl3pPr indent="-228600" lvl="2" marL="1371600" marR="0" algn="l">
              <a:lnSpc>
                <a:spcPct val="100000"/>
              </a:lnSpc>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3pPr>
            <a:lvl4pPr indent="-228600" lvl="3" marL="1828800" marR="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228600" lvl="4" marL="2286000" marR="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1" name="Shape 71"/>
        <p:cNvGrpSpPr/>
        <p:nvPr/>
      </p:nvGrpSpPr>
      <p:grpSpPr>
        <a:xfrm>
          <a:off x="0" y="0"/>
          <a:ext cx="0" cy="0"/>
          <a:chOff x="0" y="0"/>
          <a:chExt cx="0" cy="0"/>
        </a:xfrm>
      </p:grpSpPr>
      <p:pic>
        <p:nvPicPr>
          <p:cNvPr descr="top.png" id="72" name="Google Shape;72;p11"/>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73" name="Google Shape;73;p11"/>
          <p:cNvSpPr txBox="1"/>
          <p:nvPr>
            <p:ph type="title"/>
          </p:nvPr>
        </p:nvSpPr>
        <p:spPr>
          <a:xfrm>
            <a:off x="914400" y="381000"/>
            <a:ext cx="10439400" cy="9144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74" name="Google Shape;74;p11"/>
          <p:cNvSpPr txBox="1"/>
          <p:nvPr>
            <p:ph idx="1" type="body"/>
          </p:nvPr>
        </p:nvSpPr>
        <p:spPr>
          <a:xfrm rot="5400000">
            <a:off x="3741737" y="-1303336"/>
            <a:ext cx="4784725" cy="104394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5" name="Google Shape;75;p11"/>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76" name="Google Shape;76;p11"/>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7" name="Shape 77"/>
        <p:cNvGrpSpPr/>
        <p:nvPr/>
      </p:nvGrpSpPr>
      <p:grpSpPr>
        <a:xfrm>
          <a:off x="0" y="0"/>
          <a:ext cx="0" cy="0"/>
          <a:chOff x="0" y="0"/>
          <a:chExt cx="0" cy="0"/>
        </a:xfrm>
      </p:grpSpPr>
      <p:pic>
        <p:nvPicPr>
          <p:cNvPr descr="top.png" id="78" name="Google Shape;78;p12"/>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79" name="Google Shape;79;p12"/>
          <p:cNvSpPr txBox="1"/>
          <p:nvPr>
            <p:ph type="title"/>
          </p:nvPr>
        </p:nvSpPr>
        <p:spPr>
          <a:xfrm rot="5400000">
            <a:off x="7467600" y="1600200"/>
            <a:ext cx="5029200" cy="25908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80" name="Google Shape;80;p12"/>
          <p:cNvSpPr txBox="1"/>
          <p:nvPr>
            <p:ph idx="1" type="body"/>
          </p:nvPr>
        </p:nvSpPr>
        <p:spPr>
          <a:xfrm rot="5400000">
            <a:off x="2184400" y="-889000"/>
            <a:ext cx="5029200" cy="7569200"/>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12"/>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2" name="Google Shape;82;p12"/>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type="title">
  <p:cSld name="TITLE">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SzPts val="1400"/>
              <a:buNone/>
              <a:defRPr b="1" i="0" sz="60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480"/>
              </a:spcBef>
              <a:spcAft>
                <a:spcPts val="0"/>
              </a:spcAft>
              <a:buClr>
                <a:schemeClr val="dk1"/>
              </a:buClr>
              <a:buSzPts val="2400"/>
              <a:buFont typeface="Verdana"/>
              <a:buNone/>
              <a:defRPr b="0" i="0" sz="2400" u="none" cap="none" strike="noStrike">
                <a:solidFill>
                  <a:schemeClr val="dk1"/>
                </a:solidFill>
                <a:latin typeface="Verdana"/>
                <a:ea typeface="Verdana"/>
                <a:cs typeface="Verdana"/>
                <a:sym typeface="Verdana"/>
              </a:defRPr>
            </a:lvl1pPr>
            <a:lvl2pPr lvl="1" marR="0" algn="ctr">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2pPr>
            <a:lvl3pPr lvl="2" marR="0" algn="ctr">
              <a:lnSpc>
                <a:spcPct val="100000"/>
              </a:lnSpc>
              <a:spcBef>
                <a:spcPts val="360"/>
              </a:spcBef>
              <a:spcAft>
                <a:spcPts val="0"/>
              </a:spcAft>
              <a:buClr>
                <a:schemeClr val="dk1"/>
              </a:buClr>
              <a:buSzPts val="1800"/>
              <a:buFont typeface="Verdana"/>
              <a:buNone/>
              <a:defRPr b="0" i="0" sz="1800" u="none" cap="none" strike="noStrike">
                <a:solidFill>
                  <a:schemeClr val="dk1"/>
                </a:solidFill>
                <a:latin typeface="Verdana"/>
                <a:ea typeface="Verdana"/>
                <a:cs typeface="Verdana"/>
                <a:sym typeface="Verdana"/>
              </a:defRPr>
            </a:lvl3pPr>
            <a:lvl4pPr lvl="3" marR="0" algn="ctr">
              <a:lnSpc>
                <a:spcPct val="100000"/>
              </a:lnSpc>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4pPr>
            <a:lvl5pPr lvl="4" marR="0" algn="ctr">
              <a:lnSpc>
                <a:spcPct val="100000"/>
              </a:lnSpc>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5pPr>
            <a:lvl6pPr lvl="5" marR="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algn="ctr">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86" name="Google Shape;86;p1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7" name="Google Shape;87;p13"/>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8" name="Google Shape;88;p13"/>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pic>
        <p:nvPicPr>
          <p:cNvPr descr="top.png" id="23" name="Google Shape;23;p3"/>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24" name="Google Shape;24;p3"/>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25" name="Google Shape;25;p3"/>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lvl1pPr indent="-355600" lvl="0" marL="4572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3"/>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7" name="Google Shape;27;p3"/>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pic>
        <p:nvPicPr>
          <p:cNvPr descr="top.png" id="29" name="Google Shape;29;p4"/>
          <p:cNvPicPr preferRelativeResize="0"/>
          <p:nvPr/>
        </p:nvPicPr>
        <p:blipFill rotWithShape="1">
          <a:blip r:embed="rId2">
            <a:alphaModFix/>
          </a:blip>
          <a:srcRect b="0" l="0" r="0" t="0"/>
          <a:stretch/>
        </p:blipFill>
        <p:spPr>
          <a:xfrm>
            <a:off x="0" y="-1588"/>
            <a:ext cx="12192000" cy="3841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pic>
        <p:nvPicPr>
          <p:cNvPr descr="top.png" id="31" name="Google Shape;31;p5"/>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32" name="Google Shape;32;p5"/>
          <p:cNvSpPr txBox="1"/>
          <p:nvPr>
            <p:ph type="title"/>
          </p:nvPr>
        </p:nvSpPr>
        <p:spPr>
          <a:xfrm>
            <a:off x="914400" y="381000"/>
            <a:ext cx="10439400" cy="9144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32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33" name="Google Shape;33;p5"/>
          <p:cNvSpPr txBox="1"/>
          <p:nvPr>
            <p:ph idx="1" type="body"/>
          </p:nvPr>
        </p:nvSpPr>
        <p:spPr>
          <a:xfrm>
            <a:off x="914400" y="1524000"/>
            <a:ext cx="5080000" cy="4569296"/>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2" type="body"/>
          </p:nvPr>
        </p:nvSpPr>
        <p:spPr>
          <a:xfrm>
            <a:off x="6197600" y="1524000"/>
            <a:ext cx="5080000" cy="4569296"/>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6" name="Google Shape;36;p5"/>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pic>
        <p:nvPicPr>
          <p:cNvPr descr="top.png" id="38" name="Google Shape;38;p6"/>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39" name="Google Shape;39;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40" name="Google Shape;40;p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algn="l">
              <a:lnSpc>
                <a:spcPct val="100000"/>
              </a:lnSpc>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algn="l">
              <a:lnSpc>
                <a:spcPct val="100000"/>
              </a:lnSpc>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algn="l">
              <a:lnSpc>
                <a:spcPct val="100000"/>
              </a:lnSpc>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algn="l">
              <a:lnSpc>
                <a:spcPct val="100000"/>
              </a:lnSpc>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algn="l">
              <a:lnSpc>
                <a:spcPct val="100000"/>
              </a:lnSpc>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Google Shape;43;p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algn="l">
              <a:lnSpc>
                <a:spcPct val="100000"/>
              </a:lnSpc>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algn="l">
              <a:lnSpc>
                <a:spcPct val="100000"/>
              </a:lnSpc>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4" name="Google Shape;44;p6"/>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5" name="Google Shape;45;p6"/>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pic>
        <p:nvPicPr>
          <p:cNvPr descr="top.png" id="47" name="Google Shape;47;p7"/>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48" name="Google Shape;48;p7"/>
          <p:cNvSpPr txBox="1"/>
          <p:nvPr>
            <p:ph type="title"/>
          </p:nvPr>
        </p:nvSpPr>
        <p:spPr>
          <a:xfrm>
            <a:off x="914400" y="381000"/>
            <a:ext cx="10439400" cy="9144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49" name="Google Shape;49;p7"/>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0" name="Google Shape;50;p7"/>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pic>
        <p:nvPicPr>
          <p:cNvPr descr="top.png" id="52" name="Google Shape;52;p8"/>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53" name="Google Shape;53;p8"/>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4" name="Google Shape;54;p8"/>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pic>
        <p:nvPicPr>
          <p:cNvPr descr="top.png" id="56" name="Google Shape;56;p9"/>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57" name="Google Shape;57;p9"/>
          <p:cNvSpPr txBox="1"/>
          <p:nvPr>
            <p:ph type="title"/>
          </p:nvPr>
        </p:nvSpPr>
        <p:spPr>
          <a:xfrm>
            <a:off x="609601" y="404664"/>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58" name="Google Shape;58;p9"/>
          <p:cNvSpPr txBox="1"/>
          <p:nvPr>
            <p:ph idx="1" type="body"/>
          </p:nvPr>
        </p:nvSpPr>
        <p:spPr>
          <a:xfrm>
            <a:off x="4766733" y="404665"/>
            <a:ext cx="6815667" cy="5472608"/>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algn="l">
              <a:lnSpc>
                <a:spcPct val="100000"/>
              </a:lnSpc>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algn="l">
              <a:lnSpc>
                <a:spcPct val="100000"/>
              </a:lnSpc>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 name="Google Shape;59;p9"/>
          <p:cNvSpPr txBox="1"/>
          <p:nvPr>
            <p:ph idx="2" type="body"/>
          </p:nvPr>
        </p:nvSpPr>
        <p:spPr>
          <a:xfrm>
            <a:off x="609601" y="1772817"/>
            <a:ext cx="4011084" cy="4104456"/>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algn="l">
              <a:lnSpc>
                <a:spcPct val="100000"/>
              </a:lnSpc>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algn="l">
              <a:lnSpc>
                <a:spcPct val="100000"/>
              </a:lnSpc>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Times"/>
                <a:ea typeface="Times"/>
                <a:cs typeface="Times"/>
                <a:sym typeface="Times"/>
              </a:defRPr>
            </a:lvl1pPr>
            <a:lvl2pPr lvl="1"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61" name="Google Shape;61;p9"/>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2" name="Shape 62"/>
        <p:cNvGrpSpPr/>
        <p:nvPr/>
      </p:nvGrpSpPr>
      <p:grpSpPr>
        <a:xfrm>
          <a:off x="0" y="0"/>
          <a:ext cx="0" cy="0"/>
          <a:chOff x="0" y="0"/>
          <a:chExt cx="0" cy="0"/>
        </a:xfrm>
      </p:grpSpPr>
      <p:pic>
        <p:nvPicPr>
          <p:cNvPr descr="top.png" id="63" name="Google Shape;63;p10"/>
          <p:cNvPicPr preferRelativeResize="0"/>
          <p:nvPr/>
        </p:nvPicPr>
        <p:blipFill rotWithShape="1">
          <a:blip r:embed="rId2">
            <a:alphaModFix/>
          </a:blip>
          <a:srcRect b="0" l="0" r="0" t="0"/>
          <a:stretch/>
        </p:blipFill>
        <p:spPr>
          <a:xfrm>
            <a:off x="0" y="-1588"/>
            <a:ext cx="12192000" cy="384176"/>
          </a:xfrm>
          <a:prstGeom prst="rect">
            <a:avLst/>
          </a:prstGeom>
          <a:noFill/>
          <a:ln>
            <a:noFill/>
          </a:ln>
        </p:spPr>
      </p:pic>
      <p:sp>
        <p:nvSpPr>
          <p:cNvPr id="64" name="Google Shape;64;p10"/>
          <p:cNvSpPr/>
          <p:nvPr/>
        </p:nvSpPr>
        <p:spPr>
          <a:xfrm>
            <a:off x="0" y="5768976"/>
            <a:ext cx="12192000" cy="8858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CA" sz="1800" u="none" cap="none" strike="noStrike">
                <a:solidFill>
                  <a:schemeClr val="dk1"/>
                </a:solidFill>
                <a:latin typeface="Times"/>
                <a:ea typeface="Times"/>
                <a:cs typeface="Times"/>
                <a:sym typeface="Times"/>
              </a:rPr>
              <a:t> </a:t>
            </a:r>
            <a:endParaRPr b="0" i="0" sz="1400" u="none" cap="none" strike="noStrike">
              <a:solidFill>
                <a:srgbClr val="000000"/>
              </a:solidFill>
              <a:latin typeface="Arial"/>
              <a:ea typeface="Arial"/>
              <a:cs typeface="Arial"/>
              <a:sym typeface="Arial"/>
            </a:endParaRPr>
          </a:p>
        </p:txBody>
      </p:sp>
      <p:sp>
        <p:nvSpPr>
          <p:cNvPr id="65" name="Google Shape;65;p10"/>
          <p:cNvSpPr txBox="1"/>
          <p:nvPr/>
        </p:nvSpPr>
        <p:spPr>
          <a:xfrm>
            <a:off x="239185" y="6151563"/>
            <a:ext cx="6049433" cy="360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CA" sz="1200" u="none" cap="none" strike="noStrike">
                <a:solidFill>
                  <a:srgbClr val="A69C95"/>
                </a:solidFill>
                <a:latin typeface="Verdana"/>
                <a:ea typeface="Verdana"/>
                <a:cs typeface="Verdana"/>
                <a:sym typeface="Verdana"/>
              </a:rPr>
              <a:t>education.uOttawa.ca</a:t>
            </a:r>
            <a:endParaRPr b="1" i="0" sz="1200" u="none" cap="none" strike="noStrike">
              <a:solidFill>
                <a:srgbClr val="A69C95"/>
              </a:solidFill>
              <a:latin typeface="Verdana"/>
              <a:ea typeface="Verdana"/>
              <a:cs typeface="Verdana"/>
              <a:sym typeface="Verdana"/>
            </a:endParaRPr>
          </a:p>
        </p:txBody>
      </p:sp>
      <p:pic>
        <p:nvPicPr>
          <p:cNvPr descr="uOttawa_HOR_WG7.png" id="66" name="Google Shape;66;p10"/>
          <p:cNvPicPr preferRelativeResize="0"/>
          <p:nvPr/>
        </p:nvPicPr>
        <p:blipFill rotWithShape="1">
          <a:blip r:embed="rId3">
            <a:alphaModFix/>
          </a:blip>
          <a:srcRect b="0" l="0" r="0" t="0"/>
          <a:stretch/>
        </p:blipFill>
        <p:spPr>
          <a:xfrm>
            <a:off x="9611785" y="5948364"/>
            <a:ext cx="2264833" cy="454025"/>
          </a:xfrm>
          <a:prstGeom prst="rect">
            <a:avLst/>
          </a:prstGeom>
          <a:noFill/>
          <a:ln>
            <a:noFill/>
          </a:ln>
        </p:spPr>
      </p:pic>
      <p:pic>
        <p:nvPicPr>
          <p:cNvPr id="67" name="Google Shape;67;p10"/>
          <p:cNvPicPr preferRelativeResize="0"/>
          <p:nvPr/>
        </p:nvPicPr>
        <p:blipFill rotWithShape="1">
          <a:blip r:embed="rId4">
            <a:alphaModFix/>
          </a:blip>
          <a:srcRect b="0" l="0" r="0" t="0"/>
          <a:stretch/>
        </p:blipFill>
        <p:spPr>
          <a:xfrm>
            <a:off x="-19051" y="6651626"/>
            <a:ext cx="12230101" cy="212725"/>
          </a:xfrm>
          <a:prstGeom prst="rect">
            <a:avLst/>
          </a:prstGeom>
          <a:noFill/>
          <a:ln>
            <a:noFill/>
          </a:ln>
        </p:spPr>
      </p:pic>
      <p:sp>
        <p:nvSpPr>
          <p:cNvPr id="68" name="Google Shape;68;p10"/>
          <p:cNvSpPr txBox="1"/>
          <p:nvPr>
            <p:ph type="title"/>
          </p:nvPr>
        </p:nvSpPr>
        <p:spPr>
          <a:xfrm>
            <a:off x="2389717" y="4302422"/>
            <a:ext cx="73152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rgbClr val="990000"/>
                </a:solidFill>
                <a:latin typeface="Verdana"/>
                <a:ea typeface="Verdana"/>
                <a:cs typeface="Verdana"/>
                <a:sym typeface="Verdana"/>
              </a:defRPr>
            </a:lvl1pPr>
            <a:lvl2pPr lvl="1"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2pPr>
            <a:lvl3pPr lvl="2"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3pPr>
            <a:lvl4pPr lvl="3"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4pPr>
            <a:lvl5pPr lvl="4" marR="0" algn="l">
              <a:lnSpc>
                <a:spcPct val="100000"/>
              </a:lnSpc>
              <a:spcBef>
                <a:spcPts val="0"/>
              </a:spcBef>
              <a:spcAft>
                <a:spcPts val="0"/>
              </a:spcAft>
              <a:buSzPts val="1400"/>
              <a:buNone/>
              <a:defRPr b="1" i="0" sz="2800" u="none" cap="none" strike="noStrike">
                <a:solidFill>
                  <a:srgbClr val="990000"/>
                </a:solidFill>
                <a:latin typeface="Verdana"/>
                <a:ea typeface="Verdana"/>
                <a:cs typeface="Verdana"/>
                <a:sym typeface="Verdana"/>
              </a:defRPr>
            </a:lvl5pPr>
            <a:lvl6pPr lvl="5"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6pPr>
            <a:lvl7pPr lvl="6"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7pPr>
            <a:lvl8pPr lvl="7"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8pPr>
            <a:lvl9pPr lvl="8" marR="0" algn="l">
              <a:lnSpc>
                <a:spcPct val="100000"/>
              </a:lnSpc>
              <a:spcBef>
                <a:spcPts val="0"/>
              </a:spcBef>
              <a:spcAft>
                <a:spcPts val="0"/>
              </a:spcAft>
              <a:buSzPts val="1400"/>
              <a:buNone/>
              <a:defRPr b="0" i="0" sz="2800" u="none" cap="none" strike="noStrike">
                <a:solidFill>
                  <a:srgbClr val="990000"/>
                </a:solidFill>
                <a:latin typeface="Arial Black"/>
                <a:ea typeface="Arial Black"/>
                <a:cs typeface="Arial Black"/>
                <a:sym typeface="Arial Black"/>
              </a:defRPr>
            </a:lvl9pPr>
          </a:lstStyle>
          <a:p/>
        </p:txBody>
      </p:sp>
      <p:sp>
        <p:nvSpPr>
          <p:cNvPr id="69" name="Google Shape;69;p10"/>
          <p:cNvSpPr/>
          <p:nvPr>
            <p:ph idx="2" type="pic"/>
          </p:nvPr>
        </p:nvSpPr>
        <p:spPr>
          <a:xfrm>
            <a:off x="2389717" y="612776"/>
            <a:ext cx="7315200" cy="353630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lvl="1" marR="0" rtl="0" algn="l">
              <a:lnSpc>
                <a:spcPct val="100000"/>
              </a:lnSpc>
              <a:spcBef>
                <a:spcPts val="560"/>
              </a:spcBef>
              <a:spcAft>
                <a:spcPts val="0"/>
              </a:spcAft>
              <a:buClr>
                <a:schemeClr val="dk1"/>
              </a:buClr>
              <a:buSzPts val="2800"/>
              <a:buFont typeface="Verdana"/>
              <a:buNone/>
              <a:defRPr b="0" i="0" sz="2800" u="none" cap="none" strike="noStrike">
                <a:solidFill>
                  <a:schemeClr val="dk1"/>
                </a:solidFill>
                <a:latin typeface="Verdana"/>
                <a:ea typeface="Verdana"/>
                <a:cs typeface="Verdana"/>
                <a:sym typeface="Verdana"/>
              </a:defRPr>
            </a:lvl2pPr>
            <a:lvl3pPr lvl="2" marR="0" rtl="0" algn="l">
              <a:lnSpc>
                <a:spcPct val="100000"/>
              </a:lnSpc>
              <a:spcBef>
                <a:spcPts val="480"/>
              </a:spcBef>
              <a:spcAft>
                <a:spcPts val="0"/>
              </a:spcAft>
              <a:buClr>
                <a:schemeClr val="dk1"/>
              </a:buClr>
              <a:buSzPts val="2400"/>
              <a:buFont typeface="Verdana"/>
              <a:buNone/>
              <a:defRPr b="0" i="0" sz="2400" u="none" cap="none" strike="noStrike">
                <a:solidFill>
                  <a:schemeClr val="dk1"/>
                </a:solidFill>
                <a:latin typeface="Verdana"/>
                <a:ea typeface="Verdana"/>
                <a:cs typeface="Verdana"/>
                <a:sym typeface="Verdana"/>
              </a:defRPr>
            </a:lvl3pPr>
            <a:lvl4pPr lvl="3"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4pPr>
            <a:lvl5pPr lvl="4" marR="0" rtl="0" algn="l">
              <a:lnSpc>
                <a:spcPct val="100000"/>
              </a:lnSpc>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10"/>
          <p:cNvSpPr txBox="1"/>
          <p:nvPr>
            <p:ph idx="1" type="body"/>
          </p:nvPr>
        </p:nvSpPr>
        <p:spPr>
          <a:xfrm>
            <a:off x="2389717" y="4869160"/>
            <a:ext cx="73152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algn="l">
              <a:lnSpc>
                <a:spcPct val="100000"/>
              </a:lnSpc>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algn="l">
              <a:lnSpc>
                <a:spcPct val="100000"/>
              </a:lnSpc>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algn="l">
              <a:lnSpc>
                <a:spcPct val="100000"/>
              </a:lnSpc>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0"/>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14400" y="381000"/>
            <a:ext cx="10439400" cy="914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9pPr>
          </a:lstStyle>
          <a:p/>
        </p:txBody>
      </p:sp>
      <p:sp>
        <p:nvSpPr>
          <p:cNvPr id="11" name="Google Shape;11;p1"/>
          <p:cNvSpPr txBox="1"/>
          <p:nvPr>
            <p:ph idx="1" type="body"/>
          </p:nvPr>
        </p:nvSpPr>
        <p:spPr>
          <a:xfrm>
            <a:off x="914400" y="1524001"/>
            <a:ext cx="10439400" cy="4784725"/>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4038600" y="6381751"/>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3" name="Google Shape;13;p1"/>
          <p:cNvSpPr txBox="1"/>
          <p:nvPr>
            <p:ph idx="12" type="sldNum"/>
          </p:nvPr>
        </p:nvSpPr>
        <p:spPr>
          <a:xfrm>
            <a:off x="8610600" y="63817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ircleci.com/vcs-authorize/"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raw.githubusercontent.com/SEG2105F18/ProductCatalog/master/.circleci/config.yml"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SEG2105F18/ProductCatalog" TargetMode="Externa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proandroiddev.com/circleci-with-android-continuous-integration-3ecd98f92bd4" TargetMode="External"/><Relationship Id="rId4" Type="http://schemas.openxmlformats.org/officeDocument/2006/relationships/hyperlink" Target="https://martinfowler.com/articles/continuousIntegration.html" TargetMode="External"/><Relationship Id="rId5" Type="http://schemas.openxmlformats.org/officeDocument/2006/relationships/hyperlink" Target="https://circleci.com/docs/2.0/language-android/" TargetMode="External"/><Relationship Id="rId6" Type="http://schemas.openxmlformats.org/officeDocument/2006/relationships/hyperlink" Target="https://circleci.com/continuous-integr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963084" y="1670651"/>
            <a:ext cx="10363200" cy="1362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4000" u="none" cap="none" strike="noStrike">
                <a:solidFill>
                  <a:srgbClr val="990000"/>
                </a:solidFill>
                <a:latin typeface="Verdana"/>
                <a:ea typeface="Verdana"/>
                <a:cs typeface="Verdana"/>
                <a:sym typeface="Verdana"/>
              </a:rPr>
              <a:t>SEG2105 – LAB </a:t>
            </a:r>
            <a:r>
              <a:rPr lang="en-CA"/>
              <a:t>8</a:t>
            </a:r>
            <a:endParaRPr b="1" i="0" sz="4000" u="none" cap="none" strike="noStrike">
              <a:solidFill>
                <a:srgbClr val="990000"/>
              </a:solidFill>
              <a:latin typeface="Verdana"/>
              <a:ea typeface="Verdana"/>
              <a:cs typeface="Verdana"/>
              <a:sym typeface="Verdana"/>
            </a:endParaRPr>
          </a:p>
        </p:txBody>
      </p:sp>
      <p:sp>
        <p:nvSpPr>
          <p:cNvPr id="94" name="Google Shape;94;p14"/>
          <p:cNvSpPr txBox="1"/>
          <p:nvPr>
            <p:ph idx="1" type="body"/>
          </p:nvPr>
        </p:nvSpPr>
        <p:spPr>
          <a:xfrm>
            <a:off x="963084" y="2764642"/>
            <a:ext cx="10363200" cy="15001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Verdana"/>
              <a:buNone/>
            </a:pPr>
            <a:r>
              <a:rPr b="1" i="0" lang="en-CA" sz="3200" u="none" cap="none" strike="noStrike">
                <a:solidFill>
                  <a:schemeClr val="dk1"/>
                </a:solidFill>
                <a:latin typeface="Verdana"/>
                <a:ea typeface="Verdana"/>
                <a:cs typeface="Verdana"/>
                <a:sym typeface="Verdana"/>
              </a:rPr>
              <a:t>GitHub and Circle CI -  Integrating Circle CI with your GitHub repository for Continuous Integration</a:t>
            </a:r>
            <a:endParaRPr b="1" i="0" sz="3200" u="none" cap="none" strike="noStrik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Requirements for Continuous Integration</a:t>
            </a:r>
            <a:endParaRPr b="1" i="0" sz="3200" u="none" cap="none" strike="noStrike">
              <a:solidFill>
                <a:srgbClr val="990000"/>
              </a:solidFill>
              <a:latin typeface="Verdana"/>
              <a:ea typeface="Verdana"/>
              <a:cs typeface="Verdana"/>
              <a:sym typeface="Verdana"/>
            </a:endParaRPr>
          </a:p>
        </p:txBody>
      </p:sp>
      <p:sp>
        <p:nvSpPr>
          <p:cNvPr id="164" name="Google Shape;164;p23"/>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The first requirement is having the</a:t>
            </a:r>
            <a:r>
              <a:rPr b="1" i="0" lang="en-CA" sz="2000" u="none" cap="none" strike="noStrike">
                <a:solidFill>
                  <a:schemeClr val="dk1"/>
                </a:solidFill>
                <a:latin typeface="Verdana"/>
                <a:ea typeface="Verdana"/>
                <a:cs typeface="Verdana"/>
                <a:sym typeface="Verdana"/>
              </a:rPr>
              <a:t> version control system (VCS)</a:t>
            </a:r>
            <a:r>
              <a:rPr b="0" i="0" lang="en-CA" sz="2000" u="none" cap="none" strike="noStrike">
                <a:solidFill>
                  <a:schemeClr val="dk1"/>
                </a:solidFill>
                <a:latin typeface="Verdana"/>
                <a:ea typeface="Verdana"/>
                <a:cs typeface="Verdana"/>
                <a:sym typeface="Verdana"/>
              </a:rPr>
              <a:t>. There is no way around it and there shouldn’t be a way around it. VCS provides a reliable method to centralize and preserve changes made to your project over time.</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You will need to install one of the many available continuous integration tools.</a:t>
            </a:r>
            <a:endParaRPr/>
          </a:p>
          <a:p>
            <a:pPr indent="-285750" lvl="1" marL="74295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We are going to use Circle CI.</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65" name="Google Shape;165;p23"/>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66" name="Google Shape;166;p23"/>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Six practices for Continuous Integration</a:t>
            </a:r>
            <a:endParaRPr b="1" i="0" sz="3200" u="none" cap="none" strike="noStrike">
              <a:solidFill>
                <a:srgbClr val="990000"/>
              </a:solidFill>
              <a:latin typeface="Verdana"/>
              <a:ea typeface="Verdana"/>
              <a:cs typeface="Verdana"/>
              <a:sym typeface="Verdana"/>
            </a:endParaRPr>
          </a:p>
        </p:txBody>
      </p:sp>
      <p:sp>
        <p:nvSpPr>
          <p:cNvPr id="172" name="Google Shape;172;p24"/>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Commit code frequently</a:t>
            </a:r>
            <a:endParaRPr b="0" i="0" sz="2000" u="none" cap="none" strike="noStrike">
              <a:solidFill>
                <a:schemeClr val="dk1"/>
              </a:solidFill>
              <a:latin typeface="Verdana"/>
              <a:ea typeface="Verdana"/>
              <a:cs typeface="Verdana"/>
              <a:sym typeface="Verdana"/>
            </a:endParaRPr>
          </a:p>
          <a:p>
            <a:pPr indent="-342900" lvl="0" marL="342900" marR="0" rtl="0" algn="l">
              <a:lnSpc>
                <a:spcPct val="2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Don’t commit broken code</a:t>
            </a:r>
            <a:endParaRPr b="0" i="0" sz="2000" u="none" cap="none" strike="noStrike">
              <a:solidFill>
                <a:schemeClr val="dk1"/>
              </a:solidFill>
              <a:latin typeface="Verdana"/>
              <a:ea typeface="Verdana"/>
              <a:cs typeface="Verdana"/>
              <a:sym typeface="Verdana"/>
            </a:endParaRPr>
          </a:p>
          <a:p>
            <a:pPr indent="-342900" lvl="0" marL="342900" marR="0" rtl="0" algn="l">
              <a:lnSpc>
                <a:spcPct val="2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Write unit tests</a:t>
            </a:r>
            <a:endParaRPr b="0" i="0" sz="2000" u="none" cap="none" strike="noStrike">
              <a:solidFill>
                <a:schemeClr val="dk1"/>
              </a:solidFill>
              <a:latin typeface="Verdana"/>
              <a:ea typeface="Verdana"/>
              <a:cs typeface="Verdana"/>
              <a:sym typeface="Verdana"/>
            </a:endParaRPr>
          </a:p>
          <a:p>
            <a:pPr indent="-342900" lvl="0" marL="342900" marR="0" rtl="0" algn="l">
              <a:lnSpc>
                <a:spcPct val="2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Fix broken builds immediately</a:t>
            </a:r>
            <a:endParaRPr b="0" i="0" sz="2000" u="none" cap="none" strike="noStrike">
              <a:solidFill>
                <a:schemeClr val="dk1"/>
              </a:solidFill>
              <a:latin typeface="Verdana"/>
              <a:ea typeface="Verdana"/>
              <a:cs typeface="Verdana"/>
              <a:sym typeface="Verdana"/>
            </a:endParaRPr>
          </a:p>
          <a:p>
            <a:pPr indent="-342900" lvl="0" marL="342900" marR="0" rtl="0" algn="l">
              <a:lnSpc>
                <a:spcPct val="2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All tests must pass</a:t>
            </a:r>
            <a:endParaRPr b="0" i="0" sz="2000" u="none" cap="none" strike="noStrike">
              <a:solidFill>
                <a:schemeClr val="dk1"/>
              </a:solidFill>
              <a:latin typeface="Verdana"/>
              <a:ea typeface="Verdana"/>
              <a:cs typeface="Verdana"/>
              <a:sym typeface="Verdana"/>
            </a:endParaRPr>
          </a:p>
          <a:p>
            <a:pPr indent="-342900" lvl="0" marL="342900" marR="0" rtl="0" algn="l">
              <a:lnSpc>
                <a:spcPct val="2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Avoid breaking code</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73" name="Google Shape;173;p24"/>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74" name="Google Shape;174;p24"/>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Concerns using Continuous Integration</a:t>
            </a:r>
            <a:endParaRPr/>
          </a:p>
        </p:txBody>
      </p:sp>
      <p:sp>
        <p:nvSpPr>
          <p:cNvPr id="180" name="Google Shape;180;p25"/>
          <p:cNvSpPr txBox="1"/>
          <p:nvPr>
            <p:ph idx="1" type="body"/>
          </p:nvPr>
        </p:nvSpPr>
        <p:spPr>
          <a:xfrm>
            <a:off x="527381" y="1700808"/>
            <a:ext cx="11182838"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Increased project maintenance overhead: </a:t>
            </a:r>
            <a:r>
              <a:rPr b="0" i="0" lang="en-CA" sz="2000" u="none" cap="none" strike="noStrike">
                <a:solidFill>
                  <a:schemeClr val="dk1"/>
                </a:solidFill>
                <a:latin typeface="Verdana"/>
                <a:ea typeface="Verdana"/>
                <a:cs typeface="Verdana"/>
                <a:sym typeface="Verdana"/>
              </a:rPr>
              <a:t>You already need to build, test and deploy your systems. If you don’t manage those processes with the CI, you </a:t>
            </a:r>
            <a:r>
              <a:rPr b="1" i="0" lang="en-CA" sz="2000" u="none" cap="none" strike="noStrike">
                <a:solidFill>
                  <a:schemeClr val="dk1"/>
                </a:solidFill>
                <a:latin typeface="Verdana"/>
                <a:ea typeface="Verdana"/>
                <a:cs typeface="Verdana"/>
                <a:sym typeface="Verdana"/>
              </a:rPr>
              <a:t>will </a:t>
            </a:r>
            <a:r>
              <a:rPr b="0" i="0" lang="en-CA" sz="2000" u="none" cap="none" strike="noStrike">
                <a:solidFill>
                  <a:schemeClr val="dk1"/>
                </a:solidFill>
                <a:latin typeface="Verdana"/>
                <a:ea typeface="Verdana"/>
                <a:cs typeface="Verdana"/>
                <a:sym typeface="Verdana"/>
              </a:rPr>
              <a:t>be managed by those processes. Once the project gets to the certain complexity, it becomes incredibly hard to manage.</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Too much change: </a:t>
            </a:r>
            <a:r>
              <a:rPr b="0" i="0" lang="en-CA" sz="2000" u="none" cap="none" strike="noStrike">
                <a:solidFill>
                  <a:schemeClr val="dk1"/>
                </a:solidFill>
                <a:latin typeface="Verdana"/>
                <a:ea typeface="Verdana"/>
                <a:cs typeface="Verdana"/>
                <a:sym typeface="Verdana"/>
              </a:rPr>
              <a:t>People might be unwilling to make so many changes to implement the CI on their legacy system. If that is the case, you can easily introduce CI to the system one part at a time. Once the team members are comfortable with the results, CI can be introduced to the other parts as well.</a:t>
            </a:r>
            <a:endParaRPr b="1"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1" i="0" sz="2000" u="none" cap="none" strike="noStrike">
              <a:solidFill>
                <a:srgbClr val="C00000"/>
              </a:solidFill>
              <a:latin typeface="Verdana"/>
              <a:ea typeface="Verdana"/>
              <a:cs typeface="Verdana"/>
              <a:sym typeface="Verdana"/>
            </a:endParaRPr>
          </a:p>
        </p:txBody>
      </p:sp>
      <p:sp>
        <p:nvSpPr>
          <p:cNvPr id="181" name="Google Shape;181;p25"/>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82" name="Google Shape;182;p25"/>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Concerns using Continuous Integration (Cont.)</a:t>
            </a:r>
            <a:endParaRPr/>
          </a:p>
        </p:txBody>
      </p:sp>
      <p:sp>
        <p:nvSpPr>
          <p:cNvPr id="188" name="Google Shape;188;p26"/>
          <p:cNvSpPr txBox="1"/>
          <p:nvPr>
            <p:ph idx="1" type="body"/>
          </p:nvPr>
        </p:nvSpPr>
        <p:spPr>
          <a:xfrm>
            <a:off x="527381" y="1700808"/>
            <a:ext cx="11182838"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Hardware/Software costs: </a:t>
            </a:r>
            <a:r>
              <a:rPr b="0" i="0" lang="en-CA" sz="2000" u="none" cap="none" strike="noStrike">
                <a:solidFill>
                  <a:schemeClr val="dk1"/>
                </a:solidFill>
                <a:latin typeface="Verdana"/>
                <a:ea typeface="Verdana"/>
                <a:cs typeface="Verdana"/>
                <a:sym typeface="Verdana"/>
              </a:rPr>
              <a:t>Costs of implementing a CI could be perceived as unnecessary by both developers and management on a project. But these costs are marginal compared to the costs of the maintenance and finding the problems later down the line.</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Project too small: </a:t>
            </a:r>
            <a:r>
              <a:rPr b="0" i="0" lang="en-CA" sz="2000" u="none" cap="none" strike="noStrike">
                <a:solidFill>
                  <a:schemeClr val="dk1"/>
                </a:solidFill>
                <a:latin typeface="Verdana"/>
                <a:ea typeface="Verdana"/>
                <a:cs typeface="Verdana"/>
                <a:sym typeface="Verdana"/>
              </a:rPr>
              <a:t>Even the smallest projects can benefit from CI. Especially with the plethora of online Continuous Integration tools that are very easy to set up.</a:t>
            </a:r>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1" i="0" sz="2000" u="none" cap="none" strike="noStrike">
              <a:solidFill>
                <a:srgbClr val="C00000"/>
              </a:solidFill>
              <a:latin typeface="Verdana"/>
              <a:ea typeface="Verdana"/>
              <a:cs typeface="Verdana"/>
              <a:sym typeface="Verdana"/>
            </a:endParaRPr>
          </a:p>
        </p:txBody>
      </p:sp>
      <p:sp>
        <p:nvSpPr>
          <p:cNvPr id="189" name="Google Shape;189;p26"/>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90" name="Google Shape;190;p26"/>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a:t>
            </a:r>
            <a:endParaRPr/>
          </a:p>
        </p:txBody>
      </p:sp>
      <p:sp>
        <p:nvSpPr>
          <p:cNvPr id="196" name="Google Shape;196;p27"/>
          <p:cNvSpPr txBox="1"/>
          <p:nvPr>
            <p:ph idx="1" type="body"/>
          </p:nvPr>
        </p:nvSpPr>
        <p:spPr>
          <a:xfrm>
            <a:off x="527380" y="1700808"/>
            <a:ext cx="11286077"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Visit the official website of Circle CI using this link:</a:t>
            </a:r>
            <a:r>
              <a:rPr b="0" i="0" lang="en-CA" sz="2000" u="sng" cap="none" strike="noStrike">
                <a:solidFill>
                  <a:schemeClr val="dk1"/>
                </a:solidFill>
                <a:latin typeface="Verdana"/>
                <a:ea typeface="Verdana"/>
                <a:cs typeface="Verdana"/>
                <a:sym typeface="Verdana"/>
              </a:rPr>
              <a:t> </a:t>
            </a:r>
            <a:r>
              <a:rPr b="0" i="0" lang="en-CA" sz="2000" u="sng" cap="none" strike="noStrike">
                <a:solidFill>
                  <a:schemeClr val="hlink"/>
                </a:solidFill>
                <a:latin typeface="Verdana"/>
                <a:ea typeface="Verdana"/>
                <a:cs typeface="Verdana"/>
                <a:sym typeface="Verdana"/>
                <a:hlinkClick r:id="rId3"/>
              </a:rPr>
              <a:t>https://circleci.com/vcs-authorize/</a:t>
            </a:r>
            <a:endParaRPr b="0" i="0" sz="2000" u="sng"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Login using your GitHub credentials where your project repository exists:</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p:txBody>
      </p:sp>
      <p:sp>
        <p:nvSpPr>
          <p:cNvPr id="197" name="Google Shape;197;p27"/>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98" name="Google Shape;198;p27"/>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pic>
        <p:nvPicPr>
          <p:cNvPr id="199" name="Google Shape;199;p27"/>
          <p:cNvPicPr preferRelativeResize="0"/>
          <p:nvPr/>
        </p:nvPicPr>
        <p:blipFill rotWithShape="1">
          <a:blip r:embed="rId4">
            <a:alphaModFix/>
          </a:blip>
          <a:srcRect b="0" l="0" r="0" t="0"/>
          <a:stretch/>
        </p:blipFill>
        <p:spPr>
          <a:xfrm>
            <a:off x="2655761" y="2879229"/>
            <a:ext cx="6711407" cy="31938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05" name="Google Shape;205;p28"/>
          <p:cNvSpPr txBox="1"/>
          <p:nvPr>
            <p:ph idx="1" type="body"/>
          </p:nvPr>
        </p:nvSpPr>
        <p:spPr>
          <a:xfrm>
            <a:off x="527380" y="1700808"/>
            <a:ext cx="11286077"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Click on Add Projects and then on Set Up Project:</a:t>
            </a:r>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sng"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rPr b="0" i="0" lang="en-CA" sz="2000" u="none" cap="none" strike="noStrike">
                <a:solidFill>
                  <a:schemeClr val="dk1"/>
                </a:solidFill>
                <a:latin typeface="Verdana"/>
                <a:ea typeface="Verdana"/>
                <a:cs typeface="Verdana"/>
                <a:sym typeface="Verdana"/>
              </a:rPr>
              <a:t>Once, you have added the project to Circle CI. We move on to our project in  android studio. </a:t>
            </a:r>
            <a:endParaRPr b="0" i="0" sz="2000" u="sng" cap="none" strike="noStrike">
              <a:solidFill>
                <a:schemeClr val="dk1"/>
              </a:solidFill>
              <a:latin typeface="Verdana"/>
              <a:ea typeface="Verdana"/>
              <a:cs typeface="Verdana"/>
              <a:sym typeface="Verdana"/>
            </a:endParaRPr>
          </a:p>
        </p:txBody>
      </p:sp>
      <p:sp>
        <p:nvSpPr>
          <p:cNvPr id="206" name="Google Shape;206;p28"/>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07" name="Google Shape;207;p28"/>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pic>
        <p:nvPicPr>
          <p:cNvPr id="208" name="Google Shape;208;p28"/>
          <p:cNvPicPr preferRelativeResize="0"/>
          <p:nvPr/>
        </p:nvPicPr>
        <p:blipFill rotWithShape="1">
          <a:blip r:embed="rId3">
            <a:alphaModFix/>
          </a:blip>
          <a:srcRect b="0" l="0" r="0" t="0"/>
          <a:stretch/>
        </p:blipFill>
        <p:spPr>
          <a:xfrm>
            <a:off x="1600127" y="2384657"/>
            <a:ext cx="8300621" cy="21927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550333" y="692696"/>
            <a:ext cx="10922400" cy="864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14" name="Google Shape;214;p29"/>
          <p:cNvSpPr txBox="1"/>
          <p:nvPr>
            <p:ph idx="11" type="ftr"/>
          </p:nvPr>
        </p:nvSpPr>
        <p:spPr>
          <a:xfrm>
            <a:off x="4176184" y="638175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15" name="Google Shape;215;p29"/>
          <p:cNvSpPr txBox="1"/>
          <p:nvPr>
            <p:ph idx="12" type="sldNum"/>
          </p:nvPr>
        </p:nvSpPr>
        <p:spPr>
          <a:xfrm>
            <a:off x="8748184" y="6381751"/>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16" name="Google Shape;216;p29"/>
          <p:cNvSpPr txBox="1"/>
          <p:nvPr>
            <p:ph idx="1" type="body"/>
          </p:nvPr>
        </p:nvSpPr>
        <p:spPr>
          <a:xfrm>
            <a:off x="527381" y="1700808"/>
            <a:ext cx="10945200" cy="460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Here we create a “.circleci ” folder and create an “config.yml” file.</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0"/>
              </a:spcBef>
              <a:spcAft>
                <a:spcPts val="0"/>
              </a:spcAft>
              <a:buSzPts val="2000"/>
              <a:buChar char="•"/>
            </a:pPr>
            <a:r>
              <a:rPr lang="en-CA"/>
              <a:t>In order to create “.circleci” folder, you cannot create it directly so just open your project in android studio. </a:t>
            </a:r>
            <a:endParaRPr/>
          </a:p>
          <a:p>
            <a:pPr indent="-342900" lvl="0" marL="342900" marR="0" rtl="0" algn="l">
              <a:lnSpc>
                <a:spcPct val="100000"/>
              </a:lnSpc>
              <a:spcBef>
                <a:spcPts val="0"/>
              </a:spcBef>
              <a:spcAft>
                <a:spcPts val="0"/>
              </a:spcAft>
              <a:buSzPts val="2000"/>
              <a:buChar char="•"/>
            </a:pPr>
            <a:r>
              <a:rPr lang="en-CA"/>
              <a:t>Create a directory named: “.circleci”</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17" name="Google Shape;217;p29"/>
          <p:cNvPicPr preferRelativeResize="0"/>
          <p:nvPr/>
        </p:nvPicPr>
        <p:blipFill rotWithShape="1">
          <a:blip r:embed="rId3">
            <a:alphaModFix/>
          </a:blip>
          <a:srcRect b="0" l="0" r="0" t="0"/>
          <a:stretch/>
        </p:blipFill>
        <p:spPr>
          <a:xfrm>
            <a:off x="5829925" y="2515849"/>
            <a:ext cx="4114799" cy="3281626"/>
          </a:xfrm>
          <a:prstGeom prst="rect">
            <a:avLst/>
          </a:prstGeom>
          <a:noFill/>
          <a:ln>
            <a:noFill/>
          </a:ln>
        </p:spPr>
      </p:pic>
      <p:pic>
        <p:nvPicPr>
          <p:cNvPr id="218" name="Google Shape;218;p29"/>
          <p:cNvPicPr preferRelativeResize="0"/>
          <p:nvPr/>
        </p:nvPicPr>
        <p:blipFill rotWithShape="1">
          <a:blip r:embed="rId4">
            <a:alphaModFix/>
          </a:blip>
          <a:srcRect b="0" l="0" r="0" t="0"/>
          <a:stretch/>
        </p:blipFill>
        <p:spPr>
          <a:xfrm>
            <a:off x="1070100" y="3095474"/>
            <a:ext cx="3222900" cy="270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550333" y="692696"/>
            <a:ext cx="10922400" cy="864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24" name="Google Shape;224;p30"/>
          <p:cNvSpPr txBox="1"/>
          <p:nvPr>
            <p:ph idx="11" type="ftr"/>
          </p:nvPr>
        </p:nvSpPr>
        <p:spPr>
          <a:xfrm>
            <a:off x="4176184" y="6381751"/>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25" name="Google Shape;225;p30"/>
          <p:cNvSpPr txBox="1"/>
          <p:nvPr>
            <p:ph idx="12" type="sldNum"/>
          </p:nvPr>
        </p:nvSpPr>
        <p:spPr>
          <a:xfrm>
            <a:off x="8748184" y="6381751"/>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26" name="Google Shape;226;p30"/>
          <p:cNvSpPr txBox="1"/>
          <p:nvPr>
            <p:ph idx="1" type="body"/>
          </p:nvPr>
        </p:nvSpPr>
        <p:spPr>
          <a:xfrm>
            <a:off x="452431" y="1426008"/>
            <a:ext cx="10945200" cy="46086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Char char="●"/>
            </a:pPr>
            <a:r>
              <a:rPr lang="en-CA"/>
              <a:t>Now, access this folder in the file system of windows. Add “Config.yml” to this folder. </a:t>
            </a:r>
            <a:endParaRPr/>
          </a:p>
          <a:p>
            <a:pPr indent="0" lvl="0" marL="34290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SzPts val="2000"/>
              <a:buNone/>
            </a:pPr>
            <a:r>
              <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27" name="Google Shape;227;p30"/>
          <p:cNvPicPr preferRelativeResize="0"/>
          <p:nvPr/>
        </p:nvPicPr>
        <p:blipFill rotWithShape="1">
          <a:blip r:embed="rId3">
            <a:alphaModFix/>
          </a:blip>
          <a:srcRect b="0" l="0" r="0" t="0"/>
          <a:stretch/>
        </p:blipFill>
        <p:spPr>
          <a:xfrm>
            <a:off x="3039725" y="1967475"/>
            <a:ext cx="5943601" cy="3048001"/>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3039733" y="5137795"/>
            <a:ext cx="5943599" cy="10591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35" name="Google Shape;235;p31"/>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36" name="Google Shape;236;p31"/>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37" name="Google Shape;237;p31"/>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Now, Add the below provided code to the config.yml file. Do not miss the alignment of the code. Code can be found </a:t>
            </a:r>
            <a:r>
              <a:rPr b="0" i="0" lang="en-CA" sz="2000" u="sng" cap="none" strike="noStrike">
                <a:solidFill>
                  <a:schemeClr val="hlink"/>
                </a:solidFill>
                <a:latin typeface="Verdana"/>
                <a:ea typeface="Verdana"/>
                <a:cs typeface="Verdana"/>
                <a:sym typeface="Verdana"/>
                <a:hlinkClick r:id="rId3"/>
              </a:rPr>
              <a:t>here</a:t>
            </a:r>
            <a:r>
              <a:rPr b="0" i="0" lang="en-CA" sz="2000" u="none" cap="none" strike="noStrike">
                <a:solidFill>
                  <a:schemeClr val="dk1"/>
                </a:solidFill>
                <a:latin typeface="Verdana"/>
                <a:ea typeface="Verdana"/>
                <a:cs typeface="Verdana"/>
                <a:sym typeface="Verdana"/>
              </a:rPr>
              <a:t>.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rPr b="0" i="0" lang="en-CA" sz="2000" u="none" cap="none" strike="noStrike">
                <a:solidFill>
                  <a:schemeClr val="dk1"/>
                </a:solidFill>
                <a:latin typeface="Verdana"/>
                <a:ea typeface="Verdana"/>
                <a:cs typeface="Verdana"/>
                <a:sym typeface="Verdana"/>
              </a:rPr>
              <a:t> </a:t>
            </a:r>
            <a:endParaRPr/>
          </a:p>
        </p:txBody>
      </p:sp>
      <p:pic>
        <p:nvPicPr>
          <p:cNvPr descr="A screenshot of a social media post&#10;&#10;Description generated with very high confidence" id="238" name="Google Shape;238;p31"/>
          <p:cNvPicPr preferRelativeResize="0"/>
          <p:nvPr/>
        </p:nvPicPr>
        <p:blipFill rotWithShape="1">
          <a:blip r:embed="rId4">
            <a:alphaModFix/>
          </a:blip>
          <a:srcRect b="0" l="0" r="0" t="0"/>
          <a:stretch/>
        </p:blipFill>
        <p:spPr>
          <a:xfrm>
            <a:off x="1856229" y="2380625"/>
            <a:ext cx="8310471" cy="4001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44" name="Google Shape;244;p32"/>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45" name="Google Shape;245;p32"/>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46" name="Google Shape;246;p32"/>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Save the file!!!</a:t>
            </a:r>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Once everything is setup. Commit and push your code and files to your GitHub Repository.</a:t>
            </a:r>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After pushing the code, open Circle CI and click on </a:t>
            </a:r>
            <a:r>
              <a:rPr lang="en-CA"/>
              <a:t>“Start Building” </a:t>
            </a:r>
            <a:r>
              <a:rPr b="0" i="0" lang="en-CA" sz="2000" u="none" cap="none" strike="noStrike">
                <a:solidFill>
                  <a:schemeClr val="dk1"/>
                </a:solidFill>
                <a:latin typeface="Verdana"/>
                <a:ea typeface="Verdana"/>
                <a:cs typeface="Verdana"/>
                <a:sym typeface="Verdana"/>
              </a:rPr>
              <a:t>to verify whether your build and tests are successful.</a:t>
            </a:r>
            <a:endParaRPr/>
          </a:p>
        </p:txBody>
      </p:sp>
      <p:pic>
        <p:nvPicPr>
          <p:cNvPr id="247" name="Google Shape;247;p32"/>
          <p:cNvPicPr preferRelativeResize="0"/>
          <p:nvPr/>
        </p:nvPicPr>
        <p:blipFill rotWithShape="1">
          <a:blip r:embed="rId3">
            <a:alphaModFix/>
          </a:blip>
          <a:srcRect b="0" l="0" r="0" t="0"/>
          <a:stretch/>
        </p:blipFill>
        <p:spPr>
          <a:xfrm>
            <a:off x="5052625" y="3419600"/>
            <a:ext cx="6076651" cy="2889724"/>
          </a:xfrm>
          <a:prstGeom prst="rect">
            <a:avLst/>
          </a:prstGeom>
          <a:noFill/>
          <a:ln>
            <a:noFill/>
          </a:ln>
        </p:spPr>
      </p:pic>
      <p:pic>
        <p:nvPicPr>
          <p:cNvPr id="248" name="Google Shape;248;p32"/>
          <p:cNvPicPr preferRelativeResize="0"/>
          <p:nvPr/>
        </p:nvPicPr>
        <p:blipFill rotWithShape="1">
          <a:blip r:embed="rId4">
            <a:alphaModFix/>
          </a:blip>
          <a:srcRect b="0" l="0" r="0" t="0"/>
          <a:stretch/>
        </p:blipFill>
        <p:spPr>
          <a:xfrm>
            <a:off x="1722813" y="4324075"/>
            <a:ext cx="2371725" cy="8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Agenda</a:t>
            </a:r>
            <a:endParaRPr/>
          </a:p>
        </p:txBody>
      </p:sp>
      <p:sp>
        <p:nvSpPr>
          <p:cNvPr id="100" name="Google Shape;100;p15"/>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What is Continuous Integration (CI)</a:t>
            </a:r>
            <a:endParaRPr/>
          </a:p>
          <a:p>
            <a:pPr indent="-285750" lvl="1" marL="74295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Work Flow</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Need for Continuous Integration</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Benefits of Continuous Integration</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What are the tools available for CI</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Requirements for Continuous Integration</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Six practices for Continuous Integration</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Concerns using Continuous Integration</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Linking GitHub to Circle CI</a:t>
            </a:r>
            <a:endParaRPr/>
          </a:p>
          <a:p>
            <a:pPr indent="-342900" lvl="0" marL="342900" marR="0" rtl="0" algn="l">
              <a:lnSpc>
                <a:spcPct val="100000"/>
              </a:lnSpc>
              <a:spcBef>
                <a:spcPts val="480"/>
              </a:spcBef>
              <a:spcAft>
                <a:spcPts val="0"/>
              </a:spcAft>
              <a:buClr>
                <a:schemeClr val="dk1"/>
              </a:buClr>
              <a:buSzPts val="2400"/>
              <a:buFont typeface="Verdana"/>
              <a:buChar char="•"/>
            </a:pPr>
            <a:r>
              <a:rPr b="0" i="0" lang="en-CA" sz="2400" u="none" cap="none" strike="noStrike">
                <a:solidFill>
                  <a:schemeClr val="dk1"/>
                </a:solidFill>
                <a:latin typeface="Verdana"/>
                <a:ea typeface="Verdana"/>
                <a:cs typeface="Verdana"/>
                <a:sym typeface="Verdana"/>
              </a:rPr>
              <a:t>Running automatic builds and unit tests in Circle CI</a:t>
            </a:r>
            <a:endParaRPr/>
          </a:p>
        </p:txBody>
      </p:sp>
      <p:sp>
        <p:nvSpPr>
          <p:cNvPr id="101" name="Google Shape;101;p15"/>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en-CA" sz="1200" u="none" cap="none" strike="noStrike">
                <a:solidFill>
                  <a:srgbClr val="888888"/>
                </a:solidFill>
                <a:latin typeface="Times"/>
                <a:ea typeface="Times"/>
                <a:cs typeface="Times"/>
                <a:sym typeface="Times"/>
              </a:rPr>
              <a:t>SEG2105 - CI</a:t>
            </a:r>
            <a:endParaRPr b="0" i="0" sz="1200" u="none" cap="none" strike="noStrike">
              <a:solidFill>
                <a:srgbClr val="888888"/>
              </a:solidFill>
              <a:latin typeface="Times"/>
              <a:ea typeface="Times"/>
              <a:cs typeface="Times"/>
              <a:sym typeface="Times"/>
            </a:endParaRPr>
          </a:p>
        </p:txBody>
      </p:sp>
      <p:sp>
        <p:nvSpPr>
          <p:cNvPr id="102" name="Google Shape;102;p15"/>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CA" sz="1200" u="none" cap="none" strike="noStrike">
                <a:solidFill>
                  <a:srgbClr val="888888"/>
                </a:solidFill>
                <a:latin typeface="Times"/>
                <a:ea typeface="Times"/>
                <a:cs typeface="Times"/>
                <a:sym typeface="Times"/>
              </a:rPr>
              <a:t>‹#›</a:t>
            </a:fld>
            <a:endParaRPr b="0" i="0" sz="1200" u="none" cap="none" strike="noStrike">
              <a:solidFill>
                <a:srgbClr val="888888"/>
              </a:solidFill>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54" name="Google Shape;254;p33"/>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55" name="Google Shape;255;p33"/>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56" name="Google Shape;256;p33"/>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You can click on the title of the build to verify the summary of the results.</a:t>
            </a:r>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The below provided image consists of 1 failed test in available 3 tests.</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57" name="Google Shape;257;p33"/>
          <p:cNvPicPr preferRelativeResize="0"/>
          <p:nvPr/>
        </p:nvPicPr>
        <p:blipFill rotWithShape="1">
          <a:blip r:embed="rId3">
            <a:alphaModFix/>
          </a:blip>
          <a:srcRect b="0" l="0" r="0" t="0"/>
          <a:stretch/>
        </p:blipFill>
        <p:spPr>
          <a:xfrm>
            <a:off x="1740023" y="2663301"/>
            <a:ext cx="7563775"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63" name="Google Shape;263;p34"/>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64" name="Google Shape;264;p34"/>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65" name="Google Shape;265;p34"/>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If there are any other errors due to any other issues you can verify by expanding each step of the process.</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66" name="Google Shape;266;p34"/>
          <p:cNvPicPr preferRelativeResize="0"/>
          <p:nvPr/>
        </p:nvPicPr>
        <p:blipFill rotWithShape="1">
          <a:blip r:embed="rId3">
            <a:alphaModFix/>
          </a:blip>
          <a:srcRect b="0" l="0" r="0" t="0"/>
          <a:stretch/>
        </p:blipFill>
        <p:spPr>
          <a:xfrm>
            <a:off x="1740023" y="2503503"/>
            <a:ext cx="7430610" cy="34445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72" name="Google Shape;272;p35"/>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73" name="Google Shape;273;p35"/>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74" name="Google Shape;274;p35"/>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Verdana"/>
              <a:buNone/>
            </a:pPr>
            <a:r>
              <a:rPr b="0" i="0" lang="en-CA" sz="2800" u="none" cap="none" strike="noStrike">
                <a:solidFill>
                  <a:schemeClr val="dk1"/>
                </a:solidFill>
                <a:latin typeface="Verdana"/>
                <a:ea typeface="Verdana"/>
                <a:cs typeface="Verdana"/>
                <a:sym typeface="Verdana"/>
              </a:rPr>
              <a:t>How to customize when to build the project and run the tests?</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Click on the settings icon beside your project.</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75" name="Google Shape;275;p35"/>
          <p:cNvPicPr preferRelativeResize="0"/>
          <p:nvPr/>
        </p:nvPicPr>
        <p:blipFill rotWithShape="1">
          <a:blip r:embed="rId3">
            <a:alphaModFix/>
          </a:blip>
          <a:srcRect b="0" l="0" r="0" t="0"/>
          <a:stretch/>
        </p:blipFill>
        <p:spPr>
          <a:xfrm>
            <a:off x="2059619" y="3204839"/>
            <a:ext cx="6844684" cy="22282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Linking GitHub to Circle CI (Cont.)</a:t>
            </a:r>
            <a:endParaRPr/>
          </a:p>
        </p:txBody>
      </p:sp>
      <p:sp>
        <p:nvSpPr>
          <p:cNvPr id="281" name="Google Shape;281;p36"/>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82" name="Google Shape;282;p36"/>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
        <p:nvSpPr>
          <p:cNvPr id="283" name="Google Shape;283;p36"/>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Now, click on Advanced Settings to find various options on when to build the project. That’s it DONE!!</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pic>
        <p:nvPicPr>
          <p:cNvPr id="284" name="Google Shape;284;p36"/>
          <p:cNvPicPr preferRelativeResize="0"/>
          <p:nvPr/>
        </p:nvPicPr>
        <p:blipFill rotWithShape="1">
          <a:blip r:embed="rId3">
            <a:alphaModFix/>
          </a:blip>
          <a:srcRect b="0" l="0" r="0" t="0"/>
          <a:stretch/>
        </p:blipFill>
        <p:spPr>
          <a:xfrm>
            <a:off x="1979719" y="2485748"/>
            <a:ext cx="7617041" cy="36795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085715" y="2664427"/>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6000" u="none" cap="none" strike="noStrike">
                <a:solidFill>
                  <a:srgbClr val="990000"/>
                </a:solidFill>
                <a:latin typeface="Verdana"/>
                <a:ea typeface="Verdana"/>
                <a:cs typeface="Verdana"/>
                <a:sym typeface="Verdana"/>
              </a:rPr>
              <a:t>Your turn!</a:t>
            </a:r>
            <a:endParaRPr b="1" i="0" sz="6000" u="none" cap="none" strike="noStrike">
              <a:solidFill>
                <a:srgbClr val="990000"/>
              </a:solidFill>
              <a:latin typeface="Verdana"/>
              <a:ea typeface="Verdana"/>
              <a:cs typeface="Verdana"/>
              <a:sym typeface="Verdana"/>
            </a:endParaRPr>
          </a:p>
        </p:txBody>
      </p:sp>
      <p:sp>
        <p:nvSpPr>
          <p:cNvPr id="290" name="Google Shape;290;p37"/>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91" name="Google Shape;291;p37"/>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Task: </a:t>
            </a:r>
            <a:endParaRPr/>
          </a:p>
        </p:txBody>
      </p:sp>
      <p:sp>
        <p:nvSpPr>
          <p:cNvPr id="297" name="Google Shape;297;p38"/>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Fork</a:t>
            </a:r>
            <a:r>
              <a:rPr b="0" i="0" lang="en-CA" sz="2000" u="none" cap="none" strike="noStrike">
                <a:solidFill>
                  <a:schemeClr val="dk1"/>
                </a:solidFill>
                <a:latin typeface="Verdana"/>
                <a:ea typeface="Verdana"/>
                <a:cs typeface="Verdana"/>
                <a:sym typeface="Verdana"/>
              </a:rPr>
              <a:t> the below provided project to your GitHub repository.</a:t>
            </a:r>
            <a:endParaRPr/>
          </a:p>
          <a:p>
            <a:pPr indent="0" lvl="0" marL="0" marR="0" rtl="0" algn="l">
              <a:lnSpc>
                <a:spcPct val="100000"/>
              </a:lnSpc>
              <a:spcBef>
                <a:spcPts val="400"/>
              </a:spcBef>
              <a:spcAft>
                <a:spcPts val="0"/>
              </a:spcAft>
              <a:buClr>
                <a:schemeClr val="dk1"/>
              </a:buClr>
              <a:buSzPts val="2000"/>
              <a:buFont typeface="Verdana"/>
              <a:buNone/>
            </a:pPr>
            <a:r>
              <a:rPr b="0" i="0" lang="en-CA" sz="2000" u="none" cap="none" strike="noStrike">
                <a:solidFill>
                  <a:schemeClr val="dk1"/>
                </a:solidFill>
                <a:latin typeface="Verdana"/>
                <a:ea typeface="Verdana"/>
                <a:cs typeface="Verdana"/>
                <a:sym typeface="Verdana"/>
              </a:rPr>
              <a:t>	</a:t>
            </a:r>
            <a:endParaRPr/>
          </a:p>
          <a:p>
            <a:pPr indent="0" lvl="0" marL="0" marR="0" rtl="0" algn="l">
              <a:lnSpc>
                <a:spcPct val="100000"/>
              </a:lnSpc>
              <a:spcBef>
                <a:spcPts val="400"/>
              </a:spcBef>
              <a:spcAft>
                <a:spcPts val="0"/>
              </a:spcAft>
              <a:buClr>
                <a:schemeClr val="dk1"/>
              </a:buClr>
              <a:buSzPts val="2000"/>
              <a:buFont typeface="Verdana"/>
              <a:buNone/>
            </a:pPr>
            <a:r>
              <a:rPr b="0" i="0" lang="en-CA" sz="2000" u="none" cap="none" strike="noStrike">
                <a:solidFill>
                  <a:schemeClr val="dk1"/>
                </a:solidFill>
                <a:latin typeface="Verdana"/>
                <a:ea typeface="Verdana"/>
                <a:cs typeface="Verdana"/>
                <a:sym typeface="Verdana"/>
              </a:rPr>
              <a:t>	Project Link: </a:t>
            </a:r>
            <a:r>
              <a:rPr b="0" i="0" lang="en-CA" sz="2000" u="sng" cap="none" strike="noStrike">
                <a:solidFill>
                  <a:schemeClr val="hlink"/>
                </a:solidFill>
                <a:latin typeface="Verdana"/>
                <a:ea typeface="Verdana"/>
                <a:cs typeface="Verdana"/>
                <a:sym typeface="Verdana"/>
                <a:hlinkClick r:id="rId3"/>
              </a:rPr>
              <a:t>https://github.com/SEG2105F18/ProductCatalog</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Integrate it with Circle CI for continuous integration by following along with the above steps starting from Slide 14 (Linking GitHub to Circle CI).</a:t>
            </a:r>
            <a:endParaRPr/>
          </a:p>
          <a:p>
            <a:pPr indent="-285750" lvl="1" marL="74295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The /.circleci/config.yml has already been added. You may want to edit to match your SDK version.</a:t>
            </a:r>
            <a:endParaRPr b="0" i="0" sz="20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Fix the test case that is failing.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Push your code to your GitHub repository and verify the build and test results in Circle CI.</a:t>
            </a:r>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Show your  build results to the TA. That is, show to the TA your circleci console of successful build.</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298" name="Google Shape;298;p38"/>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299" name="Google Shape;299;p38"/>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pic>
        <p:nvPicPr>
          <p:cNvPr id="300" name="Google Shape;300;p38"/>
          <p:cNvPicPr preferRelativeResize="0"/>
          <p:nvPr/>
        </p:nvPicPr>
        <p:blipFill rotWithShape="1">
          <a:blip r:embed="rId4">
            <a:alphaModFix/>
          </a:blip>
          <a:srcRect b="0" l="0" r="0" t="0"/>
          <a:stretch/>
        </p:blipFill>
        <p:spPr>
          <a:xfrm>
            <a:off x="3770671" y="438757"/>
            <a:ext cx="6862916" cy="12620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References</a:t>
            </a:r>
            <a:endParaRPr b="1" i="0" sz="3200" u="none" cap="none" strike="noStrike">
              <a:solidFill>
                <a:srgbClr val="990000"/>
              </a:solidFill>
              <a:latin typeface="Verdana"/>
              <a:ea typeface="Verdana"/>
              <a:cs typeface="Verdana"/>
              <a:sym typeface="Verdana"/>
            </a:endParaRPr>
          </a:p>
        </p:txBody>
      </p:sp>
      <p:sp>
        <p:nvSpPr>
          <p:cNvPr id="306" name="Google Shape;306;p39"/>
          <p:cNvSpPr txBox="1"/>
          <p:nvPr>
            <p:ph idx="1" type="body"/>
          </p:nvPr>
        </p:nvSpPr>
        <p:spPr>
          <a:xfrm>
            <a:off x="550333" y="1955801"/>
            <a:ext cx="11345071"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CA" sz="2000" u="sng" cap="none" strike="noStrike">
                <a:solidFill>
                  <a:schemeClr val="hlink"/>
                </a:solidFill>
                <a:latin typeface="Verdana"/>
                <a:ea typeface="Verdana"/>
                <a:cs typeface="Verdana"/>
                <a:sym typeface="Verdana"/>
                <a:hlinkClick r:id="rId3"/>
              </a:rPr>
              <a:t>https://proandroiddev.com/circleci-with-android-continuous-integration-3ecd98f92bd4</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sng" cap="none" strike="noStrike">
                <a:solidFill>
                  <a:schemeClr val="hlink"/>
                </a:solidFill>
                <a:latin typeface="Verdana"/>
                <a:ea typeface="Verdana"/>
                <a:cs typeface="Verdana"/>
                <a:sym typeface="Verdana"/>
                <a:hlinkClick r:id="rId4"/>
              </a:rPr>
              <a:t>https://martinfowler.com/articles/continuousIntegration.html</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sng" cap="none" strike="noStrike">
                <a:solidFill>
                  <a:schemeClr val="hlink"/>
                </a:solidFill>
                <a:latin typeface="Verdana"/>
                <a:ea typeface="Verdana"/>
                <a:cs typeface="Verdana"/>
                <a:sym typeface="Verdana"/>
                <a:hlinkClick r:id="rId5"/>
              </a:rPr>
              <a:t>https://circleci.com/docs/2.0/language-android/</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0" i="0" lang="en-CA" sz="2000" u="sng" cap="none" strike="noStrike">
                <a:solidFill>
                  <a:schemeClr val="hlink"/>
                </a:solidFill>
                <a:latin typeface="Verdana"/>
                <a:ea typeface="Verdana"/>
                <a:cs typeface="Verdana"/>
                <a:sym typeface="Verdana"/>
                <a:hlinkClick r:id="rId6"/>
              </a:rPr>
              <a:t>https://circleci.com/continuous-integration/</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307" name="Google Shape;307;p39"/>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308" name="Google Shape;308;p39"/>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569120" y="3037690"/>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6000" u="none" cap="none" strike="noStrike">
                <a:solidFill>
                  <a:srgbClr val="990000"/>
                </a:solidFill>
                <a:latin typeface="Verdana"/>
                <a:ea typeface="Verdana"/>
                <a:cs typeface="Verdana"/>
                <a:sym typeface="Verdana"/>
              </a:rPr>
              <a:t>THANK YOU!</a:t>
            </a:r>
            <a:endParaRPr b="1" i="0" sz="6000" u="none" cap="none" strike="noStrike">
              <a:solidFill>
                <a:srgbClr val="990000"/>
              </a:solidFill>
              <a:latin typeface="Verdana"/>
              <a:ea typeface="Verdana"/>
              <a:cs typeface="Verdana"/>
              <a:sym typeface="Verdana"/>
            </a:endParaRPr>
          </a:p>
        </p:txBody>
      </p:sp>
      <p:sp>
        <p:nvSpPr>
          <p:cNvPr id="314" name="Google Shape;314;p40"/>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315" name="Google Shape;315;p40"/>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What is Continuous Integration?</a:t>
            </a:r>
            <a:endParaRPr b="1" i="0" sz="3200" u="none" cap="none" strike="noStrike">
              <a:solidFill>
                <a:srgbClr val="990000"/>
              </a:solidFill>
              <a:latin typeface="Verdana"/>
              <a:ea typeface="Verdana"/>
              <a:cs typeface="Verdana"/>
              <a:sym typeface="Verdana"/>
            </a:endParaRPr>
          </a:p>
        </p:txBody>
      </p:sp>
      <p:sp>
        <p:nvSpPr>
          <p:cNvPr id="108" name="Google Shape;108;p16"/>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Continuous Integration is a software development practice where members of a team integrate their work frequently, usually each person integrates at least daily – leading to multiple integrations per day. </a:t>
            </a:r>
            <a:endParaRPr/>
          </a:p>
          <a:p>
            <a:pPr indent="-342900" lvl="0" marL="342900" marR="0" rtl="0" algn="l">
              <a:lnSpc>
                <a:spcPct val="2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Each integration is verified by an automated build (including test) to detect integration errors as quickly as possible. </a:t>
            </a:r>
            <a:endParaRPr/>
          </a:p>
          <a:p>
            <a:pPr indent="-342900" lvl="0" marL="342900" marR="0" rtl="0" algn="l">
              <a:lnSpc>
                <a:spcPct val="2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Teams find that this approach leads to significantly reduced integration problems and allows a team to develop cohesive software more rapidly.</a:t>
            </a:r>
            <a:endParaRPr/>
          </a:p>
        </p:txBody>
      </p:sp>
      <p:sp>
        <p:nvSpPr>
          <p:cNvPr id="109" name="Google Shape;109;p16"/>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en-CA" sz="1200" u="none" cap="none" strike="noStrike">
                <a:solidFill>
                  <a:srgbClr val="888888"/>
                </a:solidFill>
                <a:latin typeface="Times"/>
                <a:ea typeface="Times"/>
                <a:cs typeface="Times"/>
                <a:sym typeface="Times"/>
              </a:rPr>
              <a:t>SEG2105 - CI</a:t>
            </a:r>
            <a:endParaRPr b="0" i="0" sz="1200" u="none" cap="none" strike="noStrike">
              <a:solidFill>
                <a:srgbClr val="888888"/>
              </a:solidFill>
              <a:latin typeface="Times"/>
              <a:ea typeface="Times"/>
              <a:cs typeface="Times"/>
              <a:sym typeface="Times"/>
            </a:endParaRPr>
          </a:p>
        </p:txBody>
      </p:sp>
      <p:sp>
        <p:nvSpPr>
          <p:cNvPr id="110" name="Google Shape;110;p16"/>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CA" sz="1200" u="none" cap="none" strike="noStrike">
                <a:solidFill>
                  <a:srgbClr val="888888"/>
                </a:solidFill>
                <a:latin typeface="Times"/>
                <a:ea typeface="Times"/>
                <a:cs typeface="Times"/>
                <a:sym typeface="Times"/>
              </a:rPr>
              <a:t>‹#›</a:t>
            </a:fld>
            <a:endParaRPr b="0" i="0" sz="1200" u="none" cap="none" strike="noStrike">
              <a:solidFill>
                <a:srgbClr val="888888"/>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What is Continuous Integration? – Work Flow</a:t>
            </a:r>
            <a:endParaRPr b="1" i="0" sz="3200" u="none" cap="none" strike="noStrike">
              <a:solidFill>
                <a:srgbClr val="990000"/>
              </a:solidFill>
              <a:latin typeface="Verdana"/>
              <a:ea typeface="Verdana"/>
              <a:cs typeface="Verdana"/>
              <a:sym typeface="Verdana"/>
            </a:endParaRPr>
          </a:p>
        </p:txBody>
      </p:sp>
      <p:sp>
        <p:nvSpPr>
          <p:cNvPr id="116" name="Google Shape;116;p17"/>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en-CA" sz="1200" u="none" cap="none" strike="noStrike">
                <a:solidFill>
                  <a:srgbClr val="888888"/>
                </a:solidFill>
                <a:latin typeface="Times"/>
                <a:ea typeface="Times"/>
                <a:cs typeface="Times"/>
                <a:sym typeface="Times"/>
              </a:rPr>
              <a:t>SEG2105 - CI</a:t>
            </a:r>
            <a:endParaRPr b="0" i="0" sz="1200" u="none" cap="none" strike="noStrike">
              <a:solidFill>
                <a:srgbClr val="888888"/>
              </a:solidFill>
              <a:latin typeface="Times"/>
              <a:ea typeface="Times"/>
              <a:cs typeface="Times"/>
              <a:sym typeface="Times"/>
            </a:endParaRPr>
          </a:p>
        </p:txBody>
      </p:sp>
      <p:sp>
        <p:nvSpPr>
          <p:cNvPr id="117" name="Google Shape;117;p17"/>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CA" sz="1200" u="none" cap="none" strike="noStrike">
                <a:solidFill>
                  <a:srgbClr val="888888"/>
                </a:solidFill>
                <a:latin typeface="Times"/>
                <a:ea typeface="Times"/>
                <a:cs typeface="Times"/>
                <a:sym typeface="Times"/>
              </a:rPr>
              <a:t>‹#›</a:t>
            </a:fld>
            <a:endParaRPr b="0" i="0" sz="1200" u="none" cap="none" strike="noStrike">
              <a:solidFill>
                <a:srgbClr val="888888"/>
              </a:solidFill>
              <a:latin typeface="Times"/>
              <a:ea typeface="Times"/>
              <a:cs typeface="Times"/>
              <a:sym typeface="Times"/>
            </a:endParaRPr>
          </a:p>
        </p:txBody>
      </p:sp>
      <p:pic>
        <p:nvPicPr>
          <p:cNvPr id="118" name="Google Shape;118;p17"/>
          <p:cNvPicPr preferRelativeResize="0"/>
          <p:nvPr>
            <p:ph idx="1" type="body"/>
          </p:nvPr>
        </p:nvPicPr>
        <p:blipFill rotWithShape="1">
          <a:blip r:embed="rId3">
            <a:alphaModFix/>
          </a:blip>
          <a:srcRect b="0" l="0" r="0" t="0"/>
          <a:stretch/>
        </p:blipFill>
        <p:spPr>
          <a:xfrm>
            <a:off x="3284345" y="1700213"/>
            <a:ext cx="5431222" cy="4608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What is Continuous Integration? – Work Flow</a:t>
            </a:r>
            <a:endParaRPr b="1" i="0" sz="3200" u="none" cap="none" strike="noStrike">
              <a:solidFill>
                <a:srgbClr val="990000"/>
              </a:solidFill>
              <a:latin typeface="Verdana"/>
              <a:ea typeface="Verdana"/>
              <a:cs typeface="Verdana"/>
              <a:sym typeface="Verdana"/>
            </a:endParaRPr>
          </a:p>
        </p:txBody>
      </p:sp>
      <p:sp>
        <p:nvSpPr>
          <p:cNvPr id="124" name="Google Shape;124;p18"/>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b="0" i="0" lang="en-CA" sz="1200" u="none" cap="none" strike="noStrike">
                <a:solidFill>
                  <a:srgbClr val="888888"/>
                </a:solidFill>
                <a:latin typeface="Times"/>
                <a:ea typeface="Times"/>
                <a:cs typeface="Times"/>
                <a:sym typeface="Times"/>
              </a:rPr>
              <a:t>SEG2105 - CI</a:t>
            </a:r>
            <a:endParaRPr b="0" i="0" sz="1200" u="none" cap="none" strike="noStrike">
              <a:solidFill>
                <a:srgbClr val="888888"/>
              </a:solidFill>
              <a:latin typeface="Times"/>
              <a:ea typeface="Times"/>
              <a:cs typeface="Times"/>
              <a:sym typeface="Times"/>
            </a:endParaRPr>
          </a:p>
        </p:txBody>
      </p:sp>
      <p:sp>
        <p:nvSpPr>
          <p:cNvPr id="125" name="Google Shape;125;p18"/>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CA" sz="1200" u="none" cap="none" strike="noStrike">
                <a:solidFill>
                  <a:srgbClr val="888888"/>
                </a:solidFill>
                <a:latin typeface="Times"/>
                <a:ea typeface="Times"/>
                <a:cs typeface="Times"/>
                <a:sym typeface="Times"/>
              </a:rPr>
              <a:t>‹#›</a:t>
            </a:fld>
            <a:endParaRPr b="0" i="0" sz="1200" u="none" cap="none" strike="noStrike">
              <a:solidFill>
                <a:srgbClr val="888888"/>
              </a:solidFill>
              <a:latin typeface="Times"/>
              <a:ea typeface="Times"/>
              <a:cs typeface="Times"/>
              <a:sym typeface="Times"/>
            </a:endParaRPr>
          </a:p>
        </p:txBody>
      </p:sp>
      <p:sp>
        <p:nvSpPr>
          <p:cNvPr id="126" name="Google Shape;126;p18"/>
          <p:cNvSpPr txBox="1"/>
          <p:nvPr/>
        </p:nvSpPr>
        <p:spPr>
          <a:xfrm>
            <a:off x="683581" y="1556792"/>
            <a:ext cx="10440139" cy="547842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Developers check out code into their private workspaces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When done, commit the changes to the repository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 CI server monitors the repository and checks out changes when they occur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 CI server builds the system and runs unit and integration tests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 CI server assigns a build label to the version of the code it just built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 CI server informs the team of the successful build</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If the build or tests fail, the CI server alerts the team</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 team fixes the issue at the earliest opportunity</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Continue to continually integrate and test throughout the project</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Need for Continuous Integration</a:t>
            </a:r>
            <a:endParaRPr b="1" i="0" sz="3200" u="none" cap="none" strike="noStrike">
              <a:solidFill>
                <a:srgbClr val="990000"/>
              </a:solidFill>
              <a:latin typeface="Verdana"/>
              <a:ea typeface="Verdana"/>
              <a:cs typeface="Verdana"/>
              <a:sym typeface="Verdana"/>
            </a:endParaRPr>
          </a:p>
        </p:txBody>
      </p:sp>
      <p:sp>
        <p:nvSpPr>
          <p:cNvPr id="132" name="Google Shape;132;p19"/>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Teams use build definitions to ensure that every commit to the master branch triggers the automated build and testing processes. </a:t>
            </a:r>
            <a:endParaRPr/>
          </a:p>
          <a:p>
            <a:pPr indent="-342900" lvl="0" marL="342900" marR="0" rtl="0" algn="l">
              <a:lnSpc>
                <a:spcPct val="2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Implementing CI this way ensures bugs are caught earlier in the development cycle, which makes them less expensive to fix.</a:t>
            </a:r>
            <a:endParaRPr/>
          </a:p>
          <a:p>
            <a:pPr indent="-342900" lvl="0" marL="342900" marR="0" rtl="0" algn="l">
              <a:lnSpc>
                <a:spcPct val="200000"/>
              </a:lnSpc>
              <a:spcBef>
                <a:spcPts val="400"/>
              </a:spcBef>
              <a:spcAft>
                <a:spcPts val="0"/>
              </a:spcAft>
              <a:buClr>
                <a:schemeClr val="dk1"/>
              </a:buClr>
              <a:buSzPts val="2000"/>
              <a:buFont typeface="Verdana"/>
              <a:buChar char="•"/>
            </a:pPr>
            <a:r>
              <a:rPr b="0" i="0" lang="en-CA" sz="2000" u="none" cap="none" strike="noStrike">
                <a:solidFill>
                  <a:schemeClr val="dk1"/>
                </a:solidFill>
                <a:latin typeface="Verdana"/>
                <a:ea typeface="Verdana"/>
                <a:cs typeface="Verdana"/>
                <a:sym typeface="Verdana"/>
              </a:rPr>
              <a:t>Automated tests run for every build to ensure builds maintain a consistent quality.</a:t>
            </a:r>
            <a:endParaRPr/>
          </a:p>
          <a:p>
            <a:pPr indent="-215900" lvl="0" marL="342900" marR="0" rtl="0" algn="l">
              <a:lnSpc>
                <a:spcPct val="2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33" name="Google Shape;133;p19"/>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34" name="Google Shape;134;p19"/>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Benefits of Continuous Integration 	</a:t>
            </a:r>
            <a:endParaRPr/>
          </a:p>
        </p:txBody>
      </p:sp>
      <p:sp>
        <p:nvSpPr>
          <p:cNvPr id="140" name="Google Shape;140;p20"/>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Reduced integration risk: </a:t>
            </a:r>
            <a:r>
              <a:rPr b="0" i="0" lang="en-CA" sz="2000" u="none" cap="none" strike="noStrike">
                <a:solidFill>
                  <a:schemeClr val="dk1"/>
                </a:solidFill>
                <a:latin typeface="Verdana"/>
                <a:ea typeface="Verdana"/>
                <a:cs typeface="Verdana"/>
                <a:sym typeface="Verdana"/>
              </a:rPr>
              <a:t>More often than not, working on projects means multiple people are working on the separate tasks or parts of the code. The more people, the riskier the integration. Debugging and solving the issue can be really painful and can potentially mean a lot of changes to the code. Integrating on a daily basis or even more frequently can help reduce these kinds of problems to a minimum.</a:t>
            </a:r>
            <a:endParaRPr/>
          </a:p>
          <a:p>
            <a:pPr indent="0" lvl="0" marL="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Higher code quality: </a:t>
            </a:r>
            <a:r>
              <a:rPr b="0" i="0" lang="en-CA" sz="2000" u="none" cap="none" strike="noStrike">
                <a:solidFill>
                  <a:schemeClr val="dk1"/>
                </a:solidFill>
                <a:latin typeface="Verdana"/>
                <a:ea typeface="Verdana"/>
                <a:cs typeface="Verdana"/>
                <a:sym typeface="Verdana"/>
              </a:rPr>
              <a:t>Not having to worry about the problems, and focusing more on the functionality of the code results in a higher quality product.</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The code in version control works: </a:t>
            </a:r>
            <a:r>
              <a:rPr b="0" i="0" lang="en-CA" sz="2000" u="none" cap="none" strike="noStrike">
                <a:solidFill>
                  <a:schemeClr val="dk1"/>
                </a:solidFill>
                <a:latin typeface="Verdana"/>
                <a:ea typeface="Verdana"/>
                <a:cs typeface="Verdana"/>
                <a:sym typeface="Verdana"/>
              </a:rPr>
              <a:t>If you commit something that breaks the build, you and your team get the notice immediately and the problem is fixed before anyone else pulls the “broken” code.</a:t>
            </a:r>
            <a:endParaRPr/>
          </a:p>
          <a:p>
            <a:pPr indent="-215900" lvl="0" marL="342900" marR="0" rtl="0" algn="l">
              <a:lnSpc>
                <a:spcPct val="100000"/>
              </a:lnSpc>
              <a:spcBef>
                <a:spcPts val="400"/>
              </a:spcBef>
              <a:spcAft>
                <a:spcPts val="0"/>
              </a:spcAft>
              <a:buClr>
                <a:schemeClr val="dk1"/>
              </a:buClr>
              <a:buSzPts val="2000"/>
              <a:buFont typeface="Verdana"/>
              <a:buNone/>
            </a:pPr>
            <a:r>
              <a:t/>
            </a:r>
            <a:endParaRPr b="1"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41" name="Google Shape;141;p20"/>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42" name="Google Shape;142;p20"/>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Benefits of Continuous Integration (Cont.) 	</a:t>
            </a:r>
            <a:endParaRPr/>
          </a:p>
        </p:txBody>
      </p:sp>
      <p:sp>
        <p:nvSpPr>
          <p:cNvPr id="148" name="Google Shape;148;p21"/>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Reduced friction between team members: </a:t>
            </a:r>
            <a:r>
              <a:rPr b="0" i="0" lang="en-CA" sz="2000" u="none" cap="none" strike="noStrike">
                <a:solidFill>
                  <a:schemeClr val="dk1"/>
                </a:solidFill>
                <a:latin typeface="Verdana"/>
                <a:ea typeface="Verdana"/>
                <a:cs typeface="Verdana"/>
                <a:sym typeface="Verdana"/>
              </a:rPr>
              <a:t>Having the impartial system in place reduces the frequency of quarrels between team members.</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100000"/>
              </a:lnSpc>
              <a:spcBef>
                <a:spcPts val="400"/>
              </a:spcBef>
              <a:spcAft>
                <a:spcPts val="0"/>
              </a:spcAft>
              <a:buClr>
                <a:schemeClr val="dk1"/>
              </a:buClr>
              <a:buSzPts val="2000"/>
              <a:buFont typeface="Verdana"/>
              <a:buChar char="•"/>
            </a:pPr>
            <a:r>
              <a:rPr b="1" i="0" lang="en-CA" sz="2000" u="none" cap="none" strike="noStrike">
                <a:solidFill>
                  <a:schemeClr val="dk1"/>
                </a:solidFill>
                <a:latin typeface="Verdana"/>
                <a:ea typeface="Verdana"/>
                <a:cs typeface="Verdana"/>
                <a:sym typeface="Verdana"/>
              </a:rPr>
              <a:t>Less time deploying: </a:t>
            </a:r>
            <a:r>
              <a:rPr b="0" i="0" lang="en-CA" sz="2000" u="none" cap="none" strike="noStrike">
                <a:solidFill>
                  <a:schemeClr val="dk1"/>
                </a:solidFill>
                <a:latin typeface="Verdana"/>
                <a:ea typeface="Verdana"/>
                <a:cs typeface="Verdana"/>
                <a:sym typeface="Verdana"/>
              </a:rPr>
              <a:t>Deploying projects can be very tedious and time-consuming, and automating that process makes perfect sense.</a:t>
            </a:r>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49" name="Google Shape;149;p21"/>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50" name="Google Shape;150;p21"/>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50333" y="692696"/>
            <a:ext cx="10922264" cy="8640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CA" sz="3200" u="none" cap="none" strike="noStrike">
                <a:solidFill>
                  <a:srgbClr val="990000"/>
                </a:solidFill>
                <a:latin typeface="Verdana"/>
                <a:ea typeface="Verdana"/>
                <a:cs typeface="Verdana"/>
                <a:sym typeface="Verdana"/>
              </a:rPr>
              <a:t>Tools available for CI</a:t>
            </a:r>
            <a:endParaRPr/>
          </a:p>
        </p:txBody>
      </p:sp>
      <p:sp>
        <p:nvSpPr>
          <p:cNvPr id="156" name="Google Shape;156;p22"/>
          <p:cNvSpPr txBox="1"/>
          <p:nvPr>
            <p:ph idx="1" type="body"/>
          </p:nvPr>
        </p:nvSpPr>
        <p:spPr>
          <a:xfrm>
            <a:off x="527381" y="1700808"/>
            <a:ext cx="10945216" cy="4608512"/>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There are a lot of open source and premium tools available in the market for continuous integration.</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Few Tools:</a:t>
            </a:r>
            <a:endParaRPr/>
          </a:p>
          <a:p>
            <a:pPr indent="-228600" lvl="2" marL="1143000" marR="0" rtl="0" algn="l">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Jenkins, TeamCity, Travis CI, Go CD, Circle CI, Bamboo, GitLab CI, Code Ship.</a:t>
            </a:r>
            <a:endParaRPr/>
          </a:p>
          <a:p>
            <a:pPr indent="0" lvl="2" marL="9144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Verdana"/>
                <a:ea typeface="Verdana"/>
                <a:cs typeface="Verdana"/>
                <a:sym typeface="Verdana"/>
              </a:rPr>
              <a:t>We will be using Circle CI for this lab.</a:t>
            </a:r>
            <a:endParaRPr/>
          </a:p>
          <a:p>
            <a:pPr indent="0" lvl="1" marL="457200" marR="0" rtl="0" algn="l">
              <a:lnSpc>
                <a:spcPct val="10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
        <p:nvSpPr>
          <p:cNvPr id="157" name="Google Shape;157;p22"/>
          <p:cNvSpPr txBox="1"/>
          <p:nvPr>
            <p:ph idx="11" type="ftr"/>
          </p:nvPr>
        </p:nvSpPr>
        <p:spPr>
          <a:xfrm>
            <a:off x="4176184" y="6381751"/>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400"/>
              <a:buNone/>
            </a:pPr>
            <a:r>
              <a:rPr lang="en-CA" sz="1200">
                <a:solidFill>
                  <a:srgbClr val="888888"/>
                </a:solidFill>
                <a:latin typeface="Times"/>
                <a:ea typeface="Times"/>
                <a:cs typeface="Times"/>
                <a:sym typeface="Times"/>
              </a:rPr>
              <a:t>SEG2105 - CI</a:t>
            </a:r>
            <a:endParaRPr sz="1200">
              <a:solidFill>
                <a:srgbClr val="888888"/>
              </a:solidFill>
              <a:latin typeface="Times"/>
              <a:ea typeface="Times"/>
              <a:cs typeface="Times"/>
              <a:sym typeface="Times"/>
            </a:endParaRPr>
          </a:p>
        </p:txBody>
      </p:sp>
      <p:sp>
        <p:nvSpPr>
          <p:cNvPr id="158" name="Google Shape;158;p22"/>
          <p:cNvSpPr txBox="1"/>
          <p:nvPr>
            <p:ph idx="12" type="sldNum"/>
          </p:nvPr>
        </p:nvSpPr>
        <p:spPr>
          <a:xfrm>
            <a:off x="8748184" y="6381751"/>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CA" sz="1200">
                <a:solidFill>
                  <a:srgbClr val="888888"/>
                </a:solidFill>
                <a:latin typeface="Times"/>
                <a:ea typeface="Times"/>
                <a:cs typeface="Times"/>
                <a:sym typeface="Times"/>
              </a:rPr>
              <a:t>‹#›</a:t>
            </a:fld>
            <a:endParaRPr sz="1200">
              <a:solidFill>
                <a:srgbClr val="888888"/>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ttawa-powerpoint-templat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9E9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