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4"/>
  </p:notesMasterIdLst>
  <p:sldIdLst>
    <p:sldId id="1144" r:id="rId2"/>
    <p:sldId id="1266" r:id="rId3"/>
    <p:sldId id="1267" r:id="rId4"/>
    <p:sldId id="1264" r:id="rId5"/>
    <p:sldId id="1269" r:id="rId6"/>
    <p:sldId id="1270" r:id="rId7"/>
    <p:sldId id="1273" r:id="rId8"/>
    <p:sldId id="1272" r:id="rId9"/>
    <p:sldId id="1271" r:id="rId10"/>
    <p:sldId id="1274" r:id="rId11"/>
    <p:sldId id="1280" r:id="rId12"/>
    <p:sldId id="1281" r:id="rId13"/>
    <p:sldId id="1275" r:id="rId14"/>
    <p:sldId id="1276" r:id="rId15"/>
    <p:sldId id="1277" r:id="rId16"/>
    <p:sldId id="1278" r:id="rId17"/>
    <p:sldId id="1146" r:id="rId18"/>
    <p:sldId id="1279" r:id="rId19"/>
    <p:sldId id="1265" r:id="rId20"/>
    <p:sldId id="1282" r:id="rId21"/>
    <p:sldId id="1284" r:id="rId22"/>
    <p:sldId id="1285" r:id="rId23"/>
  </p:sldIdLst>
  <p:sldSz cx="9144000" cy="6858000" type="screen4x3"/>
  <p:notesSz cx="7104063" cy="10234613"/>
  <p:embeddedFontLs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109" d="100"/>
          <a:sy n="109" d="100"/>
        </p:scale>
        <p:origin x="318" y="108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75" d="100"/>
          <a:sy n="75" d="100"/>
        </p:scale>
        <p:origin x="1752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gonfly.github.io/rnn/2017/09/04/understanding-rnn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2276872"/>
            <a:ext cx="7886700" cy="2520280"/>
          </a:xfrm>
        </p:spPr>
        <p:txBody>
          <a:bodyPr/>
          <a:lstStyle/>
          <a:p>
            <a:r>
              <a:rPr lang="ko-KR" altLang="en-US" dirty="0"/>
              <a:t>신경망 개요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400" dirty="0"/>
              <a:t>2020.8.25</a:t>
            </a:r>
            <a:br>
              <a:rPr lang="en-US" altLang="ko-KR" sz="2400" dirty="0"/>
            </a:br>
            <a:r>
              <a:rPr lang="ko-KR" altLang="en-US" sz="2400" dirty="0"/>
              <a:t>강사 김현호</a:t>
            </a:r>
          </a:p>
        </p:txBody>
      </p:sp>
    </p:spTree>
    <p:extLst>
      <p:ext uri="{BB962C8B-B14F-4D97-AF65-F5344CB8AC3E}">
        <p14:creationId xmlns:p14="http://schemas.microsoft.com/office/powerpoint/2010/main" val="23833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역전파 </a:t>
            </a:r>
            <a:r>
              <a:rPr lang="en-US" altLang="ko-KR"/>
              <a:t>(Backpropagation)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경사하강법에서 </a:t>
            </a:r>
            <a:r>
              <a:rPr lang="en-US" altLang="ko-KR"/>
              <a:t>W </a:t>
            </a:r>
            <a:r>
              <a:rPr lang="ko-KR" altLang="en-US"/>
              <a:t>값을 변경하기 위한 기울기를 구하는 방법임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출력층의 값을 가지고 단계적으로 중간층을 내려가며 </a:t>
            </a:r>
            <a:r>
              <a:rPr lang="en-US" altLang="ko-KR"/>
              <a:t>W </a:t>
            </a:r>
            <a:r>
              <a:rPr lang="ko-KR" altLang="en-US"/>
              <a:t>값을 바꿔나간다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ko-KR" altLang="en-US"/>
              <a:t>경사하강법 종류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batch gradient descent : </a:t>
            </a:r>
            <a:r>
              <a:rPr lang="ko-KR" altLang="en-US"/>
              <a:t>전체 데이터셋에 대해 </a:t>
            </a:r>
            <a:r>
              <a:rPr lang="en-US" altLang="ko-KR"/>
              <a:t>W </a:t>
            </a:r>
            <a:r>
              <a:rPr lang="ko-KR" altLang="en-US"/>
              <a:t>변경 후 반복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stochastic gradient descent(SGD) : </a:t>
            </a:r>
            <a:r>
              <a:rPr lang="ko-KR" altLang="en-US"/>
              <a:t>한개의 데이터에 대해서 </a:t>
            </a:r>
            <a:r>
              <a:rPr lang="en-US" altLang="ko-KR"/>
              <a:t>W </a:t>
            </a:r>
            <a:r>
              <a:rPr lang="ko-KR" altLang="en-US"/>
              <a:t>변경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미니배치</a:t>
            </a:r>
            <a:r>
              <a:rPr lang="en-US" altLang="ko-KR"/>
              <a:t>(mini-batch) : </a:t>
            </a:r>
            <a:r>
              <a:rPr lang="ko-KR" altLang="en-US"/>
              <a:t>전체 데이터셋의 부분집합에 대해 </a:t>
            </a:r>
            <a:r>
              <a:rPr lang="en-US" altLang="ko-KR"/>
              <a:t>W </a:t>
            </a:r>
            <a:r>
              <a:rPr lang="ko-KR" altLang="en-US"/>
              <a:t>변경 후 반복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307591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–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1044019"/>
            <a:ext cx="391966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'''</a:t>
            </a:r>
          </a:p>
          <a:p>
            <a:r>
              <a:rPr lang="en-US" altLang="ko-KR" sz="1000"/>
              <a:t>MNIST</a:t>
            </a:r>
          </a:p>
          <a:p>
            <a:r>
              <a:rPr lang="en-US" altLang="ko-KR" sz="1000"/>
              <a:t>two hidden layer</a:t>
            </a:r>
          </a:p>
          <a:p>
            <a:r>
              <a:rPr lang="en-US" altLang="ko-KR" sz="1000"/>
              <a:t>softmax, cross entropy, SGD, minimax</a:t>
            </a:r>
          </a:p>
          <a:p>
            <a:r>
              <a:rPr lang="en-US" altLang="ko-KR" sz="1000"/>
              <a:t>'''</a:t>
            </a:r>
          </a:p>
          <a:p>
            <a:endParaRPr lang="en-US" altLang="ko-KR" sz="1000"/>
          </a:p>
          <a:p>
            <a:r>
              <a:rPr lang="en-US" altLang="ko-KR" sz="1000"/>
              <a:t>import numpy as np</a:t>
            </a:r>
          </a:p>
          <a:p>
            <a:r>
              <a:rPr lang="en-US" altLang="ko-KR" sz="1000"/>
              <a:t>import matplotlib.pyplot as plt</a:t>
            </a:r>
          </a:p>
          <a:p>
            <a:r>
              <a:rPr lang="en-US" altLang="ko-KR" sz="1000"/>
              <a:t>import tensorflow as tf</a:t>
            </a:r>
          </a:p>
          <a:p>
            <a:endParaRPr lang="en-US" altLang="ko-KR" sz="1000"/>
          </a:p>
          <a:p>
            <a:r>
              <a:rPr lang="en-US" altLang="ko-KR" sz="1000"/>
              <a:t>from tensorflow.examples.tutorials.mnist import input_data</a:t>
            </a:r>
          </a:p>
          <a:p>
            <a:r>
              <a:rPr lang="en-US" altLang="ko-KR" sz="1000"/>
              <a:t>mnist=input_data.read_data_sets('./mnist/data/',one_hot=True)</a:t>
            </a:r>
          </a:p>
          <a:p>
            <a:endParaRPr lang="en-US" altLang="ko-KR" sz="1000"/>
          </a:p>
          <a:p>
            <a:r>
              <a:rPr lang="en-US" altLang="ko-KR" sz="1000"/>
              <a:t>X=tf.placeholder(tf.float32, [None,784])</a:t>
            </a:r>
          </a:p>
          <a:p>
            <a:r>
              <a:rPr lang="en-US" altLang="ko-KR" sz="1000"/>
              <a:t>y=tf.placeholder(tf.float32, [None,10])</a:t>
            </a:r>
          </a:p>
          <a:p>
            <a:endParaRPr lang="en-US" altLang="ko-KR" sz="1000"/>
          </a:p>
          <a:p>
            <a:r>
              <a:rPr lang="en-US" altLang="ko-KR" sz="1000"/>
              <a:t>W1=tf.Variable(tf.random_normal([784,256],stddev=0.1))</a:t>
            </a:r>
          </a:p>
          <a:p>
            <a:r>
              <a:rPr lang="en-US" altLang="ko-KR" sz="1000"/>
              <a:t>b1=tf.Variable(tf.random_normal([256],stddev=0.1))</a:t>
            </a:r>
          </a:p>
          <a:p>
            <a:r>
              <a:rPr lang="en-US" altLang="ko-KR" sz="1000"/>
              <a:t>hidden_1=tf.nn.relu(tf.matmul(X,W1)+b1)</a:t>
            </a:r>
          </a:p>
          <a:p>
            <a:endParaRPr lang="en-US" altLang="ko-KR" sz="1000"/>
          </a:p>
          <a:p>
            <a:r>
              <a:rPr lang="en-US" altLang="ko-KR" sz="1000"/>
              <a:t>W2=tf.Variable(tf.random_normal([256,256],stddev=0.1))</a:t>
            </a:r>
          </a:p>
          <a:p>
            <a:r>
              <a:rPr lang="en-US" altLang="ko-KR" sz="1000"/>
              <a:t>b2=tf.Variable(tf.random_normal([256],stddev=0.1))</a:t>
            </a:r>
          </a:p>
          <a:p>
            <a:r>
              <a:rPr lang="en-US" altLang="ko-KR" sz="1000"/>
              <a:t>hidden_2=tf.nn.relu(tf.matmul(hidden_1,W2)+b2)</a:t>
            </a:r>
          </a:p>
          <a:p>
            <a:endParaRPr lang="en-US" altLang="ko-KR" sz="1000"/>
          </a:p>
          <a:p>
            <a:r>
              <a:rPr lang="en-US" altLang="ko-KR" sz="1000"/>
              <a:t>W3=tf.Variable(tf.random_normal([256,10],stddev=0.1))</a:t>
            </a:r>
          </a:p>
          <a:p>
            <a:r>
              <a:rPr lang="en-US" altLang="ko-KR" sz="1000"/>
              <a:t>b3=tf.Variable(tf.random_normal([10],stddev=0.1))</a:t>
            </a:r>
          </a:p>
          <a:p>
            <a:r>
              <a:rPr lang="en-US" altLang="ko-KR" sz="1000"/>
              <a:t>output=tf.nn.softmax(tf.matmul(hidden_2,W3)+b3)</a:t>
            </a:r>
          </a:p>
          <a:p>
            <a:endParaRPr lang="en-US" altLang="ko-KR" sz="1000"/>
          </a:p>
          <a:p>
            <a:r>
              <a:rPr lang="en-US" altLang="ko-KR" sz="1000"/>
              <a:t>cost=tf.reduce_mean(tf.reduce_sum(-y*tf.log(output),1))</a:t>
            </a:r>
          </a:p>
          <a:p>
            <a:endParaRPr lang="en-US" altLang="ko-KR" sz="1000"/>
          </a:p>
          <a:p>
            <a:r>
              <a:rPr lang="en-US" altLang="ko-KR" sz="1000"/>
              <a:t>optimizer=tf.train.GradientDescentOptimizer(learning_rate=0.01)</a:t>
            </a:r>
          </a:p>
          <a:p>
            <a:r>
              <a:rPr lang="en-US" altLang="ko-KR" sz="1000"/>
              <a:t>train_op=optimizer.minimize(cost)</a:t>
            </a:r>
          </a:p>
          <a:p>
            <a:endParaRPr lang="en-US" altLang="ko-KR" sz="1000"/>
          </a:p>
          <a:p>
            <a:r>
              <a:rPr lang="en-US" altLang="ko-KR" sz="1000"/>
              <a:t>cost_list=[]</a:t>
            </a:r>
          </a:p>
        </p:txBody>
      </p:sp>
    </p:spTree>
    <p:extLst>
      <p:ext uri="{BB962C8B-B14F-4D97-AF65-F5344CB8AC3E}">
        <p14:creationId xmlns:p14="http://schemas.microsoft.com/office/powerpoint/2010/main" val="226585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-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991756"/>
            <a:ext cx="68739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with tf.Session() as sess:</a:t>
            </a:r>
          </a:p>
          <a:p>
            <a:r>
              <a:rPr lang="en-US" altLang="ko-KR" sz="1000"/>
              <a:t>	sess.run(tf.global_variables_initializer())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batch_size=100</a:t>
            </a:r>
          </a:p>
          <a:p>
            <a:r>
              <a:rPr lang="en-US" altLang="ko-KR" sz="1000"/>
              <a:t>	total_batch=int(mnist.train.num_examples/batch_size) # 550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for epoch in range(100):</a:t>
            </a:r>
          </a:p>
          <a:p>
            <a:r>
              <a:rPr lang="en-US" altLang="ko-KR" sz="1000"/>
              <a:t>		total_cost=0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	for i in range(total_batch):</a:t>
            </a:r>
          </a:p>
          <a:p>
            <a:r>
              <a:rPr lang="en-US" altLang="ko-KR" sz="1000"/>
              <a:t>			batch_X, batch_y = mnist.train.next_batch(batch_size)</a:t>
            </a:r>
          </a:p>
          <a:p>
            <a:r>
              <a:rPr lang="en-US" altLang="ko-KR" sz="1000"/>
              <a:t>			_, rcost = sess.run([train_op,cost],feed_dict={X: batch_X, y: batch_y})</a:t>
            </a:r>
          </a:p>
          <a:p>
            <a:r>
              <a:rPr lang="en-US" altLang="ko-KR" sz="1000"/>
              <a:t>			total_cost+=rcost</a:t>
            </a:r>
          </a:p>
          <a:p>
            <a:r>
              <a:rPr lang="en-US" altLang="ko-KR" sz="1000"/>
              <a:t>			</a:t>
            </a:r>
          </a:p>
          <a:p>
            <a:r>
              <a:rPr lang="en-US" altLang="ko-KR" sz="1000"/>
              <a:t>		cost_list.append(total_cost/total_batch)</a:t>
            </a:r>
          </a:p>
          <a:p>
            <a:r>
              <a:rPr lang="en-US" altLang="ko-KR" sz="1000"/>
              <a:t>		print('Epoch: %03d, Avg. cost = %f' % (epoch,total_cost/total_batch))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pred_y=sess.run(tf.argmax(output,1), feed_dict={X: mnist.test.images})</a:t>
            </a:r>
          </a:p>
          <a:p>
            <a:r>
              <a:rPr lang="en-US" altLang="ko-KR" sz="1000"/>
              <a:t>	accuracy=np.mean(pred_y==np.argmax(mnist.test.labels,1))</a:t>
            </a:r>
          </a:p>
          <a:p>
            <a:r>
              <a:rPr lang="en-US" altLang="ko-KR" sz="1000"/>
              <a:t>	print('Accuracy = %.2f%%' % (accuracy*100))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plt.plot(cost_list)</a:t>
            </a:r>
          </a:p>
          <a:p>
            <a:r>
              <a:rPr lang="en-US" altLang="ko-KR" sz="1000"/>
              <a:t>plt.title('Cost per epoch')</a:t>
            </a:r>
          </a:p>
          <a:p>
            <a:r>
              <a:rPr lang="en-US" altLang="ko-KR" sz="1000"/>
              <a:t>plt.xlabel('Epoch')</a:t>
            </a:r>
          </a:p>
          <a:p>
            <a:r>
              <a:rPr lang="en-US" altLang="ko-KR" sz="1000"/>
              <a:t>plt.ylabel('Cost')</a:t>
            </a:r>
          </a:p>
          <a:p>
            <a:r>
              <a:rPr lang="en-US" altLang="ko-KR" sz="1000"/>
              <a:t>plt.show()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3600400" cy="2689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59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DNN </a:t>
            </a:r>
            <a:r>
              <a:rPr lang="ko-KR" altLang="en-US"/>
              <a:t>은 중간층과 뉴런의 갯수를 획기적으로 늘린 것이다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컴퓨팅 파워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기존 기술적 난점들을 해결 </a:t>
            </a:r>
            <a:r>
              <a:rPr lang="en-US" altLang="ko-KR"/>
              <a:t>(</a:t>
            </a:r>
            <a:r>
              <a:rPr lang="ko-KR" altLang="en-US"/>
              <a:t>역전파</a:t>
            </a:r>
            <a:r>
              <a:rPr lang="en-US" altLang="ko-KR"/>
              <a:t>, </a:t>
            </a:r>
            <a:r>
              <a:rPr lang="ko-KR" altLang="en-US"/>
              <a:t>과적합</a:t>
            </a:r>
            <a:r>
              <a:rPr lang="en-US" altLang="ko-KR"/>
              <a:t>, </a:t>
            </a:r>
            <a:r>
              <a:rPr lang="ko-KR" altLang="en-US"/>
              <a:t>속도향상 등</a:t>
            </a:r>
            <a:r>
              <a:rPr lang="en-US" altLang="ko-KR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/>
              <a:t>DNN </a:t>
            </a:r>
            <a:r>
              <a:rPr lang="ko-KR" altLang="en-US"/>
              <a:t>은 인간 뇌의 감각 및 인지 기능에 주목하였다 </a:t>
            </a:r>
            <a:r>
              <a:rPr lang="en-US" altLang="ko-KR"/>
              <a:t>(</a:t>
            </a:r>
            <a:r>
              <a:rPr lang="ko-KR" altLang="en-US"/>
              <a:t>시청각</a:t>
            </a:r>
            <a:r>
              <a:rPr lang="en-US" altLang="ko-KR"/>
              <a:t>, </a:t>
            </a:r>
            <a:r>
              <a:rPr lang="ko-KR" altLang="en-US"/>
              <a:t>언어처리 등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CNN (</a:t>
            </a:r>
            <a:r>
              <a:rPr lang="ko-KR" altLang="en-US"/>
              <a:t>이미지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RNN (</a:t>
            </a:r>
            <a:r>
              <a:rPr lang="ko-KR" altLang="en-US"/>
              <a:t>언어</a:t>
            </a:r>
            <a:r>
              <a:rPr lang="en-US" altLang="ko-KR"/>
              <a:t>, </a:t>
            </a:r>
            <a:r>
              <a:rPr lang="ko-KR" altLang="en-US"/>
              <a:t>소리</a:t>
            </a:r>
            <a:r>
              <a:rPr lang="en-US" altLang="ko-KR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DNN (Deep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352581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CNN </a:t>
            </a:r>
            <a:r>
              <a:rPr lang="ko-KR" altLang="en-US"/>
              <a:t>은 이미지 처리를 위한 신경망이다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CNN = </a:t>
            </a:r>
            <a:r>
              <a:rPr lang="ko-KR" altLang="en-US"/>
              <a:t>영상처리기술 </a:t>
            </a:r>
            <a:r>
              <a:rPr lang="en-US" altLang="ko-KR"/>
              <a:t>+ </a:t>
            </a:r>
            <a:r>
              <a:rPr lang="ko-KR" altLang="en-US"/>
              <a:t>뇌과학</a:t>
            </a:r>
            <a:r>
              <a:rPr lang="en-US" altLang="ko-KR"/>
              <a:t>(</a:t>
            </a:r>
            <a:r>
              <a:rPr lang="ko-KR" altLang="en-US"/>
              <a:t>인지과학</a:t>
            </a:r>
            <a:r>
              <a:rPr lang="en-US" altLang="ko-KR"/>
              <a:t>) + DNN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영상처리기술 발달 </a:t>
            </a:r>
            <a:r>
              <a:rPr lang="en-US" altLang="ko-KR"/>
              <a:t>: </a:t>
            </a:r>
            <a:r>
              <a:rPr lang="ko-KR" altLang="en-US"/>
              <a:t>필터링</a:t>
            </a:r>
            <a:r>
              <a:rPr lang="en-US" altLang="ko-KR"/>
              <a:t>, </a:t>
            </a:r>
            <a:r>
              <a:rPr lang="ko-KR" altLang="en-US"/>
              <a:t>리샘플링</a:t>
            </a:r>
            <a:r>
              <a:rPr lang="en-US" altLang="ko-KR"/>
              <a:t>, </a:t>
            </a:r>
            <a:r>
              <a:rPr lang="ko-KR" altLang="en-US"/>
              <a:t>외곽선인식 등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뇌과학 발달 </a:t>
            </a:r>
            <a:r>
              <a:rPr lang="en-US" altLang="ko-KR"/>
              <a:t>: </a:t>
            </a:r>
            <a:r>
              <a:rPr lang="ko-KR" altLang="en-US"/>
              <a:t>인간 뇌의 시신경 구조 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(Covolutional Neural Network)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1251" y="6066669"/>
            <a:ext cx="256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http://yann.lecun.com/exdb/lenet/</a:t>
            </a:r>
            <a:endParaRPr lang="ko-KR" altLang="en-US" sz="1200"/>
          </a:p>
        </p:txBody>
      </p:sp>
      <p:pic>
        <p:nvPicPr>
          <p:cNvPr id="7" name="Picture 6" descr="https://cdnpythonmachinelearning.azureedge.net/wp-content/uploads/2017/09/lenet-5.png?x311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8" y="3717032"/>
            <a:ext cx="6943872" cy="2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CNN </a:t>
            </a:r>
            <a:r>
              <a:rPr lang="ko-KR" altLang="en-US"/>
              <a:t>은 </a:t>
            </a:r>
            <a:r>
              <a:rPr lang="en-US" altLang="ko-KR"/>
              <a:t>Convolution </a:t>
            </a:r>
            <a:r>
              <a:rPr lang="ko-KR" altLang="en-US"/>
              <a:t>과 </a:t>
            </a:r>
            <a:r>
              <a:rPr lang="en-US" altLang="ko-KR"/>
              <a:t>Pooling </a:t>
            </a:r>
            <a:r>
              <a:rPr lang="ko-KR" altLang="en-US"/>
              <a:t>레이어로 이루어져있다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입력 </a:t>
            </a:r>
            <a:r>
              <a:rPr lang="en-US" altLang="ko-KR"/>
              <a:t>: 3</a:t>
            </a:r>
            <a:r>
              <a:rPr lang="ko-KR" altLang="en-US"/>
              <a:t>채널</a:t>
            </a:r>
            <a:r>
              <a:rPr lang="en-US" altLang="ko-KR"/>
              <a:t>(RGB)</a:t>
            </a:r>
            <a:r>
              <a:rPr lang="ko-KR" altLang="en-US"/>
              <a:t>의 컬러 이미지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Convolution Layer : </a:t>
            </a:r>
            <a:r>
              <a:rPr lang="ko-KR" altLang="en-US"/>
              <a:t>입력이미지에 여러개의 작은 필터를 적용하여 신규 이미지 생성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Pooling Layer : </a:t>
            </a:r>
            <a:r>
              <a:rPr lang="ko-KR" altLang="en-US"/>
              <a:t>입력 이미지의 너비와 폭을 줄인다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(Covolutional Neural Network)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0471" y="5728064"/>
            <a:ext cx="7598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https://ren-fengbo.lab.asu.edu/content/gpu-outperforming-fpga-accelerator-architecture-binary-convolutional-neural-networks</a:t>
            </a:r>
            <a:endParaRPr lang="ko-KR" altLang="en-US" sz="1000"/>
          </a:p>
        </p:txBody>
      </p:sp>
      <p:pic>
        <p:nvPicPr>
          <p:cNvPr id="1026" name="Picture 2" descr="https://ren-fengbo.lab.asu.edu/sites/default/files/styles/panopoly_image_full/public/fpga_accel_bcnn_fig_1.png?itok=bhU2jU8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69480"/>
            <a:ext cx="7008266" cy="19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Convolution (</a:t>
            </a:r>
            <a:r>
              <a:rPr lang="ko-KR" altLang="en-US"/>
              <a:t>필터링</a:t>
            </a:r>
            <a:r>
              <a:rPr lang="en-US" altLang="ko-KR"/>
              <a:t>)</a:t>
            </a:r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/>
              <a:t>Pooling (sub-samplling)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(Covolutional Neural Network)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6093296"/>
            <a:ext cx="6729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이미지 출처 </a:t>
            </a:r>
            <a:r>
              <a:rPr lang="en-US" altLang="ko-KR" sz="1000"/>
              <a:t>: https://cambridgespark.com/content/tutorials/convolutional-neural-networks-with-keras/index.html</a:t>
            </a:r>
            <a:endParaRPr lang="ko-KR" altLang="en-US" sz="1000"/>
          </a:p>
        </p:txBody>
      </p:sp>
      <p:pic>
        <p:nvPicPr>
          <p:cNvPr id="2050" name="Picture 2" descr="https://cambridgespark.com/content/tutorials/convolutional-neural-networks-with-keras/figures/convol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643466" cy="171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ambridgespark.com/content/tutorials/convolutional-neural-networks-with-keras/figures/len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76198"/>
            <a:ext cx="2784824" cy="13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ambridgespark.com/content/tutorials/convolutional-neural-networks-with-keras/figures/po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" y="4293096"/>
            <a:ext cx="3312368" cy="13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572000" y="2060848"/>
            <a:ext cx="360040" cy="126746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8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-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58977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import numpy as np</a:t>
            </a:r>
          </a:p>
          <a:p>
            <a:r>
              <a:rPr lang="en-US" altLang="ko-KR" sz="1000"/>
              <a:t>import matplotlib.pyplot as plt</a:t>
            </a:r>
          </a:p>
          <a:p>
            <a:r>
              <a:rPr lang="en-US" altLang="ko-KR" sz="1000"/>
              <a:t>import tensorflow as tf</a:t>
            </a:r>
          </a:p>
          <a:p>
            <a:endParaRPr lang="en-US" altLang="ko-KR" sz="1000"/>
          </a:p>
          <a:p>
            <a:r>
              <a:rPr lang="en-US" altLang="ko-KR" sz="1000"/>
              <a:t>from tensorflow.examples.tutorials.mnist import input_data</a:t>
            </a:r>
          </a:p>
          <a:p>
            <a:r>
              <a:rPr lang="en-US" altLang="ko-KR" sz="1000"/>
              <a:t>mnist=input_data.read_data_sets('./mnist/data/',one_hot=True)</a:t>
            </a:r>
          </a:p>
          <a:p>
            <a:endParaRPr lang="en-US" altLang="ko-KR" sz="1000"/>
          </a:p>
          <a:p>
            <a:r>
              <a:rPr lang="en-US" altLang="ko-KR" sz="1000"/>
              <a:t>X=tf.placeholder(tf.float32, [None,28,28,1])</a:t>
            </a:r>
          </a:p>
          <a:p>
            <a:r>
              <a:rPr lang="en-US" altLang="ko-KR" sz="1000"/>
              <a:t>y=tf.placeholder(tf.float32, [None,10])</a:t>
            </a:r>
          </a:p>
          <a:p>
            <a:endParaRPr lang="en-US" altLang="ko-KR" sz="1000"/>
          </a:p>
          <a:p>
            <a:r>
              <a:rPr lang="en-US" altLang="ko-KR" sz="1000"/>
              <a:t>W1=tf.Variable(tf.random_normal([3,3,1,32],stddev=0.01))</a:t>
            </a:r>
          </a:p>
          <a:p>
            <a:r>
              <a:rPr lang="en-US" altLang="ko-KR" sz="1000"/>
              <a:t>b1=tf.Variable(tf.random_normal([32],stddev=0.01))</a:t>
            </a:r>
          </a:p>
          <a:p>
            <a:r>
              <a:rPr lang="en-US" altLang="ko-KR" sz="1000"/>
              <a:t>conv_1=tf.nn.conv2d(X,W1,strides=[1,1,1,1],padding='SAME')+b1 # [N,28,28,32]</a:t>
            </a:r>
          </a:p>
          <a:p>
            <a:r>
              <a:rPr lang="en-US" altLang="ko-KR" sz="1000"/>
              <a:t>conv_1_relu=tf.nn.relu(conv_1)</a:t>
            </a:r>
          </a:p>
          <a:p>
            <a:r>
              <a:rPr lang="en-US" altLang="ko-KR" sz="1000"/>
              <a:t>pool_1=tf.nn.max_pool(conv_1_relu,ksize=[1,2,2,1],strides=[1,2,2,1],padding='SAME') # [N,14,14,32]</a:t>
            </a:r>
          </a:p>
          <a:p>
            <a:endParaRPr lang="en-US" altLang="ko-KR" sz="1000"/>
          </a:p>
          <a:p>
            <a:r>
              <a:rPr lang="en-US" altLang="ko-KR" sz="1000"/>
              <a:t>W2=tf.Variable(tf.random_normal([3,3,32,64],stddev=0.01))</a:t>
            </a:r>
          </a:p>
          <a:p>
            <a:r>
              <a:rPr lang="en-US" altLang="ko-KR" sz="1000"/>
              <a:t>b2=tf.Variable(tf.random_normal([64],stddev=0.01))</a:t>
            </a:r>
          </a:p>
          <a:p>
            <a:r>
              <a:rPr lang="en-US" altLang="ko-KR" sz="1000"/>
              <a:t>conv_2=tf.nn.conv2d(pool_1,W2,strides=[1,1,1,1],padding='SAME')+b2 # [N,14,14,64]</a:t>
            </a:r>
          </a:p>
          <a:p>
            <a:r>
              <a:rPr lang="en-US" altLang="ko-KR" sz="1000"/>
              <a:t>conv_2_relu=tf.nn.relu(conv_2)</a:t>
            </a:r>
          </a:p>
          <a:p>
            <a:r>
              <a:rPr lang="en-US" altLang="ko-KR" sz="1000"/>
              <a:t>pool_2=tf.nn.max_pool(conv_2_relu,ksize=[1,2,2,1],strides=[1,2,2,1],padding='SAME') # [N,7,7,64]</a:t>
            </a:r>
          </a:p>
          <a:p>
            <a:endParaRPr lang="en-US" altLang="ko-KR" sz="1000"/>
          </a:p>
          <a:p>
            <a:r>
              <a:rPr lang="en-US" altLang="ko-KR" sz="1000"/>
              <a:t>W3=tf.Variable(tf.random_normal([7*7*64,256],stddev=0.1))</a:t>
            </a:r>
          </a:p>
          <a:p>
            <a:r>
              <a:rPr lang="en-US" altLang="ko-KR" sz="1000"/>
              <a:t>b3=tf.Variable(tf.random_normal([256],stddev=0.1))</a:t>
            </a:r>
          </a:p>
          <a:p>
            <a:r>
              <a:rPr lang="en-US" altLang="ko-KR" sz="1000"/>
              <a:t>hidden_1=tf.nn.relu(tf.matmul(tf.reshape(pool_2,[-1,7*7*64]),W3)+b3)</a:t>
            </a:r>
          </a:p>
          <a:p>
            <a:endParaRPr lang="en-US" altLang="ko-KR" sz="1000"/>
          </a:p>
          <a:p>
            <a:r>
              <a:rPr lang="en-US" altLang="ko-KR" sz="1000"/>
              <a:t>W4=tf.Variable(tf.random_normal([256,10],stddev=0.1))</a:t>
            </a:r>
          </a:p>
          <a:p>
            <a:r>
              <a:rPr lang="en-US" altLang="ko-KR" sz="1000"/>
              <a:t>b4=tf.Variable(tf.random_normal([10],stddev=0.1))</a:t>
            </a:r>
          </a:p>
          <a:p>
            <a:r>
              <a:rPr lang="en-US" altLang="ko-KR" sz="1000"/>
              <a:t>output=tf.nn.softmax(tf.matmul(hidden_1,W4)+b4)</a:t>
            </a:r>
          </a:p>
          <a:p>
            <a:endParaRPr lang="en-US" altLang="ko-KR" sz="1000"/>
          </a:p>
          <a:p>
            <a:r>
              <a:rPr lang="en-US" altLang="ko-KR" sz="1000"/>
              <a:t>cost=tf.reduce_mean(tf.reduce_sum(-y*tf.log(output),1))</a:t>
            </a:r>
          </a:p>
          <a:p>
            <a:endParaRPr lang="en-US" altLang="ko-KR" sz="1000"/>
          </a:p>
          <a:p>
            <a:r>
              <a:rPr lang="en-US" altLang="ko-KR" sz="1000"/>
              <a:t>optimizer=tf.train.AdamOptimizer(learning_rate=0.001)</a:t>
            </a:r>
          </a:p>
          <a:p>
            <a:r>
              <a:rPr lang="en-US" altLang="ko-KR" sz="1000"/>
              <a:t>train_op=optimizer.minimize(cost)</a:t>
            </a:r>
          </a:p>
          <a:p>
            <a:endParaRPr lang="en-US" altLang="ko-KR" sz="1000"/>
          </a:p>
          <a:p>
            <a:r>
              <a:rPr lang="en-US" altLang="ko-KR" sz="1000"/>
              <a:t>cost_list=[]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3913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-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799930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with tf.Session() as sess:</a:t>
            </a:r>
          </a:p>
          <a:p>
            <a:r>
              <a:rPr lang="en-US" altLang="ko-KR" sz="1000"/>
              <a:t>	sess.run(tf.global_variables_initializer())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batch_size=100</a:t>
            </a:r>
          </a:p>
          <a:p>
            <a:r>
              <a:rPr lang="en-US" altLang="ko-KR" sz="1000"/>
              <a:t>	total_batch=int(mnist.train.num_examples/batch_size) # 550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for epoch in range(10):</a:t>
            </a:r>
          </a:p>
          <a:p>
            <a:r>
              <a:rPr lang="en-US" altLang="ko-KR" sz="1000"/>
              <a:t>		total_cost=0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	for i in range(total_batch):</a:t>
            </a:r>
          </a:p>
          <a:p>
            <a:r>
              <a:rPr lang="en-US" altLang="ko-KR" sz="1000"/>
              <a:t>			batch_X, batch_y = mnist.train.next_batch(batch_size)</a:t>
            </a:r>
          </a:p>
          <a:p>
            <a:r>
              <a:rPr lang="en-US" altLang="ko-KR" sz="1000"/>
              <a:t>			_, rcost = sess.run([train_op,cost],feed_dict={X: batch_X.reshape(-1,28,28,1), y: batch_y})</a:t>
            </a:r>
          </a:p>
          <a:p>
            <a:r>
              <a:rPr lang="en-US" altLang="ko-KR" sz="1000"/>
              <a:t>			total_cost+=rcost</a:t>
            </a:r>
          </a:p>
          <a:p>
            <a:r>
              <a:rPr lang="en-US" altLang="ko-KR" sz="1000"/>
              <a:t>			print('### %d-%d %f' % (epoch,i,rcost))</a:t>
            </a:r>
          </a:p>
          <a:p>
            <a:r>
              <a:rPr lang="en-US" altLang="ko-KR" sz="1000"/>
              <a:t>			</a:t>
            </a:r>
          </a:p>
          <a:p>
            <a:r>
              <a:rPr lang="en-US" altLang="ko-KR" sz="1000"/>
              <a:t>		cost_list.append(total_cost/total_batch)</a:t>
            </a:r>
          </a:p>
          <a:p>
            <a:r>
              <a:rPr lang="en-US" altLang="ko-KR" sz="1000"/>
              <a:t>		print('Epoch: %03d, Avg. cost = %f' % (epoch,total_cost/total_batch))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pred_y=sess.run(tf.argmax(output,1), feed_dict={X: mnist.test.images.reshape(-1,28,28,1)})</a:t>
            </a:r>
          </a:p>
          <a:p>
            <a:r>
              <a:rPr lang="en-US" altLang="ko-KR" sz="1000"/>
              <a:t>	accuracy=np.mean(pred_y==np.argmax(mnist.test.labels,1))</a:t>
            </a:r>
          </a:p>
          <a:p>
            <a:r>
              <a:rPr lang="en-US" altLang="ko-KR" sz="1000"/>
              <a:t>	print('Accuracy = %.2f%%' % (accuracy*100))</a:t>
            </a:r>
          </a:p>
          <a:p>
            <a:endParaRPr lang="en-US" altLang="ko-KR" sz="1000"/>
          </a:p>
          <a:p>
            <a:r>
              <a:rPr lang="en-US" altLang="ko-KR" sz="1000"/>
              <a:t>'''</a:t>
            </a:r>
          </a:p>
          <a:p>
            <a:r>
              <a:rPr lang="en-US" altLang="ko-KR" sz="1000"/>
              <a:t># Epoch: 009, Avg. cost = 0.008241</a:t>
            </a:r>
          </a:p>
          <a:p>
            <a:r>
              <a:rPr lang="en-US" altLang="ko-KR" sz="1000"/>
              <a:t># Accuracy = 99.15%</a:t>
            </a:r>
          </a:p>
          <a:p>
            <a:endParaRPr lang="en-US" altLang="ko-KR" sz="1000"/>
          </a:p>
          <a:p>
            <a:r>
              <a:rPr lang="en-US" altLang="ko-KR" sz="1000"/>
              <a:t># cost_list</a:t>
            </a:r>
          </a:p>
          <a:p>
            <a:r>
              <a:rPr lang="en-US" altLang="ko-KR" sz="1000"/>
              <a:t>[0.26349139610474759,</a:t>
            </a:r>
          </a:p>
          <a:p>
            <a:r>
              <a:rPr lang="en-US" altLang="ko-KR" sz="1000"/>
              <a:t> 0.060066648079082373,</a:t>
            </a:r>
          </a:p>
          <a:p>
            <a:r>
              <a:rPr lang="en-US" altLang="ko-KR" sz="1000"/>
              <a:t> 0.040152242099866273,</a:t>
            </a:r>
          </a:p>
          <a:p>
            <a:r>
              <a:rPr lang="en-US" altLang="ko-KR" sz="1000"/>
              <a:t> 0.030062449230304496,</a:t>
            </a:r>
          </a:p>
          <a:p>
            <a:r>
              <a:rPr lang="en-US" altLang="ko-KR" sz="1000"/>
              <a:t> 0.022707773680079053,</a:t>
            </a:r>
          </a:p>
          <a:p>
            <a:r>
              <a:rPr lang="en-US" altLang="ko-KR" sz="1000"/>
              <a:t> 0.017138848179707896,</a:t>
            </a:r>
          </a:p>
          <a:p>
            <a:r>
              <a:rPr lang="en-US" altLang="ko-KR" sz="1000"/>
              <a:t> 0.013540809828396463,</a:t>
            </a:r>
          </a:p>
          <a:p>
            <a:r>
              <a:rPr lang="en-US" altLang="ko-KR" sz="1000"/>
              <a:t> 0.011449726234740493,</a:t>
            </a:r>
          </a:p>
          <a:p>
            <a:r>
              <a:rPr lang="en-US" altLang="ko-KR" sz="1000"/>
              <a:t> 0.011226309404228231,</a:t>
            </a:r>
          </a:p>
          <a:p>
            <a:r>
              <a:rPr lang="en-US" altLang="ko-KR" sz="1000"/>
              <a:t> 0.0082405395040934144]</a:t>
            </a:r>
          </a:p>
          <a:p>
            <a:r>
              <a:rPr lang="en-US" altLang="ko-KR" sz="1000"/>
              <a:t>'''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791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RNN </a:t>
            </a:r>
            <a:r>
              <a:rPr lang="ko-KR" altLang="en-US"/>
              <a:t>은 시계열 데이터</a:t>
            </a:r>
            <a:r>
              <a:rPr lang="en-US" altLang="ko-KR"/>
              <a:t>(</a:t>
            </a:r>
            <a:r>
              <a:rPr lang="ko-KR" altLang="en-US"/>
              <a:t>순서가 있는 데이터</a:t>
            </a:r>
            <a:r>
              <a:rPr lang="en-US" altLang="ko-KR"/>
              <a:t>)</a:t>
            </a:r>
            <a:r>
              <a:rPr lang="ko-KR" altLang="en-US"/>
              <a:t>에 특화되어 있다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>
                <a:hlinkClick r:id="rId3"/>
              </a:rPr>
              <a:t>RNN </a:t>
            </a:r>
            <a:r>
              <a:rPr lang="ko-KR" altLang="en-US">
                <a:hlinkClick r:id="rId3"/>
              </a:rPr>
              <a:t>이해하기 </a:t>
            </a:r>
            <a:r>
              <a:rPr lang="en-US" altLang="ko-KR">
                <a:hlinkClick r:id="rId3"/>
              </a:rPr>
              <a:t>(https://dreamgonfly.github.io/rnn/2017/09/04/understanding-rnn.html</a:t>
            </a:r>
            <a:r>
              <a:rPr lang="en-US" altLang="ko-KR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RNN (Recurrent Neural Network)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6021288"/>
            <a:ext cx="401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https://en.wikipedia.org/wiki/Recurrent_neural_network</a:t>
            </a:r>
            <a:endParaRPr lang="ko-KR" altLang="en-US" sz="1200"/>
          </a:p>
        </p:txBody>
      </p:sp>
      <p:pic>
        <p:nvPicPr>
          <p:cNvPr id="3074" name="Picture 2" descr="https://upload.wikimedia.org/wikipedia/commons/thumb/b/b5/Recurrent_neural_network_unfold.svg/1280px-Recurrent_neural_network_unfol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06404"/>
            <a:ext cx="7250160" cy="24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0414"/>
            <a:ext cx="4034036" cy="130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1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딥러닝은 인간 뇌</a:t>
            </a:r>
            <a:r>
              <a:rPr lang="en-US" altLang="ko-KR"/>
              <a:t>,</a:t>
            </a:r>
            <a:r>
              <a:rPr lang="ko-KR" altLang="en-US"/>
              <a:t> 특히 뉴런의 구조를 흉내낸 기술이다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수상돌기에 다른 뉴런의 축삭돌기 들이 접속하여 전기신호를 보낸다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 b="1" u="sng"/>
              <a:t>동시에 일정값 이상</a:t>
            </a:r>
            <a:r>
              <a:rPr lang="ko-KR" altLang="en-US"/>
              <a:t>의 전기신호가 수상돌기에 감지되면 신호는 핵으로 전달된다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핵은 신호를 처리하여 축삭돌기를 통해 다른 뉴런으로 신호를 전달한다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인간의 대뇌피질은 </a:t>
            </a:r>
            <a:r>
              <a:rPr lang="en-US" altLang="ko-KR"/>
              <a:t>6</a:t>
            </a:r>
            <a:r>
              <a:rPr lang="ko-KR" altLang="en-US"/>
              <a:t>층 정도의 신호전달 체계를 가지고 있다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딥러닝 </a:t>
            </a:r>
            <a:r>
              <a:rPr lang="en-US" altLang="ko-KR"/>
              <a:t>(Deep Learning)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832" y="6104329"/>
            <a:ext cx="289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3"/>
              </a:rPr>
              <a:t>https://ko.wikipedia.org/wiki/</a:t>
            </a:r>
            <a:r>
              <a:rPr lang="ko-KR" altLang="en-US" sz="1200"/>
              <a:t>신경</a:t>
            </a:r>
            <a:r>
              <a:rPr lang="en-US" altLang="ko-KR" sz="1200"/>
              <a:t>_</a:t>
            </a:r>
            <a:r>
              <a:rPr lang="ko-KR" altLang="en-US" sz="1200"/>
              <a:t>세포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38" y="4005064"/>
            <a:ext cx="3733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8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/>
              <a:t>DQN </a:t>
            </a:r>
            <a:r>
              <a:rPr lang="ko-KR" altLang="en-US" sz="1400"/>
              <a:t>은 알파고와 같은 복잡한 강화학습에 사용한다</a:t>
            </a:r>
            <a:endParaRPr lang="en-US" altLang="ko-KR" sz="1400"/>
          </a:p>
          <a:p>
            <a:pPr lvl="1">
              <a:lnSpc>
                <a:spcPct val="200000"/>
              </a:lnSpc>
            </a:pPr>
            <a:r>
              <a:rPr lang="en-US" altLang="ko-KR" sz="1200"/>
              <a:t>DQN = </a:t>
            </a:r>
            <a:r>
              <a:rPr lang="ko-KR" altLang="en-US" sz="1200"/>
              <a:t>강화학습 </a:t>
            </a:r>
            <a:r>
              <a:rPr lang="en-US" altLang="ko-KR" sz="1200"/>
              <a:t>+ </a:t>
            </a:r>
            <a:r>
              <a:rPr lang="ko-KR" altLang="en-US" sz="1200"/>
              <a:t>딥러닝</a:t>
            </a:r>
            <a:endParaRPr lang="en-US" altLang="ko-KR" sz="1200"/>
          </a:p>
          <a:p>
            <a:pPr lvl="1">
              <a:lnSpc>
                <a:spcPct val="200000"/>
              </a:lnSpc>
            </a:pPr>
            <a:r>
              <a:rPr lang="ko-KR" altLang="en-US" sz="1200"/>
              <a:t>강화학습은 시뮬레이션을 통해 샘플을 자동으로 생성한다</a:t>
            </a:r>
            <a:endParaRPr lang="en-US" altLang="ko-KR" sz="1200"/>
          </a:p>
          <a:p>
            <a:pPr lvl="2">
              <a:lnSpc>
                <a:spcPct val="200000"/>
              </a:lnSpc>
            </a:pPr>
            <a:r>
              <a:rPr lang="ko-KR" altLang="en-US" sz="1100"/>
              <a:t>이에 반해</a:t>
            </a:r>
            <a:r>
              <a:rPr lang="en-US" altLang="ko-KR" sz="1100"/>
              <a:t>, </a:t>
            </a:r>
            <a:r>
              <a:rPr lang="ko-KR" altLang="en-US" sz="1100"/>
              <a:t>기존의 딥러닝은 막대한 양의 샘플과 타겟값을 사전에 확보하여야 한다</a:t>
            </a:r>
            <a:endParaRPr lang="en-US" altLang="ko-KR" sz="1100"/>
          </a:p>
          <a:p>
            <a:pPr lvl="2">
              <a:lnSpc>
                <a:spcPct val="200000"/>
              </a:lnSpc>
            </a:pPr>
            <a:r>
              <a:rPr lang="en-US" altLang="ko-KR" sz="1100"/>
              <a:t>(</a:t>
            </a:r>
            <a:r>
              <a:rPr lang="ko-KR" altLang="en-US" sz="1100"/>
              <a:t>상태</a:t>
            </a:r>
            <a:r>
              <a:rPr lang="en-US" altLang="ko-KR" sz="1100"/>
              <a:t>1,</a:t>
            </a:r>
            <a:r>
              <a:rPr lang="ko-KR" altLang="en-US" sz="1100"/>
              <a:t>행동</a:t>
            </a:r>
            <a:r>
              <a:rPr lang="en-US" altLang="ko-KR" sz="1100"/>
              <a:t>1) </a:t>
            </a:r>
            <a:r>
              <a:rPr lang="en-US" altLang="ko-KR" sz="1100">
                <a:sym typeface="Wingdings" pitchFamily="2" charset="2"/>
              </a:rPr>
              <a:t> (</a:t>
            </a:r>
            <a:r>
              <a:rPr lang="ko-KR" altLang="en-US" sz="1100">
                <a:sym typeface="Wingdings" pitchFamily="2" charset="2"/>
              </a:rPr>
              <a:t>상태</a:t>
            </a:r>
            <a:r>
              <a:rPr lang="en-US" altLang="ko-KR" sz="1100">
                <a:sym typeface="Wingdings" pitchFamily="2" charset="2"/>
              </a:rPr>
              <a:t>2,</a:t>
            </a:r>
            <a:r>
              <a:rPr lang="ko-KR" altLang="en-US" sz="1100">
                <a:sym typeface="Wingdings" pitchFamily="2" charset="2"/>
              </a:rPr>
              <a:t>행동</a:t>
            </a:r>
            <a:r>
              <a:rPr lang="en-US" altLang="ko-KR" sz="1100">
                <a:sym typeface="Wingdings" pitchFamily="2" charset="2"/>
              </a:rPr>
              <a:t>2)  ...  (</a:t>
            </a:r>
            <a:r>
              <a:rPr lang="ko-KR" altLang="en-US" sz="1100">
                <a:sym typeface="Wingdings" pitchFamily="2" charset="2"/>
              </a:rPr>
              <a:t>상태</a:t>
            </a:r>
            <a:r>
              <a:rPr lang="en-US" altLang="ko-KR" sz="1100">
                <a:sym typeface="Wingdings" pitchFamily="2" charset="2"/>
              </a:rPr>
              <a:t>N,</a:t>
            </a:r>
            <a:r>
              <a:rPr lang="ko-KR" altLang="en-US" sz="1100">
                <a:sym typeface="Wingdings" pitchFamily="2" charset="2"/>
              </a:rPr>
              <a:t>행동</a:t>
            </a:r>
            <a:r>
              <a:rPr lang="en-US" altLang="ko-KR" sz="1100">
                <a:sym typeface="Wingdings" pitchFamily="2" charset="2"/>
              </a:rPr>
              <a:t>N)  </a:t>
            </a:r>
            <a:r>
              <a:rPr lang="ko-KR" altLang="en-US" sz="1100">
                <a:sym typeface="Wingdings" pitchFamily="2" charset="2"/>
              </a:rPr>
              <a:t>승리</a:t>
            </a:r>
            <a:r>
              <a:rPr lang="en-US" altLang="ko-KR" sz="1100">
                <a:sym typeface="Wingdings" pitchFamily="2" charset="2"/>
              </a:rPr>
              <a:t>/</a:t>
            </a:r>
            <a:r>
              <a:rPr lang="ko-KR" altLang="en-US" sz="1100">
                <a:sym typeface="Wingdings" pitchFamily="2" charset="2"/>
              </a:rPr>
              <a:t>패배</a:t>
            </a:r>
            <a:endParaRPr lang="en-US" altLang="ko-KR" sz="1100"/>
          </a:p>
          <a:p>
            <a:pPr lvl="1">
              <a:lnSpc>
                <a:spcPct val="200000"/>
              </a:lnSpc>
            </a:pPr>
            <a:r>
              <a:rPr lang="ko-KR" altLang="en-US" sz="1200"/>
              <a:t>강화학습은 바둑</a:t>
            </a:r>
            <a:r>
              <a:rPr lang="en-US" altLang="ko-KR" sz="1200"/>
              <a:t>, </a:t>
            </a:r>
            <a:r>
              <a:rPr lang="ko-KR" altLang="en-US" sz="1200"/>
              <a:t>비디오게임 과 같이 </a:t>
            </a:r>
            <a:r>
              <a:rPr lang="ko-KR" altLang="en-US" sz="1200" b="1" u="sng"/>
              <a:t>규칙</a:t>
            </a:r>
            <a:r>
              <a:rPr lang="en-US" altLang="ko-KR" sz="1200" b="1" u="sng"/>
              <a:t>/</a:t>
            </a:r>
            <a:r>
              <a:rPr lang="ko-KR" altLang="en-US" sz="1200" b="1" u="sng"/>
              <a:t>환경</a:t>
            </a:r>
            <a:r>
              <a:rPr lang="en-US" altLang="ko-KR" sz="1200" b="1" u="sng"/>
              <a:t>/</a:t>
            </a:r>
            <a:r>
              <a:rPr lang="ko-KR" altLang="en-US" sz="1200" b="1" u="sng"/>
              <a:t>보상</a:t>
            </a:r>
            <a:r>
              <a:rPr lang="ko-KR" altLang="en-US" sz="1200"/>
              <a:t> 등이 사전에 규정되어야 한다</a:t>
            </a:r>
            <a:endParaRPr lang="en-US" altLang="ko-KR" sz="1200"/>
          </a:p>
          <a:p>
            <a:pPr lvl="2">
              <a:lnSpc>
                <a:spcPct val="200000"/>
              </a:lnSpc>
            </a:pPr>
            <a:r>
              <a:rPr lang="ko-KR" altLang="en-US" sz="1100"/>
              <a:t>모든 상태</a:t>
            </a:r>
            <a:r>
              <a:rPr lang="en-US" altLang="ko-KR" sz="1100"/>
              <a:t>(state)</a:t>
            </a:r>
            <a:r>
              <a:rPr lang="ko-KR" altLang="en-US" sz="1100"/>
              <a:t>와</a:t>
            </a:r>
            <a:r>
              <a:rPr lang="en-US" altLang="ko-KR" sz="1100"/>
              <a:t>, </a:t>
            </a:r>
            <a:r>
              <a:rPr lang="ko-KR" altLang="en-US" sz="1100"/>
              <a:t>각 상태에서</a:t>
            </a:r>
            <a:r>
              <a:rPr lang="en-US" altLang="ko-KR" sz="1100"/>
              <a:t> </a:t>
            </a:r>
            <a:r>
              <a:rPr lang="ko-KR" altLang="en-US" sz="1100"/>
              <a:t>가능한</a:t>
            </a:r>
            <a:br>
              <a:rPr lang="en-US" altLang="ko-KR" sz="1100"/>
            </a:br>
            <a:r>
              <a:rPr lang="ko-KR" altLang="en-US" sz="1100"/>
              <a:t>모든 행동</a:t>
            </a:r>
            <a:r>
              <a:rPr lang="en-US" altLang="ko-KR" sz="1100"/>
              <a:t>(action)</a:t>
            </a:r>
            <a:r>
              <a:rPr lang="ko-KR" altLang="en-US" sz="1100"/>
              <a:t>이 사전에 정의되어야 함</a:t>
            </a:r>
            <a:endParaRPr lang="en-US" altLang="ko-KR" sz="1100"/>
          </a:p>
          <a:p>
            <a:pPr lvl="2">
              <a:lnSpc>
                <a:spcPct val="200000"/>
              </a:lnSpc>
            </a:pPr>
            <a:r>
              <a:rPr lang="ko-KR" altLang="en-US" sz="1100"/>
              <a:t>과업을 끝마쳤을 때 환경으로 부터 받을</a:t>
            </a:r>
            <a:br>
              <a:rPr lang="en-US" altLang="ko-KR" sz="1100"/>
            </a:br>
            <a:r>
              <a:rPr lang="ko-KR" altLang="en-US" sz="1100"/>
              <a:t>명확한 보상값이 정의되어야 함</a:t>
            </a:r>
            <a:endParaRPr lang="en-US" altLang="ko-KR" sz="1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DQN (Deep Q-Network)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17032"/>
            <a:ext cx="5302002" cy="3073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673" y="6503109"/>
            <a:ext cx="3326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https://www.nature.com/articles/nature14236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20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Keras -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821596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import numpy as np</a:t>
            </a:r>
          </a:p>
          <a:p>
            <a:r>
              <a:rPr lang="en-US" altLang="ko-KR" sz="1400"/>
              <a:t>import pandas as pd</a:t>
            </a:r>
          </a:p>
          <a:p>
            <a:r>
              <a:rPr lang="en-US" altLang="ko-KR" sz="1400"/>
              <a:t>import matplotlib.pyplot as plt</a:t>
            </a:r>
          </a:p>
          <a:p>
            <a:r>
              <a:rPr lang="en-US" altLang="ko-KR" sz="1400"/>
              <a:t>import tensorflow as tf</a:t>
            </a:r>
          </a:p>
          <a:p>
            <a:r>
              <a:rPr lang="en-US" altLang="ko-KR" sz="1400"/>
              <a:t>import keras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MNIST </a:t>
            </a:r>
            <a:r>
              <a:rPr lang="ko-KR" altLang="en-US" sz="1400" b="1">
                <a:solidFill>
                  <a:srgbClr val="FF0000"/>
                </a:solidFill>
              </a:rPr>
              <a:t>데이터 불러오기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from tensorflow.examples.tutorials.mnist import input_data</a:t>
            </a:r>
          </a:p>
          <a:p>
            <a:r>
              <a:rPr lang="en-US" altLang="ko-KR" sz="1400"/>
              <a:t>mnist = input_data.read_data_sets(‘./mnist/data/', one_hot=True)</a:t>
            </a:r>
          </a:p>
          <a:p>
            <a:r>
              <a:rPr lang="en-US" altLang="ko-KR" sz="1400"/>
              <a:t>#mnist.train.images.shape, mnist.train.labels.shape, mnist.test.images.shape, mnist.test.labels.shape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신경망 구축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 = keras.models.Sequential()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중간층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히든 레이어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/>
              <a:t>network.add(keras.layers.Dense(512, activation='relu', input_shape=(784,)))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출력층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network.add(keras.layers.Dense(10, activation='softmax'))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비용함수 최소화 방법 설정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network.compile(optimizer='rmsprop', loss='categorical_crossentropy', metrics=['accuracy'])</a:t>
            </a:r>
          </a:p>
          <a:p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신경망 훈련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network.fit(mnist.train.images, mnist.train.labels, epochs=10, batch_size=1024)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결과 확인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test_loss, test_acc = network.evaluate(mnist.test.images, mnist.test.labels)</a:t>
            </a:r>
          </a:p>
          <a:p>
            <a:r>
              <a:rPr lang="en-US" altLang="ko-KR" sz="1400"/>
              <a:t>test_loss, test_acc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8753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Keras – </a:t>
            </a:r>
            <a:r>
              <a:rPr lang="ko-KR" altLang="en-US"/>
              <a:t>예제 결과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609506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훈련</a:t>
            </a:r>
            <a:r>
              <a:rPr lang="en-US" altLang="ko-KR" sz="1400" b="1">
                <a:solidFill>
                  <a:srgbClr val="FF0000"/>
                </a:solidFill>
              </a:rPr>
              <a:t>/</a:t>
            </a:r>
            <a:r>
              <a:rPr lang="ko-KR" altLang="en-US" sz="1400" b="1">
                <a:solidFill>
                  <a:srgbClr val="FF0000"/>
                </a:solidFill>
              </a:rPr>
              <a:t>테스트 세트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((55000, 784), (55000, 10), (10000, 784), (10000, 10))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훈련 결과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Epoch 1/10</a:t>
            </a:r>
          </a:p>
          <a:p>
            <a:r>
              <a:rPr lang="en-US" altLang="ko-KR" sz="1400"/>
              <a:t>	55000/55000 - 10s 184us/step - loss: 0.5369 - acc: 0.8486</a:t>
            </a:r>
          </a:p>
          <a:p>
            <a:r>
              <a:rPr lang="en-US" altLang="ko-KR" sz="1400"/>
              <a:t>Epoch 2/10</a:t>
            </a:r>
          </a:p>
          <a:p>
            <a:r>
              <a:rPr lang="en-US" altLang="ko-KR" sz="1400"/>
              <a:t>	55000/55000 - 9s 167us/step - loss: 0.2579 - acc: 0.9272</a:t>
            </a:r>
          </a:p>
          <a:p>
            <a:r>
              <a:rPr lang="en-US" altLang="ko-KR" sz="1400"/>
              <a:t>Epoch 3/10</a:t>
            </a:r>
          </a:p>
          <a:p>
            <a:r>
              <a:rPr lang="en-US" altLang="ko-KR" sz="1400"/>
              <a:t>	55000/55000 - 9s 166us/step - loss: 0.1882 - acc: 0.9459</a:t>
            </a:r>
          </a:p>
          <a:p>
            <a:r>
              <a:rPr lang="en-US" altLang="ko-KR" sz="1400"/>
              <a:t>Epoch 4/10</a:t>
            </a:r>
          </a:p>
          <a:p>
            <a:r>
              <a:rPr lang="en-US" altLang="ko-KR" sz="1400"/>
              <a:t>	55000/55000 - 9s 171us/step - loss: 0.1462 - acc: 0.9581</a:t>
            </a:r>
          </a:p>
          <a:p>
            <a:r>
              <a:rPr lang="en-US" altLang="ko-KR" sz="1400"/>
              <a:t>Epoch 5/10</a:t>
            </a:r>
          </a:p>
          <a:p>
            <a:r>
              <a:rPr lang="en-US" altLang="ko-KR" sz="1400"/>
              <a:t>	55000/55000 - 11s 203us/step - loss: 0.1183 - acc: 0.96616s </a:t>
            </a:r>
          </a:p>
          <a:p>
            <a:r>
              <a:rPr lang="en-US" altLang="ko-KR" sz="1400"/>
              <a:t>Epoch 6/10</a:t>
            </a:r>
          </a:p>
          <a:p>
            <a:r>
              <a:rPr lang="en-US" altLang="ko-KR" sz="1400"/>
              <a:t>	55000/55000 - 11s 192us/step - loss: 0.0968 - acc: 0.9722</a:t>
            </a:r>
          </a:p>
          <a:p>
            <a:r>
              <a:rPr lang="en-US" altLang="ko-KR" sz="1400"/>
              <a:t>Epoch 7/10</a:t>
            </a:r>
          </a:p>
          <a:p>
            <a:r>
              <a:rPr lang="en-US" altLang="ko-KR" sz="1400"/>
              <a:t>	55000/55000 - 10s 187us/step - loss: 0.0815 - acc: 0.97682s</a:t>
            </a:r>
          </a:p>
          <a:p>
            <a:r>
              <a:rPr lang="en-US" altLang="ko-KR" sz="1400"/>
              <a:t>Epoch 8/10</a:t>
            </a:r>
          </a:p>
          <a:p>
            <a:r>
              <a:rPr lang="en-US" altLang="ko-KR" sz="1400"/>
              <a:t>	55000/55000 - 10s 189us/step - loss: 0.0693 - acc: 0.97986s</a:t>
            </a:r>
          </a:p>
          <a:p>
            <a:r>
              <a:rPr lang="en-US" altLang="ko-KR" sz="1400"/>
              <a:t>Epoch 9/10</a:t>
            </a:r>
          </a:p>
          <a:p>
            <a:r>
              <a:rPr lang="en-US" altLang="ko-KR" sz="1400"/>
              <a:t>	55000/55000 - 10s 180us/step - loss: 0.0586 - acc: 0.98334s</a:t>
            </a:r>
          </a:p>
          <a:p>
            <a:r>
              <a:rPr lang="en-US" altLang="ko-KR" sz="1400"/>
              <a:t>Epoch 10/10</a:t>
            </a:r>
          </a:p>
          <a:p>
            <a:r>
              <a:rPr lang="en-US" altLang="ko-KR" sz="1400"/>
              <a:t>	55000/55000 - 10s 180us/step - loss: 0.0512 - acc: 0.9853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테스트 결과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(0.07388936943523586, 0.9778)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47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딥러닝 핵심 기술들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딥러닝 </a:t>
            </a:r>
            <a:r>
              <a:rPr lang="en-US" altLang="ko-KR"/>
              <a:t>(Deep Learning)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899592" y="1844824"/>
            <a:ext cx="7344816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347864" y="2636912"/>
            <a:ext cx="4536504" cy="25922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988840"/>
            <a:ext cx="34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ANN(Artificial Neural Network)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2780928"/>
            <a:ext cx="313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DNN(Deep Neural Network)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 bwMode="auto">
          <a:xfrm>
            <a:off x="3607055" y="3579893"/>
            <a:ext cx="1193181" cy="1193181"/>
          </a:xfrm>
          <a:prstGeom prst="ellipse">
            <a:avLst/>
          </a:prstGeom>
          <a:solidFill>
            <a:srgbClr val="FFCC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CNN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036063" y="3579893"/>
            <a:ext cx="1193181" cy="1193181"/>
          </a:xfrm>
          <a:prstGeom prst="ellipse">
            <a:avLst/>
          </a:prstGeom>
          <a:solidFill>
            <a:srgbClr val="FFCC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NN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6475163" y="3579893"/>
            <a:ext cx="1193181" cy="1193181"/>
          </a:xfrm>
          <a:prstGeom prst="ellipse">
            <a:avLst/>
          </a:prstGeom>
          <a:noFill/>
          <a:ln w="28575" cap="flat" cmpd="sng" algn="ctr">
            <a:solidFill>
              <a:srgbClr val="80808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DQN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5744289"/>
            <a:ext cx="408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CNN : Convolutionary Neural Network (</a:t>
            </a:r>
            <a:r>
              <a:rPr lang="ko-KR" altLang="en-US" sz="1200"/>
              <a:t>이미지 처리</a:t>
            </a:r>
            <a:r>
              <a:rPr lang="en-US" altLang="ko-KR" sz="120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RNN : Recurrent Neural Network (</a:t>
            </a:r>
            <a:r>
              <a:rPr lang="ko-KR" altLang="en-US" sz="1200"/>
              <a:t>자연어 처리</a:t>
            </a:r>
            <a:r>
              <a:rPr lang="en-US" altLang="ko-KR" sz="120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DQN : Deep Q-Network (</a:t>
            </a:r>
            <a:r>
              <a:rPr lang="ko-KR" altLang="en-US" sz="1200"/>
              <a:t>강화학습</a:t>
            </a:r>
            <a:r>
              <a:rPr lang="en-US" altLang="ko-KR" sz="1200"/>
              <a:t>)</a:t>
            </a:r>
            <a:endParaRPr lang="ko-KR" altLang="en-US" sz="1200"/>
          </a:p>
        </p:txBody>
      </p:sp>
      <p:pic>
        <p:nvPicPr>
          <p:cNvPr id="14" name="Picture 2" descr="https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5" y="3451417"/>
            <a:ext cx="1624148" cy="1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5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인공신경망 또는 그냥 신경망이라고 부른다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입력층</a:t>
            </a:r>
            <a:r>
              <a:rPr lang="en-US" altLang="ko-KR"/>
              <a:t>(Input), </a:t>
            </a:r>
            <a:r>
              <a:rPr lang="ko-KR" altLang="en-US"/>
              <a:t>중간층</a:t>
            </a:r>
            <a:r>
              <a:rPr lang="en-US" altLang="ko-KR"/>
              <a:t>(Hidden), </a:t>
            </a:r>
            <a:r>
              <a:rPr lang="ko-KR" altLang="en-US"/>
              <a:t>출력층</a:t>
            </a:r>
            <a:r>
              <a:rPr lang="en-US" altLang="ko-KR"/>
              <a:t>(Output) </a:t>
            </a:r>
            <a:r>
              <a:rPr lang="ko-KR" altLang="en-US"/>
              <a:t>으로 이루어진다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중간층은 여러 층</a:t>
            </a:r>
            <a:r>
              <a:rPr lang="en-US" altLang="ko-KR"/>
              <a:t>(Layer)</a:t>
            </a:r>
            <a:r>
              <a:rPr lang="ko-KR" altLang="en-US"/>
              <a:t>로 구성될 수 있다 </a:t>
            </a:r>
            <a:r>
              <a:rPr lang="en-US" altLang="ko-KR"/>
              <a:t>(</a:t>
            </a:r>
            <a:r>
              <a:rPr lang="ko-KR" altLang="en-US"/>
              <a:t>또는 없을 수 있다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입력층의 뉴런 갯수는 데이터의 속성 갯수이다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중간층의 뉴런 갯수는 경험적으로 정한다 </a:t>
            </a:r>
            <a:r>
              <a:rPr lang="en-US" altLang="ko-KR"/>
              <a:t>(</a:t>
            </a:r>
            <a:r>
              <a:rPr lang="ko-KR" altLang="en-US"/>
              <a:t>노하우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출력층의 갯수는 일반적으로 분류할 클래스 갯수이다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숫자이면 </a:t>
            </a:r>
            <a:r>
              <a:rPr lang="en-US" altLang="ko-KR"/>
              <a:t>0~9 </a:t>
            </a:r>
            <a:r>
              <a:rPr lang="ko-KR" altLang="en-US"/>
              <a:t>까지의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200" y="5919663"/>
            <a:ext cx="221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3"/>
              </a:rPr>
              <a:t>https://en.wikipedia.org/wiki/</a:t>
            </a:r>
            <a:br>
              <a:rPr lang="en-US" altLang="ko-KR" sz="1200"/>
            </a:br>
            <a:r>
              <a:rPr lang="en-US" altLang="ko-KR" sz="1200"/>
              <a:t>Artificial_neural_network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 bwMode="auto">
          <a:xfrm>
            <a:off x="5724128" y="3356992"/>
            <a:ext cx="792088" cy="23762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946648" y="3130996"/>
            <a:ext cx="792088" cy="28282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141518" y="3645024"/>
            <a:ext cx="792088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https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30996"/>
            <a:ext cx="3237128" cy="28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0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2735924" y="2317522"/>
            <a:ext cx="1312656" cy="3271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28978" y="2317522"/>
            <a:ext cx="1227418" cy="3271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계산 예시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1187624" y="2897850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187624" y="468084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x2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059832" y="2897850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0" lang="en-US" altLang="ko-KR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0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059832" y="468084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z2 f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9" idx="6"/>
            <a:endCxn id="12" idx="2"/>
          </p:cNvCxnSpPr>
          <p:nvPr/>
        </p:nvCxnSpPr>
        <p:spPr bwMode="auto">
          <a:xfrm>
            <a:off x="1852467" y="3230487"/>
            <a:ext cx="12073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10" idx="6"/>
            <a:endCxn id="13" idx="2"/>
          </p:cNvCxnSpPr>
          <p:nvPr/>
        </p:nvCxnSpPr>
        <p:spPr bwMode="auto">
          <a:xfrm>
            <a:off x="1852467" y="5013485"/>
            <a:ext cx="12073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0" idx="7"/>
            <a:endCxn id="12" idx="3"/>
          </p:cNvCxnSpPr>
          <p:nvPr/>
        </p:nvCxnSpPr>
        <p:spPr bwMode="auto">
          <a:xfrm flipV="1">
            <a:off x="1755103" y="3465697"/>
            <a:ext cx="1402093" cy="131257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9" idx="5"/>
            <a:endCxn id="13" idx="1"/>
          </p:cNvCxnSpPr>
          <p:nvPr/>
        </p:nvCxnSpPr>
        <p:spPr bwMode="auto">
          <a:xfrm>
            <a:off x="1755103" y="3465697"/>
            <a:ext cx="1402093" cy="131257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연결선 30"/>
          <p:cNvCxnSpPr>
            <a:stCxn id="12" idx="0"/>
            <a:endCxn id="12" idx="4"/>
          </p:cNvCxnSpPr>
          <p:nvPr/>
        </p:nvCxnSpPr>
        <p:spPr bwMode="auto">
          <a:xfrm>
            <a:off x="3392254" y="2897850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9" name="직선 연결선 2048"/>
          <p:cNvCxnSpPr>
            <a:stCxn id="13" idx="0"/>
            <a:endCxn id="13" idx="4"/>
          </p:cNvCxnSpPr>
          <p:nvPr/>
        </p:nvCxnSpPr>
        <p:spPr bwMode="auto">
          <a:xfrm>
            <a:off x="3392254" y="4680848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1" name="TextBox 2050"/>
          <p:cNvSpPr txBox="1"/>
          <p:nvPr/>
        </p:nvSpPr>
        <p:spPr>
          <a:xfrm>
            <a:off x="2267744" y="28258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w11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2467" y="34656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w12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7744" y="50038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w22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49931" y="41939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w21</a:t>
            </a:r>
            <a:endParaRPr lang="ko-KR" altLang="en-US"/>
          </a:p>
        </p:txBody>
      </p:sp>
      <p:cxnSp>
        <p:nvCxnSpPr>
          <p:cNvPr id="2055" name="직선 화살표 연결선 2054"/>
          <p:cNvCxnSpPr/>
          <p:nvPr/>
        </p:nvCxnSpPr>
        <p:spPr bwMode="auto">
          <a:xfrm>
            <a:off x="3707904" y="3257890"/>
            <a:ext cx="4320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707904" y="5003884"/>
            <a:ext cx="4320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836022" y="28258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y1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36022" y="45606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y2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102549" y="2132856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입력층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53671" y="2132856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중간층</a:t>
            </a:r>
          </a:p>
        </p:txBody>
      </p:sp>
      <p:sp>
        <p:nvSpPr>
          <p:cNvPr id="2056" name="TextBox 2055"/>
          <p:cNvSpPr txBox="1"/>
          <p:nvPr/>
        </p:nvSpPr>
        <p:spPr>
          <a:xfrm>
            <a:off x="5364088" y="2317522"/>
            <a:ext cx="30091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z1 = w11 * x1 + w21 * x2</a:t>
            </a:r>
          </a:p>
          <a:p>
            <a:r>
              <a:rPr lang="en-US" altLang="ko-KR"/>
              <a:t>y1 = f(z1)</a:t>
            </a:r>
          </a:p>
          <a:p>
            <a:r>
              <a:rPr lang="en-US" altLang="ko-KR"/>
              <a:t>    = f(w11*x1+w21*x2)</a:t>
            </a:r>
          </a:p>
          <a:p>
            <a:endParaRPr lang="en-US" altLang="ko-KR"/>
          </a:p>
          <a:p>
            <a:r>
              <a:rPr lang="en-US" altLang="ko-KR"/>
              <a:t>z2 = w12 * x1 + w22 * x2</a:t>
            </a:r>
          </a:p>
          <a:p>
            <a:r>
              <a:rPr lang="en-US" altLang="ko-KR"/>
              <a:t>y2 = f(z2)</a:t>
            </a:r>
          </a:p>
          <a:p>
            <a:r>
              <a:rPr lang="en-US" altLang="ko-KR"/>
              <a:t>    = f(w12*x1+w22*x2)</a:t>
            </a:r>
          </a:p>
          <a:p>
            <a:endParaRPr lang="en-US" altLang="ko-KR"/>
          </a:p>
          <a:p>
            <a:r>
              <a:rPr lang="en-US" altLang="ko-KR"/>
              <a:t>* f </a:t>
            </a:r>
            <a:r>
              <a:rPr lang="ko-KR" altLang="en-US"/>
              <a:t>는 활성화 함수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가장 간단한 경우는 </a:t>
            </a:r>
            <a:r>
              <a:rPr lang="en-US" altLang="ko-KR"/>
              <a:t>f(z)=z)</a:t>
            </a:r>
          </a:p>
        </p:txBody>
      </p:sp>
    </p:spTree>
    <p:extLst>
      <p:ext uri="{BB962C8B-B14F-4D97-AF65-F5344CB8AC3E}">
        <p14:creationId xmlns:p14="http://schemas.microsoft.com/office/powerpoint/2010/main" val="11960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활성화 함수 종류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pic>
        <p:nvPicPr>
          <p:cNvPr id="5128" name="Picture 8" descr="hyperbolic tangen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95" y="4653136"/>
            <a:ext cx="2475656" cy="16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lu func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1984"/>
            <a:ext cx="6915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++ tanh()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708154"/>
            <a:ext cx="1717442" cy="5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5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신경망 문제 해결 방법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err="1"/>
              <a:t>입력값</a:t>
            </a:r>
            <a:r>
              <a:rPr lang="en-US" altLang="ko-KR" dirty="0"/>
              <a:t>(X) </a:t>
            </a:r>
            <a:r>
              <a:rPr lang="ko-KR" altLang="en-US" dirty="0"/>
              <a:t>와 </a:t>
            </a:r>
            <a:r>
              <a:rPr lang="ko-KR" altLang="en-US" dirty="0" err="1"/>
              <a:t>타겟값</a:t>
            </a:r>
            <a:r>
              <a:rPr lang="en-US" altLang="ko-KR" dirty="0"/>
              <a:t>(T) </a:t>
            </a:r>
            <a:r>
              <a:rPr lang="ko-KR" altLang="en-US" dirty="0"/>
              <a:t>는 고정된 </a:t>
            </a:r>
            <a:r>
              <a:rPr lang="ko-KR" altLang="en-US" dirty="0" err="1"/>
              <a:t>상수값이다</a:t>
            </a:r>
            <a:r>
              <a:rPr lang="ko-KR" altLang="en-US" dirty="0"/>
              <a:t> </a:t>
            </a:r>
            <a:r>
              <a:rPr lang="en-US" altLang="ko-KR" dirty="0"/>
              <a:t>(iris </a:t>
            </a:r>
            <a:r>
              <a:rPr lang="ko-KR" altLang="en-US" dirty="0"/>
              <a:t>데이터의 샘플과 레이블 값들</a:t>
            </a:r>
            <a:r>
              <a:rPr lang="en-US" altLang="ko-KR" dirty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신경망의 </a:t>
            </a:r>
            <a:r>
              <a:rPr lang="ko-KR" altLang="en-US" dirty="0" err="1"/>
              <a:t>가중치값인</a:t>
            </a:r>
            <a:r>
              <a:rPr lang="ko-KR" altLang="en-US" dirty="0"/>
              <a:t> </a:t>
            </a:r>
            <a:r>
              <a:rPr lang="en-US" altLang="ko-KR" dirty="0"/>
              <a:t>W </a:t>
            </a:r>
            <a:r>
              <a:rPr lang="ko-KR" altLang="en-US" dirty="0"/>
              <a:t>를 최적화하는 것이 문제이다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해결 방법</a:t>
            </a:r>
            <a:endParaRPr lang="en-US" altLang="ko-KR" dirty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 dirty="0"/>
              <a:t>W </a:t>
            </a:r>
            <a:r>
              <a:rPr lang="ko-KR" altLang="en-US" dirty="0"/>
              <a:t>를 초기화한다</a:t>
            </a:r>
            <a:r>
              <a:rPr lang="en-US" altLang="ko-KR" dirty="0"/>
              <a:t>. (0 </a:t>
            </a:r>
            <a:r>
              <a:rPr lang="ko-KR" altLang="en-US" dirty="0"/>
              <a:t>또는 </a:t>
            </a:r>
            <a:r>
              <a:rPr lang="ko-KR" altLang="en-US" dirty="0" err="1"/>
              <a:t>랜덤값</a:t>
            </a:r>
            <a:r>
              <a:rPr lang="en-US" altLang="ko-KR" dirty="0"/>
              <a:t>)</a:t>
            </a:r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 dirty="0"/>
              <a:t>X </a:t>
            </a:r>
            <a:r>
              <a:rPr lang="ko-KR" altLang="en-US" dirty="0"/>
              <a:t>와 </a:t>
            </a:r>
            <a:r>
              <a:rPr lang="en-US" altLang="ko-KR" dirty="0"/>
              <a:t>W </a:t>
            </a:r>
            <a:r>
              <a:rPr lang="ko-KR" altLang="en-US" dirty="0"/>
              <a:t>를 이용하여 </a:t>
            </a:r>
            <a:r>
              <a:rPr lang="ko-KR" altLang="en-US" dirty="0" err="1"/>
              <a:t>출력값인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ko-KR" altLang="en-US" dirty="0"/>
              <a:t>를 구한다</a:t>
            </a:r>
            <a:endParaRPr lang="en-US" altLang="ko-KR" dirty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ko-KR" altLang="en-US" dirty="0" err="1"/>
              <a:t>타겟값인</a:t>
            </a:r>
            <a:r>
              <a:rPr lang="ko-KR" altLang="en-US" dirty="0"/>
              <a:t> </a:t>
            </a:r>
            <a:r>
              <a:rPr lang="en-US" altLang="ko-KR" dirty="0"/>
              <a:t>T </a:t>
            </a:r>
            <a:r>
              <a:rPr lang="ko-KR" altLang="en-US" dirty="0"/>
              <a:t>와 </a:t>
            </a: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ko-KR" altLang="en-US" dirty="0"/>
              <a:t>를 가지고 비용함수</a:t>
            </a:r>
            <a:r>
              <a:rPr lang="en-US" altLang="ko-KR" dirty="0"/>
              <a:t>(cost function) </a:t>
            </a:r>
            <a:r>
              <a:rPr lang="ko-KR" altLang="en-US" dirty="0"/>
              <a:t>를 구한다 </a:t>
            </a:r>
            <a:r>
              <a:rPr lang="en-US" altLang="ko-KR">
                <a:sym typeface="Wingdings" pitchFamily="2" charset="2"/>
              </a:rPr>
              <a:t> MSE, </a:t>
            </a:r>
            <a:r>
              <a:rPr lang="ko-KR" altLang="en-US">
                <a:sym typeface="Wingdings" pitchFamily="2" charset="2"/>
              </a:rPr>
              <a:t>크로스 엔트로피</a:t>
            </a:r>
            <a:endParaRPr lang="en-US" altLang="ko-KR" dirty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비용함수 값을 줄이도록 </a:t>
            </a:r>
            <a:r>
              <a:rPr lang="en-US" altLang="ko-KR" dirty="0"/>
              <a:t>W </a:t>
            </a:r>
            <a:r>
              <a:rPr lang="ko-KR" altLang="en-US" dirty="0"/>
              <a:t>값을 변경한다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 err="1"/>
              <a:t>경사하강법</a:t>
            </a:r>
            <a:endParaRPr lang="en-US" altLang="ko-KR" dirty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 부터 반복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221284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경사하강법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w </a:t>
            </a:r>
            <a:r>
              <a:rPr lang="en-US" altLang="ko-KR">
                <a:sym typeface="Wingdings" pitchFamily="2" charset="2"/>
              </a:rPr>
              <a:t> w – </a:t>
            </a:r>
            <a:r>
              <a:rPr lang="ko-KR" altLang="en-US">
                <a:sym typeface="Wingdings" pitchFamily="2" charset="2"/>
              </a:rPr>
              <a:t>학습률 </a:t>
            </a:r>
            <a:r>
              <a:rPr lang="en-US" altLang="ko-KR">
                <a:sym typeface="Wingdings" pitchFamily="2" charset="2"/>
              </a:rPr>
              <a:t>* (w-</a:t>
            </a:r>
            <a:r>
              <a:rPr lang="ko-KR" altLang="en-US">
                <a:sym typeface="Wingdings" pitchFamily="2" charset="2"/>
              </a:rPr>
              <a:t>공간 에서의 기울기</a:t>
            </a:r>
            <a:r>
              <a:rPr lang="en-US" altLang="ko-KR">
                <a:sym typeface="Wingdings" pitchFamily="2" charset="2"/>
              </a:rPr>
              <a:t>)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pic>
        <p:nvPicPr>
          <p:cNvPr id="9218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90" y="1706468"/>
            <a:ext cx="1850826" cy="198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gradient descent algorithm in action. (2: surface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62809"/>
            <a:ext cx="2738918" cy="22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radient descent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4098116" cy="22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229200"/>
            <a:ext cx="442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https://www.quora.com/What-is-Stochastic-Gradient-Descent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4674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분류 문제의 출력층 처리 </a:t>
            </a:r>
            <a:r>
              <a:rPr lang="en-US" altLang="ko-KR"/>
              <a:t>(</a:t>
            </a:r>
            <a:r>
              <a:rPr lang="ko-KR" altLang="en-US"/>
              <a:t>소프트맥스와 크로스 엔트로피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출력층의 입력값이 </a:t>
            </a:r>
            <a:r>
              <a:rPr lang="en-US" altLang="ko-KR"/>
              <a:t>(z1, z2) </a:t>
            </a:r>
            <a:r>
              <a:rPr lang="ko-KR" altLang="en-US"/>
              <a:t>이고</a:t>
            </a:r>
            <a:r>
              <a:rPr lang="en-US" altLang="ko-KR"/>
              <a:t>, </a:t>
            </a:r>
            <a:r>
              <a:rPr lang="ko-KR" altLang="en-US"/>
              <a:t>타겟값 </a:t>
            </a:r>
            <a:r>
              <a:rPr lang="en-US" altLang="ko-KR"/>
              <a:t>(t1,t2)</a:t>
            </a:r>
            <a:r>
              <a:rPr lang="ko-KR" altLang="en-US"/>
              <a:t>가 </a:t>
            </a:r>
            <a:r>
              <a:rPr lang="en-US" altLang="ko-KR"/>
              <a:t>(1,0) </a:t>
            </a:r>
            <a:r>
              <a:rPr lang="ko-KR" altLang="en-US"/>
              <a:t>또는 </a:t>
            </a:r>
            <a:r>
              <a:rPr lang="en-US" altLang="ko-KR"/>
              <a:t>(0,1)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아래 그림과 같이 </a:t>
            </a:r>
            <a:r>
              <a:rPr lang="en-US" altLang="ko-KR"/>
              <a:t>‘</a:t>
            </a:r>
            <a:r>
              <a:rPr lang="ko-KR" altLang="en-US"/>
              <a:t>소프트맥스</a:t>
            </a:r>
            <a:r>
              <a:rPr lang="en-US" altLang="ko-KR"/>
              <a:t>’ </a:t>
            </a:r>
            <a:r>
              <a:rPr lang="ko-KR" altLang="en-US"/>
              <a:t>를 적용하면</a:t>
            </a:r>
            <a:r>
              <a:rPr lang="en-US" altLang="ko-KR"/>
              <a:t>, </a:t>
            </a:r>
            <a:r>
              <a:rPr lang="ko-KR" altLang="en-US"/>
              <a:t>출력값이 확률값으로 변환된다</a:t>
            </a:r>
            <a:endParaRPr lang="en-US" altLang="ko-KR"/>
          </a:p>
          <a:p>
            <a:pPr lvl="1">
              <a:lnSpc>
                <a:spcPct val="200000"/>
              </a:lnSpc>
            </a:pPr>
            <a:endParaRPr lang="en-US" altLang="ko-KR"/>
          </a:p>
          <a:p>
            <a:pPr lvl="1">
              <a:lnSpc>
                <a:spcPct val="200000"/>
              </a:lnSpc>
            </a:pPr>
            <a:endParaRPr lang="en-US" altLang="ko-KR"/>
          </a:p>
          <a:p>
            <a:pPr lvl="1">
              <a:lnSpc>
                <a:spcPct val="200000"/>
              </a:lnSpc>
            </a:pP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크로스 엔트로피</a:t>
            </a:r>
            <a:br>
              <a:rPr lang="en-US" altLang="ko-KR"/>
            </a:br>
            <a:r>
              <a:rPr lang="en-US" altLang="ko-KR"/>
              <a:t>cost = - [t1*log(y1) + t2*log(y2)]</a:t>
            </a:r>
            <a:br>
              <a:rPr lang="en-US" altLang="ko-KR"/>
            </a:br>
            <a:r>
              <a:rPr lang="en-US" altLang="ko-KR"/>
              <a:t>        = -[1*log(y1) + 0*log(y2)] = -log(y1)  (* </a:t>
            </a:r>
            <a:r>
              <a:rPr lang="ko-KR" altLang="en-US"/>
              <a:t>타겟값이 </a:t>
            </a:r>
            <a:r>
              <a:rPr lang="en-US" altLang="ko-KR"/>
              <a:t>(1,0) </a:t>
            </a:r>
            <a:r>
              <a:rPr lang="ko-KR" altLang="en-US"/>
              <a:t>일때</a:t>
            </a:r>
            <a:r>
              <a:rPr lang="en-US" altLang="ko-KR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855202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855202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835696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835696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7" idx="6"/>
            <a:endCxn id="9" idx="2"/>
          </p:cNvCxnSpPr>
          <p:nvPr/>
        </p:nvCxnSpPr>
        <p:spPr bwMode="auto">
          <a:xfrm>
            <a:off x="1520045" y="3257581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7" idx="5"/>
            <a:endCxn id="10" idx="1"/>
          </p:cNvCxnSpPr>
          <p:nvPr/>
        </p:nvCxnSpPr>
        <p:spPr bwMode="auto">
          <a:xfrm>
            <a:off x="1422681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8" idx="7"/>
            <a:endCxn id="9" idx="3"/>
          </p:cNvCxnSpPr>
          <p:nvPr/>
        </p:nvCxnSpPr>
        <p:spPr bwMode="auto">
          <a:xfrm flipV="1">
            <a:off x="1422681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8" idx="6"/>
            <a:endCxn id="10" idx="2"/>
          </p:cNvCxnSpPr>
          <p:nvPr/>
        </p:nvCxnSpPr>
        <p:spPr bwMode="auto">
          <a:xfrm>
            <a:off x="1520045" y="4093965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타원 26"/>
          <p:cNvSpPr/>
          <p:nvPr/>
        </p:nvSpPr>
        <p:spPr bwMode="auto">
          <a:xfrm>
            <a:off x="2827037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z1 sm</a:t>
            </a: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827037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z2 sm</a:t>
            </a: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화살표 연결선 28"/>
          <p:cNvCxnSpPr>
            <a:endCxn id="27" idx="2"/>
          </p:cNvCxnSpPr>
          <p:nvPr/>
        </p:nvCxnSpPr>
        <p:spPr bwMode="auto">
          <a:xfrm>
            <a:off x="2511386" y="3257581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endCxn id="28" idx="1"/>
          </p:cNvCxnSpPr>
          <p:nvPr/>
        </p:nvCxnSpPr>
        <p:spPr bwMode="auto">
          <a:xfrm>
            <a:off x="2414022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>
            <a:endCxn id="27" idx="3"/>
          </p:cNvCxnSpPr>
          <p:nvPr/>
        </p:nvCxnSpPr>
        <p:spPr bwMode="auto">
          <a:xfrm flipV="1">
            <a:off x="2414022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>
            <a:endCxn id="28" idx="2"/>
          </p:cNvCxnSpPr>
          <p:nvPr/>
        </p:nvCxnSpPr>
        <p:spPr bwMode="auto">
          <a:xfrm>
            <a:off x="2511386" y="4093965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3491880" y="3257581"/>
            <a:ext cx="2880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3491880" y="4093965"/>
            <a:ext cx="2880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836022" y="3058450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y1=exp(z1)/[exp(z1)+exp(z2)]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36022" y="3909299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y2=exp(z2)/[exp(z1)+exp(z2)]</a:t>
            </a:r>
            <a:endParaRPr lang="ko-KR" altLang="en-US"/>
          </a:p>
        </p:txBody>
      </p:sp>
      <p:cxnSp>
        <p:nvCxnSpPr>
          <p:cNvPr id="6" name="직선 연결선 5"/>
          <p:cNvCxnSpPr>
            <a:stCxn id="27" idx="0"/>
            <a:endCxn id="27" idx="4"/>
          </p:cNvCxnSpPr>
          <p:nvPr/>
        </p:nvCxnSpPr>
        <p:spPr bwMode="auto">
          <a:xfrm>
            <a:off x="3159459" y="2924944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28" idx="0"/>
            <a:endCxn id="28" idx="4"/>
          </p:cNvCxnSpPr>
          <p:nvPr/>
        </p:nvCxnSpPr>
        <p:spPr bwMode="auto">
          <a:xfrm>
            <a:off x="3159459" y="3761328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57230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61492</TotalTime>
  <Words>3034</Words>
  <Application>Microsoft Office PowerPoint</Application>
  <PresentationFormat>화면 슬라이드 쇼(4:3)</PresentationFormat>
  <Paragraphs>364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다음_SemiBold</vt:lpstr>
      <vt:lpstr>Wingdings</vt:lpstr>
      <vt:lpstr>Arial</vt:lpstr>
      <vt:lpstr>Trebuchet MS</vt:lpstr>
      <vt:lpstr>나눔고딕</vt:lpstr>
      <vt:lpstr>맑은 고딕</vt:lpstr>
      <vt:lpstr>Blank</vt:lpstr>
      <vt:lpstr>신경망 개요  2020.8.25 강사 김현호</vt:lpstr>
      <vt:lpstr>딥러닝 (Deep Learning)</vt:lpstr>
      <vt:lpstr>딥러닝 (Deep Learning)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– 예제</vt:lpstr>
      <vt:lpstr>ANN - 예제</vt:lpstr>
      <vt:lpstr>DNN (Deep Neural Network)</vt:lpstr>
      <vt:lpstr>CNN (Covolutional Neural Network)</vt:lpstr>
      <vt:lpstr>CNN (Covolutional Neural Network)</vt:lpstr>
      <vt:lpstr>CNN (Covolutional Neural Network)</vt:lpstr>
      <vt:lpstr>CNN - 예제</vt:lpstr>
      <vt:lpstr>CNN - 예제</vt:lpstr>
      <vt:lpstr>RNN (Recurrent Neural Network)</vt:lpstr>
      <vt:lpstr>DQN (Deep Q-Network)</vt:lpstr>
      <vt:lpstr>Keras - 예제</vt:lpstr>
      <vt:lpstr>Keras – 예제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av2710</cp:lastModifiedBy>
  <cp:revision>867</cp:revision>
  <cp:lastPrinted>2017-10-26T10:44:58Z</cp:lastPrinted>
  <dcterms:created xsi:type="dcterms:W3CDTF">2016-06-17T21:45:26Z</dcterms:created>
  <dcterms:modified xsi:type="dcterms:W3CDTF">2020-08-26T09:07:58Z</dcterms:modified>
</cp:coreProperties>
</file>