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73" r:id="rId3"/>
    <p:sldId id="274" r:id="rId4"/>
    <p:sldId id="275" r:id="rId5"/>
    <p:sldId id="258" r:id="rId6"/>
    <p:sldId id="319" r:id="rId7"/>
    <p:sldId id="260" r:id="rId8"/>
    <p:sldId id="276" r:id="rId9"/>
    <p:sldId id="257" r:id="rId10"/>
    <p:sldId id="261" r:id="rId11"/>
    <p:sldId id="262" r:id="rId12"/>
    <p:sldId id="272" r:id="rId13"/>
    <p:sldId id="263" r:id="rId14"/>
    <p:sldId id="259" r:id="rId15"/>
    <p:sldId id="279" r:id="rId16"/>
    <p:sldId id="278" r:id="rId17"/>
    <p:sldId id="327" r:id="rId18"/>
    <p:sldId id="280" r:id="rId19"/>
    <p:sldId id="32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321" r:id="rId30"/>
    <p:sldId id="322" r:id="rId31"/>
    <p:sldId id="323" r:id="rId32"/>
    <p:sldId id="324" r:id="rId33"/>
    <p:sldId id="291" r:id="rId34"/>
    <p:sldId id="292" r:id="rId35"/>
    <p:sldId id="325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26" r:id="rId45"/>
    <p:sldId id="301" r:id="rId46"/>
    <p:sldId id="302" r:id="rId47"/>
    <p:sldId id="303" r:id="rId48"/>
    <p:sldId id="304" r:id="rId49"/>
    <p:sldId id="305" r:id="rId50"/>
    <p:sldId id="310" r:id="rId51"/>
    <p:sldId id="306" r:id="rId52"/>
    <p:sldId id="307" r:id="rId53"/>
    <p:sldId id="308" r:id="rId54"/>
    <p:sldId id="309" r:id="rId55"/>
    <p:sldId id="316" r:id="rId56"/>
    <p:sldId id="311" r:id="rId57"/>
    <p:sldId id="312" r:id="rId58"/>
    <p:sldId id="313" r:id="rId59"/>
    <p:sldId id="314" r:id="rId60"/>
    <p:sldId id="315" r:id="rId61"/>
    <p:sldId id="317" r:id="rId62"/>
    <p:sldId id="318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0" d="100"/>
          <a:sy n="70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9228-D54E-41D2-99DB-BDE67F073FA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81B5-1650-4808-AECF-EB596C762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6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41E-F2E1-472E-801F-ADEE00375797}" type="datetime1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CF4-6D5B-49BC-A4BB-1E2E4B541A8A}" type="datetime1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6BA7-85AF-4982-B5D0-99816C572608}" type="datetime1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B98-B733-4769-908C-31E18A2732E1}" type="datetime1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5A56-97E3-4FD1-8FAF-E3EB9F5E8D9D}" type="datetime1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15E2-F691-4100-A068-B021E47C650C}" type="datetime1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EA4E-DF4D-4DEC-BBB4-D07BF60E26FF}" type="datetime1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19E-CFF8-4DA0-9E6B-2C095ECC14FC}" type="datetime1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8F49-B97C-4F67-9183-2319FDA2248F}" type="datetime1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F657-1B77-494B-B026-9A6FAA43F4D6}" type="datetime1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E51-4904-4ED2-B2C6-502D30D199DD}" type="datetime1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C0BB-DBCF-4E34-9229-243EC73197DF}" type="datetime1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static/interactive-the-top-programming-languages-201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dojang.io/course/view.php?id=7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68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기</a:t>
            </a:r>
            <a:r>
              <a:rPr lang="ko-KR" altLang="en-US"/>
              <a:t>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2800" smtClean="0"/>
              <a:t>2020.9.1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https://repo.anaconda.com/archive/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6819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403336" y="6056421"/>
            <a:ext cx="792088" cy="3969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26" y="4797152"/>
            <a:ext cx="1356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Anaconda3</a:t>
            </a:r>
          </a:p>
          <a:p>
            <a:r>
              <a:rPr lang="en-US" altLang="ko-KR" smtClean="0"/>
              <a:t>-5.1.0-</a:t>
            </a:r>
          </a:p>
          <a:p>
            <a:r>
              <a:rPr lang="en-US" altLang="ko-KR" smtClean="0"/>
              <a:t>Windows-</a:t>
            </a:r>
          </a:p>
          <a:p>
            <a:r>
              <a:rPr lang="en-US" altLang="ko-KR" smtClean="0"/>
              <a:t>x86_64.exe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Anaconda3-5.1.0-Windows-x86_64.exe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556792"/>
            <a:ext cx="8483922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python </a:t>
            </a:r>
            <a:r>
              <a:rPr lang="ko-KR" altLang="en-US" sz="2400" smtClean="0"/>
              <a:t>콘솔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명령프롬프트 열고 </a:t>
            </a:r>
            <a:r>
              <a:rPr lang="en-US" altLang="ko-KR" sz="2000" smtClean="0"/>
              <a:t>python </a:t>
            </a:r>
            <a:r>
              <a:rPr lang="ko-KR" altLang="en-US" sz="2000" smtClean="0"/>
              <a:t>실행</a:t>
            </a:r>
            <a:endParaRPr lang="en-US" altLang="ko-KR" sz="200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492896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25202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sz="2400" smtClean="0"/>
              <a:t>소스파</a:t>
            </a:r>
            <a:r>
              <a:rPr lang="ko-KR" altLang="en-US" sz="2400"/>
              <a:t>일</a:t>
            </a:r>
            <a:r>
              <a:rPr lang="en-US" altLang="ko-KR" sz="2400" smtClean="0"/>
              <a:t> </a:t>
            </a:r>
            <a:r>
              <a:rPr lang="ko-KR" altLang="en-US" sz="2400" smtClean="0"/>
              <a:t>실행</a:t>
            </a:r>
            <a:endParaRPr lang="en-US" altLang="ko-KR" sz="240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메모장에서 소스파일</a:t>
            </a:r>
            <a:r>
              <a:rPr lang="en-US" altLang="ko-KR" sz="2000" smtClean="0"/>
              <a:t>(hello.py)</a:t>
            </a:r>
            <a:r>
              <a:rPr lang="ko-KR" altLang="en-US" sz="2000" smtClean="0"/>
              <a:t> 작성</a:t>
            </a:r>
            <a:endParaRPr lang="en-US" altLang="ko-KR" sz="200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콘솔</a:t>
            </a:r>
            <a:r>
              <a:rPr lang="en-US" altLang="ko-KR" sz="2000" smtClean="0"/>
              <a:t>(</a:t>
            </a:r>
            <a:r>
              <a:rPr lang="ko-KR" altLang="en-US" sz="2000" smtClean="0"/>
              <a:t>명령 프롬프트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에서 소스파일 실행</a:t>
            </a:r>
            <a:endParaRPr lang="en-US" altLang="ko-KR" sz="2000" smtClean="0"/>
          </a:p>
          <a:p>
            <a:pPr lvl="1"/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5220072" y="5661248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:\python&gt;python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5661248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E:\python\hello.py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('Hello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world!')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5742547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smtClean="0"/>
              <a:t>버전확인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 –V” or</a:t>
            </a:r>
            <a:r>
              <a:rPr lang="ko-KR" altLang="en-US" sz="1600"/>
              <a:t> </a:t>
            </a:r>
            <a:r>
              <a:rPr lang="en-US" altLang="ko-KR" sz="1600" smtClean="0"/>
              <a:t>“python –version”</a:t>
            </a:r>
          </a:p>
          <a:p>
            <a:r>
              <a:rPr lang="ko-KR" altLang="en-US" sz="1800" smtClean="0"/>
              <a:t>파이썬 실행하기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“python”</a:t>
            </a:r>
          </a:p>
          <a:p>
            <a:r>
              <a:rPr lang="ko-KR" altLang="en-US" sz="1800" smtClean="0"/>
              <a:t>파이썬 종료하기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“quit()”, “ctrl-Z </a:t>
            </a:r>
            <a:r>
              <a:rPr lang="ko-KR" altLang="en-US" sz="1600" smtClean="0"/>
              <a:t>입력후 엔터</a:t>
            </a:r>
            <a:r>
              <a:rPr lang="en-US" altLang="ko-KR" sz="1600" smtClean="0"/>
              <a:t>”, “import sys; sys.exit()”</a:t>
            </a:r>
          </a:p>
          <a:p>
            <a:r>
              <a:rPr lang="en-US" altLang="ko-KR" sz="2000" smtClean="0"/>
              <a:t>“1+2”, “1 + 2”</a:t>
            </a:r>
          </a:p>
          <a:p>
            <a:r>
              <a:rPr lang="en-US" altLang="ko-KR" sz="2000" smtClean="0"/>
              <a:t>“1 + 2”, “1 + 2.”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def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 or ‘’’ ‘’’ or “”” “””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 생성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숫자형</a:t>
            </a:r>
            <a:endParaRPr lang="en-US" altLang="ko-KR" smtClean="0"/>
          </a:p>
          <a:p>
            <a:pPr lvl="1"/>
            <a:r>
              <a:rPr lang="ko-KR" altLang="en-US" smtClean="0"/>
              <a:t>정수 </a:t>
            </a:r>
            <a:r>
              <a:rPr lang="en-US" altLang="ko-KR" smtClean="0"/>
              <a:t>(int)</a:t>
            </a:r>
          </a:p>
          <a:p>
            <a:pPr lvl="1"/>
            <a:r>
              <a:rPr lang="ko-KR" altLang="en-US" smtClean="0"/>
              <a:t>실수 </a:t>
            </a:r>
            <a:r>
              <a:rPr lang="en-US" altLang="ko-KR" smtClean="0"/>
              <a:t>(float)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문자</a:t>
            </a:r>
            <a:r>
              <a:rPr lang="ko-KR" altLang="en-US"/>
              <a:t>열</a:t>
            </a:r>
            <a:r>
              <a:rPr lang="ko-KR" altLang="en-US" smtClean="0"/>
              <a:t> </a:t>
            </a:r>
            <a:r>
              <a:rPr lang="en-US" altLang="ko-KR" smtClean="0"/>
              <a:t>(str)</a:t>
            </a:r>
          </a:p>
          <a:p>
            <a:endParaRPr lang="en-US" altLang="ko-KR" smtClean="0"/>
          </a:p>
          <a:p>
            <a:r>
              <a:rPr lang="ko-KR" altLang="en-US" smtClean="0"/>
              <a:t>열거형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en-US" altLang="ko-KR" smtClean="0"/>
              <a:t>(list)</a:t>
            </a:r>
          </a:p>
          <a:p>
            <a:pPr lvl="1"/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</a:p>
          <a:p>
            <a:pPr lvl="1"/>
            <a:r>
              <a:rPr lang="ko-KR" altLang="en-US" smtClean="0"/>
              <a:t>사전 </a:t>
            </a:r>
            <a:r>
              <a:rPr lang="en-US" altLang="ko-KR" smtClean="0"/>
              <a:t>(dict)</a:t>
            </a:r>
          </a:p>
          <a:p>
            <a:pPr lvl="1"/>
            <a:r>
              <a:rPr lang="ko-KR" altLang="en-US" smtClean="0"/>
              <a:t>집합 </a:t>
            </a:r>
            <a:r>
              <a:rPr lang="en-US" altLang="ko-KR" smtClean="0"/>
              <a:t>(set)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기타</a:t>
            </a:r>
            <a:endParaRPr lang="en-US" altLang="ko-KR" smtClean="0"/>
          </a:p>
          <a:p>
            <a:pPr lvl="1"/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 : </a:t>
            </a:r>
            <a:r>
              <a:rPr lang="ko-KR" altLang="en-US" smtClean="0"/>
              <a:t> </a:t>
            </a:r>
            <a:r>
              <a:rPr lang="en-US" altLang="ko-KR" smtClean="0"/>
              <a:t>True/False</a:t>
            </a:r>
          </a:p>
          <a:p>
            <a:pPr lvl="1"/>
            <a:r>
              <a:rPr lang="en-US" altLang="ko-KR" smtClean="0"/>
              <a:t>None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1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빈 문자열이 있다 </a:t>
            </a:r>
            <a:r>
              <a:rPr lang="en-US" altLang="ko-KR" smtClean="0">
                <a:sym typeface="Wingdings" pitchFamily="2" charset="2"/>
              </a:rPr>
              <a:t> s=‘’</a:t>
            </a:r>
          </a:p>
          <a:p>
            <a:pPr lvl="1"/>
            <a:endParaRPr lang="en-US" altLang="ko-KR">
              <a:sym typeface="Wingdings" pitchFamily="2" charset="2"/>
            </a:endParaRPr>
          </a:p>
          <a:p>
            <a:r>
              <a:rPr lang="en-US" altLang="ko-KR" smtClean="0">
                <a:sym typeface="Wingdings" pitchFamily="2" charset="2"/>
              </a:rPr>
              <a:t>str </a:t>
            </a:r>
            <a:r>
              <a:rPr lang="ko-KR" altLang="en-US" smtClean="0">
                <a:sym typeface="Wingdings" pitchFamily="2" charset="2"/>
              </a:rPr>
              <a:t>타입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en-US" altLang="ko-KR" smtClean="0">
                <a:sym typeface="Wingdings" pitchFamily="2" charset="2"/>
              </a:rPr>
              <a:t>type(‘hello’)  str</a:t>
            </a:r>
          </a:p>
          <a:p>
            <a:pPr lvl="1"/>
            <a:r>
              <a:rPr lang="en-US" altLang="ko-KR" smtClean="0">
                <a:sym typeface="Wingdings" pitchFamily="2" charset="2"/>
              </a:rPr>
              <a:t>str(3.14)  ‘3.14’</a:t>
            </a: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인덱싱 </a:t>
            </a:r>
            <a:r>
              <a:rPr lang="en-US" altLang="ko-KR" smtClean="0"/>
              <a:t>: </a:t>
            </a:r>
            <a:r>
              <a:rPr lang="ko-KR" altLang="en-US" smtClean="0"/>
              <a:t>문자열의 각 문자의 위치를 지정</a:t>
            </a:r>
            <a:endParaRPr lang="en-US" altLang="ko-KR" smtClean="0"/>
          </a:p>
          <a:p>
            <a:pPr lvl="1"/>
            <a:r>
              <a:rPr lang="ko-KR" altLang="en-US" smtClean="0"/>
              <a:t>슬라이싱 </a:t>
            </a:r>
            <a:r>
              <a:rPr lang="en-US" altLang="ko-KR" smtClean="0"/>
              <a:t>: </a:t>
            </a:r>
            <a:r>
              <a:rPr lang="ko-KR" altLang="en-US" smtClean="0"/>
              <a:t>문자열 일부분의 범위를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인덱스는 </a:t>
            </a:r>
            <a:r>
              <a:rPr lang="en-US" altLang="ko-KR" smtClean="0"/>
              <a:t>0 </a:t>
            </a:r>
            <a:r>
              <a:rPr lang="ko-KR" altLang="en-US" smtClean="0"/>
              <a:t>부터 시작 </a:t>
            </a:r>
            <a:r>
              <a:rPr lang="en-US" altLang="ko-KR" smtClean="0"/>
              <a:t>(</a:t>
            </a:r>
            <a:r>
              <a:rPr lang="ko-KR" altLang="en-US" smtClean="0"/>
              <a:t>첫문자는 </a:t>
            </a:r>
            <a:r>
              <a:rPr lang="en-US" altLang="ko-KR" smtClean="0"/>
              <a:t>s[0])</a:t>
            </a:r>
          </a:p>
          <a:p>
            <a:pPr lvl="1"/>
            <a:r>
              <a:rPr lang="en-US" altLang="ko-KR" smtClean="0"/>
              <a:t>-1, -2 </a:t>
            </a:r>
            <a:r>
              <a:rPr lang="ko-KR" altLang="en-US" smtClean="0"/>
              <a:t>와 같은 음수는 뒷부분 부터 카운트 </a:t>
            </a:r>
            <a:r>
              <a:rPr lang="en-US" altLang="ko-KR" smtClean="0"/>
              <a:t>(</a:t>
            </a:r>
            <a:r>
              <a:rPr lang="ko-KR" altLang="en-US" smtClean="0"/>
              <a:t>끝문자는 </a:t>
            </a:r>
            <a:r>
              <a:rPr lang="en-US" altLang="ko-KR" smtClean="0"/>
              <a:t>s[-1])</a:t>
            </a:r>
          </a:p>
          <a:p>
            <a:pPr lvl="1"/>
            <a:r>
              <a:rPr lang="en-US" altLang="ko-KR" smtClean="0"/>
              <a:t>s[1:4] </a:t>
            </a:r>
            <a:r>
              <a:rPr lang="ko-KR" altLang="en-US" smtClean="0"/>
              <a:t>에서 </a:t>
            </a:r>
            <a:r>
              <a:rPr lang="en-US" altLang="ko-KR" smtClean="0"/>
              <a:t>1,2,3 </a:t>
            </a:r>
            <a:r>
              <a:rPr lang="ko-KR" altLang="en-US" smtClean="0"/>
              <a:t>은 포함되고 </a:t>
            </a:r>
            <a:r>
              <a:rPr lang="en-US" altLang="ko-KR" smtClean="0"/>
              <a:t>4</a:t>
            </a:r>
            <a:r>
              <a:rPr lang="ko-KR" altLang="en-US" smtClean="0"/>
              <a:t>는 포함안됨</a:t>
            </a:r>
            <a:endParaRPr lang="en-US" altLang="ko-KR" smtClean="0"/>
          </a:p>
          <a:p>
            <a:pPr lvl="1"/>
            <a:r>
              <a:rPr lang="ko-KR" altLang="en-US" smtClean="0"/>
              <a:t>범위지정에서 앞부문 </a:t>
            </a:r>
            <a:r>
              <a:rPr lang="en-US" altLang="ko-KR" smtClean="0"/>
              <a:t>0 </a:t>
            </a:r>
            <a:r>
              <a:rPr lang="ko-KR" altLang="en-US" smtClean="0"/>
              <a:t>과 뒷부분은 생략 가능 </a:t>
            </a:r>
            <a:r>
              <a:rPr lang="en-US" altLang="ko-KR" smtClean="0"/>
              <a:t>(s[:3], s[3:])</a:t>
            </a:r>
          </a:p>
          <a:p>
            <a:pPr lvl="1"/>
            <a:r>
              <a:rPr lang="ko-KR" altLang="en-US" b="1" smtClean="0">
                <a:solidFill>
                  <a:srgbClr val="FF0000"/>
                </a:solidFill>
              </a:rPr>
              <a:t>문자열은 수정할 수 없다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s[2:5]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앞에서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뒤에서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s[:]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개념</a:t>
            </a:r>
            <a:endParaRPr lang="en-US" altLang="ko-KR" smtClean="0"/>
          </a:p>
          <a:p>
            <a:pPr lvl="1"/>
            <a:r>
              <a:rPr lang="ko-KR" altLang="en-US" smtClean="0"/>
              <a:t>리스트 생성 </a:t>
            </a:r>
            <a:r>
              <a:rPr lang="en-US" altLang="ko-KR" smtClean="0"/>
              <a:t>: a=[0, 1, 2, ’three’, 4.0]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b="1" smtClean="0"/>
              <a:t>리스트는 파이썬 데이터 분석에서 가장 중요한 자료형이다</a:t>
            </a:r>
            <a:endParaRPr lang="en-US" altLang="ko-KR" b="1" smtClean="0"/>
          </a:p>
          <a:p>
            <a:pPr lvl="1"/>
            <a:r>
              <a:rPr lang="ko-KR" altLang="en-US" smtClean="0"/>
              <a:t>리스트는 자료들의 묶음이다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 안에는 어떠한 자료형도 포함시킬 수 있다 </a:t>
            </a:r>
            <a:r>
              <a:rPr lang="en-US" altLang="ko-KR" smtClean="0"/>
              <a:t>(</a:t>
            </a:r>
            <a:r>
              <a:rPr lang="ko-KR" altLang="en-US" smtClean="0"/>
              <a:t>리스트 안에 리스트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리스트의 타입명은 </a:t>
            </a:r>
            <a:r>
              <a:rPr lang="en-US" altLang="ko-KR" smtClean="0"/>
              <a:t>‘list’ </a:t>
            </a:r>
            <a:r>
              <a:rPr lang="ko-KR" altLang="en-US" smtClean="0"/>
              <a:t>이다 </a:t>
            </a:r>
            <a:r>
              <a:rPr lang="en-US" altLang="ko-KR" smtClean="0"/>
              <a:t>: type(a) </a:t>
            </a:r>
            <a:r>
              <a:rPr lang="en-US" altLang="ko-KR" smtClean="0">
                <a:sym typeface="Wingdings" panose="05000000000000000000" pitchFamily="2" charset="2"/>
              </a:rPr>
              <a:t> list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ko-KR" altLang="en-US" smtClean="0"/>
              <a:t>빈 리스트를 만들어라</a:t>
            </a:r>
            <a:endParaRPr lang="en-US" altLang="ko-KR" smtClean="0"/>
          </a:p>
          <a:p>
            <a:pPr lvl="1"/>
            <a:r>
              <a:rPr lang="ko-KR" altLang="en-US" smtClean="0"/>
              <a:t>숫자와 문자열이 혼합된 리스트를 만들어라</a:t>
            </a:r>
            <a:endParaRPr lang="en-US" altLang="ko-KR" smtClean="0"/>
          </a:p>
          <a:p>
            <a:pPr lvl="1"/>
            <a:r>
              <a:rPr lang="en-US" altLang="ko-KR"/>
              <a:t>a</a:t>
            </a:r>
            <a:r>
              <a:rPr lang="en-US" altLang="ko-KR" smtClean="0"/>
              <a:t> = [[1,2], [3,4], [5,6]] </a:t>
            </a:r>
            <a:r>
              <a:rPr lang="ko-KR" altLang="en-US" smtClean="0"/>
              <a:t>에서 </a:t>
            </a:r>
            <a:r>
              <a:rPr lang="en-US" altLang="ko-KR" smtClean="0"/>
              <a:t>len(a) </a:t>
            </a:r>
            <a:r>
              <a:rPr lang="ko-KR" altLang="en-US" smtClean="0"/>
              <a:t>과 </a:t>
            </a:r>
            <a:r>
              <a:rPr lang="en-US" altLang="ko-KR" smtClean="0"/>
              <a:t>type(a)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인덱싱 </a:t>
            </a:r>
            <a:r>
              <a:rPr lang="en-US" altLang="ko-KR" smtClean="0"/>
              <a:t>: </a:t>
            </a:r>
            <a:r>
              <a:rPr lang="ko-KR" altLang="en-US" smtClean="0"/>
              <a:t>위치 지정</a:t>
            </a:r>
            <a:endParaRPr lang="en-US" altLang="ko-KR" smtClean="0"/>
          </a:p>
          <a:p>
            <a:pPr lvl="1"/>
            <a:r>
              <a:rPr lang="ko-KR" altLang="en-US" smtClean="0"/>
              <a:t>리스트 슬라이싱 </a:t>
            </a:r>
            <a:r>
              <a:rPr lang="en-US" altLang="ko-KR" smtClean="0"/>
              <a:t>: </a:t>
            </a:r>
            <a:r>
              <a:rPr lang="ko-KR" altLang="en-US" smtClean="0"/>
              <a:t>범위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문자열과 비슷하게 인덱싱과 슬라이싱 적용</a:t>
            </a:r>
            <a:endParaRPr lang="en-US" altLang="ko-KR" smtClean="0"/>
          </a:p>
          <a:p>
            <a:pPr lvl="1"/>
            <a:r>
              <a:rPr lang="ko-KR" altLang="en-US" smtClean="0"/>
              <a:t>리스트 안에 리스트가 있을 경우 중복 인덱싱을 사용할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 2.5, ‘abc’, [3,4,5]] </a:t>
            </a:r>
            <a:r>
              <a:rPr lang="ko-KR" altLang="en-US" smtClean="0"/>
              <a:t>에서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l[0], l[1], l[2], l[3], l[-1]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값 </a:t>
            </a:r>
            <a:r>
              <a:rPr lang="en-US" altLang="ko-KR" smtClean="0"/>
              <a:t>4 </a:t>
            </a:r>
            <a:r>
              <a:rPr lang="ko-KR" altLang="en-US" smtClean="0"/>
              <a:t>를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l[:2], l[1:4], l[1:2], l[:-1]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[4,5] </a:t>
            </a:r>
            <a:r>
              <a:rPr lang="ko-KR" altLang="en-US" smtClean="0"/>
              <a:t>값을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</a:t>
            </a:r>
            <a:r>
              <a:rPr lang="ko-KR" altLang="en-US" smtClean="0"/>
              <a:t>홍길동</a:t>
            </a:r>
            <a:r>
              <a:rPr lang="en-US" altLang="ko-KR" smtClean="0"/>
              <a:t>, 30, </a:t>
            </a:r>
            <a:r>
              <a:rPr lang="ko-KR" altLang="en-US" smtClean="0"/>
              <a:t>서울</a:t>
            </a:r>
            <a:r>
              <a:rPr lang="en-US" altLang="ko-KR" smtClean="0"/>
              <a:t>), (</a:t>
            </a:r>
            <a:r>
              <a:rPr lang="ko-KR" altLang="en-US" smtClean="0"/>
              <a:t>장길산</a:t>
            </a:r>
            <a:r>
              <a:rPr lang="en-US" altLang="ko-KR" smtClean="0"/>
              <a:t>, 27, </a:t>
            </a:r>
            <a:r>
              <a:rPr lang="ko-KR" altLang="en-US" smtClean="0"/>
              <a:t>춘천</a:t>
            </a:r>
            <a:r>
              <a:rPr lang="en-US" altLang="ko-KR" smtClean="0"/>
              <a:t>), (</a:t>
            </a:r>
            <a:r>
              <a:rPr lang="ko-KR" altLang="en-US" smtClean="0"/>
              <a:t>둘리</a:t>
            </a:r>
            <a:r>
              <a:rPr lang="en-US" altLang="ko-KR" smtClean="0"/>
              <a:t>, 5, </a:t>
            </a:r>
            <a:r>
              <a:rPr lang="ko-KR" altLang="en-US" smtClean="0"/>
              <a:t>우주</a:t>
            </a:r>
            <a:r>
              <a:rPr lang="en-US" altLang="ko-KR" smtClean="0"/>
              <a:t>) </a:t>
            </a:r>
            <a:r>
              <a:rPr lang="ko-KR" altLang="en-US" smtClean="0"/>
              <a:t>를 리스트 안에 리스트로 표현하고 둘리의 나이를 구하라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append() </a:t>
            </a:r>
            <a:r>
              <a:rPr lang="ko-KR" altLang="en-US" sz="2000" smtClean="0"/>
              <a:t>함수를 가장 많이 사용한다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sort() </a:t>
            </a:r>
            <a:r>
              <a:rPr lang="ko-KR" altLang="en-US" sz="2000" smtClean="0"/>
              <a:t>함수와 </a:t>
            </a:r>
            <a:r>
              <a:rPr lang="en-US" altLang="ko-KR" sz="2000" smtClean="0"/>
              <a:t>sorted() </a:t>
            </a:r>
            <a:r>
              <a:rPr lang="ko-KR" altLang="en-US" sz="2000" smtClean="0"/>
              <a:t>함수 구분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reverse(), index(), insert(), remove(), pop(), count(), extend() </a:t>
            </a:r>
            <a:r>
              <a:rPr lang="ko-KR" altLang="en-US" sz="2000" smtClean="0"/>
              <a:t>등의 함수가 있으나 자주 사용되지는 않는다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하나 만들고 차례대로 </a:t>
            </a:r>
            <a:r>
              <a:rPr lang="en-US" altLang="ko-KR" sz="2000" smtClean="0"/>
              <a:t>1,2,3,4,5 </a:t>
            </a:r>
            <a:r>
              <a:rPr lang="ko-KR" altLang="en-US" sz="2000" smtClean="0"/>
              <a:t>를 추가하라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만들어 </a:t>
            </a:r>
            <a:r>
              <a:rPr lang="en-US" altLang="ko-KR" sz="2000"/>
              <a:t>(</a:t>
            </a:r>
            <a:r>
              <a:rPr lang="ko-KR" altLang="en-US" sz="2000"/>
              <a:t>홍길동</a:t>
            </a:r>
            <a:r>
              <a:rPr lang="en-US" altLang="ko-KR" sz="2000"/>
              <a:t>, 30, </a:t>
            </a:r>
            <a:r>
              <a:rPr lang="ko-KR" altLang="en-US" sz="2000"/>
              <a:t>서울</a:t>
            </a:r>
            <a:r>
              <a:rPr lang="en-US" altLang="ko-KR" sz="2000"/>
              <a:t>), (</a:t>
            </a:r>
            <a:r>
              <a:rPr lang="ko-KR" altLang="en-US" sz="2000"/>
              <a:t>장길산</a:t>
            </a:r>
            <a:r>
              <a:rPr lang="en-US" altLang="ko-KR" sz="2000"/>
              <a:t>, 27, </a:t>
            </a:r>
            <a:r>
              <a:rPr lang="ko-KR" altLang="en-US" sz="2000"/>
              <a:t>춘천</a:t>
            </a:r>
            <a:r>
              <a:rPr lang="en-US" altLang="ko-KR" sz="2000"/>
              <a:t>), (</a:t>
            </a:r>
            <a:r>
              <a:rPr lang="ko-KR" altLang="en-US" sz="2000"/>
              <a:t>둘리</a:t>
            </a:r>
            <a:r>
              <a:rPr lang="en-US" altLang="ko-KR" sz="2000"/>
              <a:t>, 5, </a:t>
            </a:r>
            <a:r>
              <a:rPr lang="ko-KR" altLang="en-US" sz="2000"/>
              <a:t>우주</a:t>
            </a:r>
            <a:r>
              <a:rPr lang="en-US" altLang="ko-KR" sz="2000" smtClean="0"/>
              <a:t>) </a:t>
            </a:r>
            <a:r>
              <a:rPr lang="ko-KR" altLang="en-US" sz="2000" smtClean="0"/>
              <a:t>를 차례대로 추가해 보자</a:t>
            </a:r>
            <a:r>
              <a:rPr lang="en-US" altLang="ko-KR" sz="200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[3,2,5,1,4] </a:t>
            </a:r>
            <a:r>
              <a:rPr lang="ko-KR" altLang="en-US" sz="2000" smtClean="0"/>
              <a:t>를 내림차순으로 정렬하라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[[1,2],[3],[4,5,6]] </a:t>
            </a:r>
            <a:r>
              <a:rPr lang="ko-KR" altLang="en-US" sz="2000" smtClean="0"/>
              <a:t>을 서브 리스트의 항목갯수 대로 정렬하라 </a:t>
            </a:r>
            <a:r>
              <a:rPr lang="en-US" altLang="ko-KR" sz="2000" smtClean="0"/>
              <a:t>(sorted </a:t>
            </a:r>
            <a:r>
              <a:rPr lang="ko-KR" altLang="en-US" sz="2000" smtClean="0"/>
              <a:t>함수의 </a:t>
            </a:r>
            <a:r>
              <a:rPr lang="en-US" altLang="ko-KR" sz="2000" smtClean="0"/>
              <a:t>key </a:t>
            </a:r>
            <a:r>
              <a:rPr lang="ko-KR" altLang="en-US" sz="2000" smtClean="0"/>
              <a:t>옵션을 사용</a:t>
            </a:r>
            <a:r>
              <a:rPr lang="en-US" altLang="ko-KR" sz="200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[-3, 1, 0, 2, -99, 3] </a:t>
            </a:r>
            <a:r>
              <a:rPr lang="ko-KR" altLang="en-US" sz="2000" smtClean="0"/>
              <a:t>을 절대값 크기 순서로 정렬 </a:t>
            </a:r>
            <a:r>
              <a:rPr lang="en-US" altLang="ko-KR" sz="2000" smtClean="0"/>
              <a:t>(abs </a:t>
            </a:r>
            <a:r>
              <a:rPr lang="ko-KR" altLang="en-US" sz="2000" smtClean="0"/>
              <a:t>사용</a:t>
            </a:r>
            <a:r>
              <a:rPr lang="en-US" altLang="ko-KR" sz="200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6166" y="1600200"/>
            <a:ext cx="4710633" cy="4525963"/>
          </a:xfrm>
        </p:spPr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2019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4499992" y="6093296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https://spectrum.ieee.org/static/interactive-the-top-programming-languages-2019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 이후 파이썬이 계속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/>
              <a:t>C</a:t>
            </a:r>
            <a:r>
              <a:rPr lang="ko-KR" altLang="en-US" sz="1200"/>
              <a:t>에 지친 사람들이 파이썬으로</a:t>
            </a:r>
            <a:br>
              <a:rPr lang="ko-KR" altLang="en-US" sz="1200"/>
            </a:br>
            <a:r>
              <a:rPr lang="ko-KR" altLang="en-US" sz="1200"/>
              <a:t>  몰려들고 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02568"/>
            <a:ext cx="30765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17728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5730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5517232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6120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위의 테이블을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두번째</a:t>
            </a:r>
            <a:r>
              <a:rPr lang="en-US" altLang="ko-KR" smtClean="0"/>
              <a:t>, </a:t>
            </a:r>
            <a:r>
              <a:rPr lang="ko-KR" altLang="en-US" smtClean="0"/>
              <a:t>세번째 칼럼만으로 새로운 리스트를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각 줄의 평균을 구해 새로운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/>
              <a:t>3</a:t>
            </a:r>
            <a:r>
              <a:rPr lang="ko-KR" altLang="en-US" smtClean="0"/>
              <a:t>의 배수를 제외한 숫자들의 리스트를 만드시오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t = (1,2,3,4,5)</a:t>
            </a:r>
          </a:p>
          <a:p>
            <a:pPr lvl="1"/>
            <a:r>
              <a:rPr lang="ko-KR" altLang="en-US" smtClean="0"/>
              <a:t>튜플은 리스트와 다르게 항목을 수정하거나 삭제할 수 없다</a:t>
            </a:r>
            <a:endParaRPr lang="en-US" altLang="ko-KR" smtClean="0"/>
          </a:p>
          <a:p>
            <a:pPr lvl="1"/>
            <a:r>
              <a:rPr lang="ko-KR" altLang="en-US" smtClean="0"/>
              <a:t>항목이 하나인 튜플은 </a:t>
            </a:r>
            <a:r>
              <a:rPr lang="en-US" altLang="ko-KR" smtClean="0"/>
              <a:t>(3,) </a:t>
            </a:r>
            <a:r>
              <a:rPr lang="ko-KR" altLang="en-US" smtClean="0"/>
              <a:t>과 같이 </a:t>
            </a:r>
            <a:r>
              <a:rPr lang="en-US" altLang="ko-KR" smtClean="0"/>
              <a:t>, </a:t>
            </a:r>
            <a:r>
              <a:rPr lang="ko-KR" altLang="en-US" smtClean="0"/>
              <a:t>를 붙여야 한다</a:t>
            </a:r>
            <a:endParaRPr lang="en-US" altLang="ko-KR" smtClean="0"/>
          </a:p>
          <a:p>
            <a:pPr lvl="1"/>
            <a:r>
              <a:rPr lang="ko-KR" altLang="en-US" smtClean="0"/>
              <a:t>튜플도 리스트 처럼 어떤 자료형이든지 포함할 수 있다</a:t>
            </a:r>
            <a:endParaRPr lang="en-US" altLang="ko-KR" smtClean="0"/>
          </a:p>
          <a:p>
            <a:pPr lvl="1"/>
            <a:r>
              <a:rPr lang="en-US" altLang="ko-KR" smtClean="0"/>
              <a:t>type((1,2,3)) </a:t>
            </a:r>
            <a:r>
              <a:rPr lang="en-US" altLang="ko-KR" smtClean="0">
                <a:sym typeface="Wingdings" panose="05000000000000000000" pitchFamily="2" charset="2"/>
              </a:rPr>
              <a:t> tuple</a:t>
            </a:r>
          </a:p>
          <a:p>
            <a:pPr lvl="1"/>
            <a:r>
              <a:rPr lang="en-US" altLang="ko-KR" smtClean="0"/>
              <a:t>tuple([1,2,3]) </a:t>
            </a:r>
            <a:r>
              <a:rPr lang="en-US" altLang="ko-KR" smtClean="0">
                <a:sym typeface="Wingdings" panose="05000000000000000000" pitchFamily="2" charset="2"/>
              </a:rPr>
              <a:t> (1,2,3)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1,2 </a:t>
            </a:r>
            <a:r>
              <a:rPr lang="ko-KR" altLang="en-US" smtClean="0"/>
              <a:t>와 같이 입력해 보자 </a:t>
            </a:r>
            <a:r>
              <a:rPr lang="en-US" altLang="ko-KR" smtClean="0"/>
              <a:t>(</a:t>
            </a:r>
            <a:r>
              <a:rPr lang="ko-KR" altLang="en-US" smtClean="0"/>
              <a:t>결과는 튜플임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a,b = [1, [2,3]] </a:t>
            </a:r>
            <a:r>
              <a:rPr lang="ko-KR" altLang="en-US" smtClean="0"/>
              <a:t>에서 </a:t>
            </a:r>
            <a:r>
              <a:rPr lang="en-US" altLang="ko-KR" smtClean="0"/>
              <a:t>a,b </a:t>
            </a:r>
            <a:r>
              <a:rPr lang="ko-KR" altLang="en-US" smtClean="0"/>
              <a:t>의 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(1) </a:t>
            </a:r>
            <a:r>
              <a:rPr lang="ko-KR" altLang="en-US" smtClean="0"/>
              <a:t>과 </a:t>
            </a:r>
            <a:r>
              <a:rPr lang="en-US" altLang="ko-KR" smtClean="0"/>
              <a:t>(1,) </a:t>
            </a:r>
            <a:r>
              <a:rPr lang="ko-KR" altLang="en-US" smtClean="0"/>
              <a:t>의 차이점은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t = (1,2,3) </a:t>
            </a:r>
            <a:r>
              <a:rPr lang="ko-KR" altLang="en-US" smtClean="0"/>
              <a:t>에서</a:t>
            </a:r>
            <a:r>
              <a:rPr lang="en-US" altLang="ko-KR" smtClean="0"/>
              <a:t>, t[0]=0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딕셔너리의 각 항목은 </a:t>
            </a:r>
            <a:r>
              <a:rPr lang="en-US" altLang="ko-KR" smtClean="0"/>
              <a:t>(</a:t>
            </a:r>
            <a:r>
              <a:rPr lang="ko-KR" altLang="en-US" smtClean="0"/>
              <a:t>키</a:t>
            </a:r>
            <a:r>
              <a:rPr lang="en-US" altLang="ko-KR" smtClean="0"/>
              <a:t>,</a:t>
            </a:r>
            <a:r>
              <a:rPr lang="ko-KR" altLang="en-US" smtClean="0"/>
              <a:t>값</a:t>
            </a:r>
            <a:r>
              <a:rPr lang="en-US" altLang="ko-KR" smtClean="0"/>
              <a:t>) </a:t>
            </a:r>
            <a:r>
              <a:rPr lang="ko-KR" altLang="en-US" smtClean="0"/>
              <a:t>쌍으로 되어 있다</a:t>
            </a:r>
            <a:endParaRPr lang="en-US" altLang="ko-KR" smtClean="0"/>
          </a:p>
          <a:p>
            <a:pPr lvl="1"/>
            <a:r>
              <a:rPr lang="ko-KR" altLang="en-US" smtClean="0"/>
              <a:t>항목 순서가 없다 </a:t>
            </a:r>
            <a:r>
              <a:rPr lang="en-US" altLang="ko-KR" smtClean="0"/>
              <a:t>(</a:t>
            </a:r>
            <a:r>
              <a:rPr lang="ko-KR" altLang="en-US" smtClean="0"/>
              <a:t>인덱싱 사용 못함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빈 딕셔너리는 </a:t>
            </a:r>
            <a:r>
              <a:rPr lang="en-US" altLang="ko-KR" smtClean="0"/>
              <a:t>{} </a:t>
            </a:r>
            <a:r>
              <a:rPr lang="ko-KR" altLang="en-US" smtClean="0"/>
              <a:t>로 생성한다</a:t>
            </a:r>
            <a:endParaRPr lang="en-US" altLang="ko-KR" smtClean="0"/>
          </a:p>
          <a:p>
            <a:pPr lvl="1"/>
            <a:r>
              <a:rPr lang="ko-KR" altLang="en-US" smtClean="0"/>
              <a:t>딕셔너리의 값에는 리스트나 튜플을 넣을 수도 있다</a:t>
            </a:r>
            <a:endParaRPr lang="en-US" altLang="ko-KR" smtClean="0"/>
          </a:p>
          <a:p>
            <a:pPr lvl="1"/>
            <a:r>
              <a:rPr lang="en-US" altLang="ko-KR" smtClean="0"/>
              <a:t>d = {‘a’: 1, ‘b’: -1, ‘c’: 99}, d[‘a’] </a:t>
            </a:r>
            <a:r>
              <a:rPr lang="en-US" altLang="ko-KR" smtClean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d[‘a’]=0 (</a:t>
            </a:r>
            <a:r>
              <a:rPr lang="ko-KR" altLang="en-US" smtClean="0">
                <a:sym typeface="Wingdings" panose="05000000000000000000" pitchFamily="2" charset="2"/>
              </a:rPr>
              <a:t>기존값 변경</a:t>
            </a:r>
            <a:r>
              <a:rPr lang="en-US" altLang="ko-KR" smtClean="0">
                <a:sym typeface="Wingdings" panose="05000000000000000000" pitchFamily="2" charset="2"/>
              </a:rPr>
              <a:t>), d[‘d’]=777 (</a:t>
            </a:r>
            <a:r>
              <a:rPr lang="ko-KR" altLang="en-US" smtClean="0">
                <a:sym typeface="Wingdings" panose="05000000000000000000" pitchFamily="2" charset="2"/>
              </a:rPr>
              <a:t>추가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type(d)  dict, d = { } </a:t>
            </a:r>
            <a:r>
              <a:rPr lang="ko-KR" altLang="en-US" smtClean="0">
                <a:sym typeface="Wingdings" panose="05000000000000000000" pitchFamily="2" charset="2"/>
              </a:rPr>
              <a:t>는 빈 딕셔너리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딕셔너리를 만들어</a:t>
            </a:r>
            <a:r>
              <a:rPr lang="en-US" altLang="ko-KR" smtClean="0"/>
              <a:t>, 1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’a’, 2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’b’ </a:t>
            </a:r>
            <a:r>
              <a:rPr lang="ko-KR" altLang="en-US" smtClean="0"/>
              <a:t>항목을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딕셔너리에 </a:t>
            </a:r>
            <a:r>
              <a:rPr lang="en-US" altLang="ko-KR" smtClean="0"/>
              <a:t>3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[4,5,6] </a:t>
            </a:r>
            <a:r>
              <a:rPr lang="ko-KR" altLang="en-US" smtClean="0"/>
              <a:t>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</a:t>
            </a:r>
            <a:r>
              <a:rPr lang="en-US" altLang="ko-KR" smtClean="0">
                <a:sym typeface="Wingdings" panose="05000000000000000000" pitchFamily="2" charset="2"/>
              </a:rPr>
              <a:t>999 </a:t>
            </a:r>
            <a:r>
              <a:rPr lang="ko-KR" altLang="en-US" smtClean="0">
                <a:sym typeface="Wingdings" panose="05000000000000000000" pitchFamily="2" charset="2"/>
              </a:rPr>
              <a:t>로 바꾸어라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키값으로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이 있는지 체크하라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s = {1,2,3} </a:t>
            </a:r>
            <a:r>
              <a:rPr lang="ko-KR" altLang="en-US" smtClean="0"/>
              <a:t>또는 </a:t>
            </a:r>
            <a:r>
              <a:rPr lang="en-US" altLang="ko-KR" smtClean="0"/>
              <a:t>s2 = set([1,2,3,3,3,3,3])</a:t>
            </a:r>
          </a:p>
          <a:p>
            <a:pPr lvl="1"/>
            <a:r>
              <a:rPr lang="ko-KR" altLang="en-US" smtClean="0"/>
              <a:t>중복을 허용하지 않는다</a:t>
            </a:r>
            <a:endParaRPr lang="en-US" altLang="ko-KR" smtClean="0"/>
          </a:p>
          <a:p>
            <a:pPr lvl="1"/>
            <a:r>
              <a:rPr lang="ko-KR" altLang="en-US" smtClean="0"/>
              <a:t>순서가 없다</a:t>
            </a:r>
            <a:endParaRPr lang="en-US" altLang="ko-KR" smtClean="0"/>
          </a:p>
          <a:p>
            <a:pPr lvl="1"/>
            <a:r>
              <a:rPr lang="en-US" altLang="ko-KR" smtClean="0"/>
              <a:t>|(</a:t>
            </a:r>
            <a:r>
              <a:rPr lang="ko-KR" altLang="en-US" smtClean="0"/>
              <a:t>합집합</a:t>
            </a:r>
            <a:r>
              <a:rPr lang="en-US" altLang="ko-KR" smtClean="0"/>
              <a:t>), &amp;(</a:t>
            </a:r>
            <a:r>
              <a:rPr lang="ko-KR" altLang="en-US" smtClean="0"/>
              <a:t>교집합</a:t>
            </a:r>
            <a:r>
              <a:rPr lang="en-US" altLang="ko-KR" smtClean="0"/>
              <a:t>), -(</a:t>
            </a:r>
            <a:r>
              <a:rPr lang="ko-KR" altLang="en-US" smtClean="0"/>
              <a:t>차집합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더하기</a:t>
            </a:r>
            <a:r>
              <a:rPr lang="en-US" altLang="ko-KR" smtClean="0"/>
              <a:t>, </a:t>
            </a:r>
            <a:r>
              <a:rPr lang="ko-KR" altLang="en-US" smtClean="0"/>
              <a:t>곱하기는 사용할 수 없다</a:t>
            </a:r>
            <a:endParaRPr lang="en-US" altLang="ko-KR" smtClean="0"/>
          </a:p>
          <a:p>
            <a:pPr lvl="1"/>
            <a:r>
              <a:rPr lang="en-US" altLang="ko-KR" smtClean="0"/>
              <a:t>type(s) </a:t>
            </a:r>
            <a:r>
              <a:rPr lang="en-US" altLang="ko-KR" smtClean="0">
                <a:sym typeface="Wingdings" panose="05000000000000000000" pitchFamily="2" charset="2"/>
              </a:rPr>
              <a:t> set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[1,2,2,3,4,4,5] </a:t>
            </a:r>
            <a:r>
              <a:rPr lang="ko-KR" altLang="en-US" smtClean="0"/>
              <a:t>를 집합으로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[1,2,3,4] </a:t>
            </a:r>
            <a:r>
              <a:rPr lang="ko-KR" altLang="en-US" smtClean="0"/>
              <a:t>와 </a:t>
            </a:r>
            <a:r>
              <a:rPr lang="en-US" altLang="ko-KR" smtClean="0"/>
              <a:t>[3,4,5,6] </a:t>
            </a:r>
            <a:r>
              <a:rPr lang="ko-KR" altLang="en-US" smtClean="0"/>
              <a:t>에서 겹치지 않는 숫자를 구하라 </a:t>
            </a:r>
            <a:r>
              <a:rPr lang="en-US" altLang="ko-KR" smtClean="0">
                <a:sym typeface="Wingdings" panose="05000000000000000000" pitchFamily="2" charset="2"/>
              </a:rPr>
              <a:t> (___) |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[0,1,2,3,5,6,8,9] </a:t>
            </a:r>
            <a:r>
              <a:rPr lang="ko-KR" altLang="en-US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객체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메모리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레퍼런스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참조인가</a:t>
            </a:r>
            <a:r>
              <a:rPr lang="en-US" altLang="ko-KR" sz="1800" smtClean="0"/>
              <a:t>? </a:t>
            </a:r>
            <a:r>
              <a:rPr lang="ko-KR" altLang="en-US" sz="1800" smtClean="0"/>
              <a:t>복사인가</a:t>
            </a:r>
            <a:r>
              <a:rPr lang="en-US" altLang="ko-KR" sz="1800" smtClean="0"/>
              <a:t>?</a:t>
            </a:r>
          </a:p>
          <a:p>
            <a:pPr lvl="1"/>
            <a:r>
              <a:rPr lang="en-US" altLang="ko-KR" sz="1800" smtClean="0"/>
              <a:t>a is b (</a:t>
            </a:r>
            <a:r>
              <a:rPr lang="ko-KR" altLang="en-US" sz="1800" smtClean="0"/>
              <a:t>같은 객체를 가리킬 때 참</a:t>
            </a:r>
            <a:r>
              <a:rPr lang="en-US" altLang="ko-KR" sz="1800" smtClean="0"/>
              <a:t>)</a:t>
            </a:r>
          </a:p>
          <a:p>
            <a:pPr lvl="1"/>
            <a:r>
              <a:rPr lang="ko-KR" altLang="en-US" sz="1800" smtClean="0"/>
              <a:t>리스트를 복사할때는 </a:t>
            </a:r>
            <a:r>
              <a:rPr lang="en-US" altLang="ko-KR" sz="1800" smtClean="0"/>
              <a:t>l.copy() </a:t>
            </a:r>
            <a:r>
              <a:rPr lang="ko-KR" altLang="en-US" sz="1800" smtClean="0"/>
              <a:t>사용 </a:t>
            </a:r>
            <a:r>
              <a:rPr lang="en-US" altLang="ko-KR" sz="1800" smtClean="0"/>
              <a:t>(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l[:])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en-US" altLang="ko-KR" smtClean="0"/>
              <a:t>(1,(2,3)) </a:t>
            </a:r>
            <a:r>
              <a:rPr lang="ko-KR" altLang="en-US" smtClean="0"/>
              <a:t>의 튜플이 있을 때 차례대로 </a:t>
            </a:r>
            <a:r>
              <a:rPr lang="en-US" altLang="ko-KR" smtClean="0"/>
              <a:t>a,b,c </a:t>
            </a:r>
            <a:r>
              <a:rPr lang="ko-KR" altLang="en-US" smtClean="0"/>
              <a:t>에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a,b,c </a:t>
            </a:r>
            <a:r>
              <a:rPr lang="ko-KR" altLang="en-US" smtClean="0"/>
              <a:t>모두 </a:t>
            </a:r>
            <a:r>
              <a:rPr lang="en-US" altLang="ko-KR" smtClean="0"/>
              <a:t>99</a:t>
            </a:r>
            <a:r>
              <a:rPr lang="ko-KR" altLang="en-US" smtClean="0"/>
              <a:t>로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l = [1,2,3] </a:t>
            </a:r>
            <a:r>
              <a:rPr lang="ko-KR" altLang="en-US" smtClean="0"/>
              <a:t>일때</a:t>
            </a:r>
            <a:r>
              <a:rPr lang="en-US" altLang="ko-KR" smtClean="0"/>
              <a:t>,</a:t>
            </a:r>
          </a:p>
          <a:p>
            <a:pPr lvl="2"/>
            <a:r>
              <a:rPr lang="en-US" altLang="ko-KR" smtClean="0"/>
              <a:t>l2 = l[1:]; l2[0] = 99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l[1:] = [99,99,99]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 </a:t>
            </a:r>
            <a:r>
              <a:rPr lang="ko-KR" altLang="en-US" smtClean="0"/>
              <a:t>을 복사하여 </a:t>
            </a:r>
            <a:r>
              <a:rPr lang="en-US" altLang="ko-KR" smtClean="0"/>
              <a:t>l2 </a:t>
            </a:r>
            <a:r>
              <a:rPr lang="ko-KR" altLang="en-US" smtClean="0"/>
              <a:t>를 만드는 방법은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if … else … elif</a:t>
            </a:r>
          </a:p>
          <a:p>
            <a:r>
              <a:rPr lang="en-US" altLang="ko-KR" sz="2000" smtClean="0"/>
              <a:t>&lt; &gt; &lt;= &gt;= == !=</a:t>
            </a:r>
          </a:p>
          <a:p>
            <a:r>
              <a:rPr lang="en-US" altLang="ko-KR" sz="2000" smtClean="0"/>
              <a:t>and, or, not</a:t>
            </a:r>
          </a:p>
          <a:p>
            <a:r>
              <a:rPr lang="en-US" altLang="ko-KR" sz="2000" smtClean="0"/>
              <a:t>in, not in</a:t>
            </a:r>
          </a:p>
          <a:p>
            <a:r>
              <a:rPr lang="en-US" altLang="ko-KR" sz="2000" smtClean="0"/>
              <a:t>pass</a:t>
            </a:r>
          </a:p>
          <a:p>
            <a:r>
              <a:rPr lang="en-US" altLang="ko-KR" sz="2000" smtClean="0"/>
              <a:t>a = 1 if n&gt;0 else -1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1800" smtClean="0"/>
              <a:t>파이썬에서 </a:t>
            </a:r>
            <a:r>
              <a:rPr lang="en-US" altLang="ko-KR" sz="1800" smtClean="0"/>
              <a:t>while </a:t>
            </a:r>
            <a:r>
              <a:rPr lang="ko-KR" altLang="en-US" sz="1800" smtClean="0"/>
              <a:t>문은 거의 사용하지 않는다</a:t>
            </a:r>
            <a:r>
              <a:rPr lang="en-US" altLang="ko-KR" sz="1800" smtClean="0"/>
              <a:t>. </a:t>
            </a:r>
            <a:r>
              <a:rPr lang="en-US" altLang="ko-KR" sz="1800" smtClean="0">
                <a:sym typeface="Wingdings" panose="05000000000000000000" pitchFamily="2" charset="2"/>
              </a:rPr>
              <a:t> for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사용하자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while … continue … break</a:t>
            </a:r>
          </a:p>
          <a:p>
            <a:pPr lvl="1"/>
            <a:r>
              <a:rPr lang="ko-KR" altLang="en-US" sz="1800" smtClean="0"/>
              <a:t>프로그램 강제 종료 </a:t>
            </a:r>
            <a:r>
              <a:rPr lang="en-US" altLang="ko-KR" sz="180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>
              <a:sym typeface="Wingdings" panose="05000000000000000000" pitchFamily="2" charset="2"/>
            </a:endParaRPr>
          </a:p>
          <a:p>
            <a:pPr lvl="1"/>
            <a:r>
              <a:rPr lang="ko-KR" altLang="en-US" sz="180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smtClean="0">
                <a:sym typeface="Wingdings" panose="05000000000000000000" pitchFamily="2" charset="2"/>
              </a:rPr>
              <a:t>56789 </a:t>
            </a:r>
            <a:r>
              <a:rPr lang="ko-KR" altLang="en-US" sz="180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print(a,b,c)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smtClean="0"/>
              <a:t>주의할 점</a:t>
            </a:r>
            <a:endParaRPr lang="en-US" altLang="ko-KR" sz="2800" smtClean="0"/>
          </a:p>
          <a:p>
            <a:pPr lvl="1"/>
            <a:r>
              <a:rPr lang="ko-KR" altLang="en-US" sz="2400" smtClean="0"/>
              <a:t>파이썬은 </a:t>
            </a:r>
            <a:r>
              <a:rPr lang="en-US" altLang="ko-KR" sz="2400" smtClean="0"/>
              <a:t>casual </a:t>
            </a:r>
            <a:r>
              <a:rPr lang="ko-KR" altLang="en-US" sz="2400" smtClean="0"/>
              <a:t>한 언어이다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그러므로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꼭 필요한 경우에만 함수를 만들자</a:t>
            </a:r>
            <a:r>
              <a:rPr lang="en-US" altLang="ko-KR" sz="2400" smtClean="0"/>
              <a:t>!</a:t>
            </a:r>
          </a:p>
          <a:p>
            <a:pPr lvl="2"/>
            <a:r>
              <a:rPr lang="ko-KR" altLang="en-US" smtClean="0"/>
              <a:t>한 프로그램 안에서 여러 번 사용하는 경우</a:t>
            </a:r>
            <a:endParaRPr lang="en-US" altLang="ko-KR" smtClean="0"/>
          </a:p>
          <a:p>
            <a:pPr lvl="2"/>
            <a:r>
              <a:rPr lang="ko-KR" altLang="en-US" smtClean="0"/>
              <a:t>다른 함수의 인자로 함수를 넘겨야 하는 경우</a:t>
            </a:r>
            <a:endParaRPr lang="en-US" altLang="ko-KR" smtClean="0"/>
          </a:p>
          <a:p>
            <a:pPr lvl="2"/>
            <a:r>
              <a:rPr lang="ko-KR" altLang="en-US" smtClean="0"/>
              <a:t>꼭 필요한 경우에도 되도록이면 </a:t>
            </a:r>
            <a:r>
              <a:rPr lang="en-US" altLang="ko-KR" smtClean="0"/>
              <a:t>lambda </a:t>
            </a:r>
            <a:r>
              <a:rPr lang="ko-KR" altLang="en-US" smtClean="0"/>
              <a:t>함수를 사용하자</a:t>
            </a:r>
            <a:endParaRPr lang="en-US" altLang="ko-KR" smtClean="0"/>
          </a:p>
          <a:p>
            <a:pPr lvl="2"/>
            <a:r>
              <a:rPr lang="ko-KR" altLang="en-US" smtClean="0"/>
              <a:t>함수의 출력값은 </a:t>
            </a:r>
            <a:r>
              <a:rPr lang="en-US" altLang="ko-KR" smtClean="0"/>
              <a:t>return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z="2400" smtClean="0"/>
              <a:t>파이썬에서는 함수를 변수에 할당하거나 인자로 넘길수 있다</a:t>
            </a:r>
            <a:endParaRPr lang="en-US" altLang="ko-KR" sz="2400" smtClean="0"/>
          </a:p>
          <a:p>
            <a:pPr lvl="2"/>
            <a:r>
              <a:rPr lang="en-US" altLang="ko-KR" smtClean="0"/>
              <a:t>def mysum(a,b): return(a+b) </a:t>
            </a:r>
            <a:r>
              <a:rPr lang="en-US" altLang="ko-KR" smtClean="0">
                <a:sym typeface="Wingdings" panose="05000000000000000000" pitchFamily="2" charset="2"/>
              </a:rPr>
              <a:t> ms = mysum</a:t>
            </a:r>
            <a:br>
              <a:rPr lang="en-US" altLang="ko-KR" smtClean="0">
                <a:sym typeface="Wingdings" panose="05000000000000000000" pitchFamily="2" charset="2"/>
              </a:rPr>
            </a:br>
            <a:r>
              <a:rPr lang="en-US" altLang="ko-KR" smtClean="0">
                <a:sym typeface="Wingdings" panose="05000000000000000000" pitchFamily="2" charset="2"/>
              </a:rPr>
              <a:t>	 mysum2(mysum, 1)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여러 개의 결과값을 리턴하는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800" smtClean="0"/>
              <a:t>def myf():</a:t>
            </a:r>
          </a:p>
          <a:p>
            <a:pPr marL="457200" lvl="1" indent="0">
              <a:buNone/>
            </a:pPr>
            <a:r>
              <a:rPr lang="en-US" altLang="ko-KR" sz="1800"/>
              <a:t>	</a:t>
            </a:r>
            <a:r>
              <a:rPr lang="en-US" altLang="ko-KR" sz="180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smtClean="0"/>
              <a:t>r = myf() # r </a:t>
            </a:r>
            <a:r>
              <a:rPr lang="ko-KR" altLang="en-US" sz="1800" smtClean="0"/>
              <a:t>은 튜플임</a:t>
            </a:r>
            <a:endParaRPr lang="en-US" altLang="ko-KR" sz="1800" smtClean="0"/>
          </a:p>
          <a:p>
            <a:pPr marL="457200" lvl="1" indent="0">
              <a:buNone/>
            </a:pPr>
            <a:r>
              <a:rPr lang="en-US" altLang="ko-KR" sz="1800" smtClean="0"/>
              <a:t>a,b = myf()</a:t>
            </a:r>
          </a:p>
          <a:p>
            <a:pPr marL="457200" lvl="1" indent="0">
              <a:buNone/>
            </a:pPr>
            <a:endParaRPr lang="en-US" altLang="ko-KR" sz="1800" smtClean="0"/>
          </a:p>
          <a:p>
            <a:r>
              <a:rPr lang="ko-KR" altLang="en-US" sz="2000" smtClean="0"/>
              <a:t>인자의 개수가 가변인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myf2(*args):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print(args) # args </a:t>
            </a:r>
            <a:r>
              <a:rPr lang="ko-KR" altLang="en-US" sz="1600" smtClean="0"/>
              <a:t>는 튜플이 된다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 smtClean="0"/>
              <a:t>myf2(1,2,3,4,5)</a:t>
            </a:r>
          </a:p>
          <a:p>
            <a:pPr marL="457200" lvl="1" indent="0">
              <a:buNone/>
            </a:pPr>
            <a:endParaRPr lang="en-US" altLang="ko-KR" sz="1600"/>
          </a:p>
          <a:p>
            <a:r>
              <a:rPr lang="ko-KR" altLang="en-US" sz="2000" smtClean="0"/>
              <a:t>함수의 인자에 기본값을 설정할 수 있다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myf3(a,b,end=‘\n’):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print(a,b,end)</a:t>
            </a:r>
            <a:endParaRPr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온라인 교재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점프 </a:t>
            </a:r>
            <a:r>
              <a:rPr lang="ko-KR" altLang="en-US" sz="1600"/>
              <a:t>투 </a:t>
            </a:r>
            <a:r>
              <a:rPr lang="ko-KR" altLang="en-US" sz="1600" smtClean="0"/>
              <a:t>파이썬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>
                <a:hlinkClick r:id="rId4"/>
              </a:rPr>
              <a:t>https</a:t>
            </a:r>
            <a:r>
              <a:rPr lang="en-US" altLang="ko-KR" sz="1600">
                <a:hlinkClick r:id="rId4"/>
              </a:rPr>
              <a:t>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코딩도장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>
                <a:hlinkClick r:id="rId5"/>
              </a:rPr>
              <a:t>https://dojang.io/course/view.php?id=7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고급</a:t>
            </a:r>
            <a:endParaRPr lang="en-US" altLang="ko-KR" sz="2000" smtClean="0"/>
          </a:p>
          <a:p>
            <a:pPr lvl="1"/>
            <a:r>
              <a:rPr lang="en-US" altLang="ko-KR" sz="1600" smtClean="0"/>
              <a:t>Python Cookbook</a:t>
            </a:r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데이터 </a:t>
            </a:r>
            <a:r>
              <a:rPr lang="ko-KR" altLang="en-US" sz="1600" smtClean="0"/>
              <a:t>분석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데이터 사이언스 </a:t>
            </a:r>
            <a:r>
              <a:rPr lang="ko-KR" altLang="en-US" sz="1600" smtClean="0"/>
              <a:t>핸드북</a:t>
            </a:r>
            <a:br>
              <a:rPr lang="ko-KR" altLang="en-US" sz="1600" smtClean="0"/>
            </a:br>
            <a:r>
              <a:rPr lang="en-US" altLang="ko-KR" sz="1600">
                <a:hlinkClick r:id="rId6"/>
              </a:rPr>
              <a:t>https://jakevdp.github.io/PythonDataScienceHandbook</a:t>
            </a:r>
            <a:r>
              <a:rPr lang="en-US" altLang="ko-KR" sz="1600"/>
              <a:t> </a:t>
            </a:r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</a:t>
            </a:r>
            <a:r>
              <a:rPr lang="ko-KR" altLang="en-US" sz="1600" smtClean="0"/>
              <a:t>머신러닝</a:t>
            </a:r>
            <a:endParaRPr lang="ko-KR" altLang="en-US" sz="1600"/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64264"/>
            <a:ext cx="111165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48" y="3968936"/>
            <a:ext cx="1019524" cy="130499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00" y="5443606"/>
            <a:ext cx="957620" cy="122575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68" y="5443606"/>
            <a:ext cx="961010" cy="12429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86" y="1412776"/>
            <a:ext cx="2186186" cy="6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.aladin.co.kr/product/3546/80/cover150/8992649681_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10" y="3924755"/>
            <a:ext cx="1019526" cy="139335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cov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80" y="2264264"/>
            <a:ext cx="112758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람다함수는 임시로 또는 간단하게 함수를 만들때 </a:t>
            </a:r>
            <a:r>
              <a:rPr lang="ko-KR" altLang="en-US" sz="2000" smtClean="0"/>
              <a:t>사용한다</a:t>
            </a:r>
            <a:endParaRPr lang="ko-KR" altLang="en-US" sz="2000"/>
          </a:p>
          <a:p>
            <a:r>
              <a:rPr lang="en-US" altLang="ko-KR" sz="2000"/>
              <a:t>lambda [</a:t>
            </a:r>
            <a:r>
              <a:rPr lang="ko-KR" altLang="en-US" sz="2000"/>
              <a:t>인수들</a:t>
            </a:r>
            <a:r>
              <a:rPr lang="en-US" altLang="ko-KR" sz="2000"/>
              <a:t>]: </a:t>
            </a:r>
            <a:r>
              <a:rPr lang="ko-KR" altLang="en-US" sz="2000" smtClean="0"/>
              <a:t>리턴값</a:t>
            </a:r>
            <a:endParaRPr lang="ko-KR" altLang="en-US" sz="2000"/>
          </a:p>
          <a:p>
            <a:r>
              <a:rPr lang="ko-KR" altLang="en-US" sz="2000"/>
              <a:t>함수의 인자로 함수를 넘길 수 있다</a:t>
            </a:r>
          </a:p>
          <a:p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파일 읽기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924944"/>
            <a:ext cx="5328592" cy="360040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s = f.readline()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header = s.strip().split(',')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labels = {'Iris-setosa' : 0, 'Iris-versicolor' : 1, 'Iris-virginica' : 2}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iris = []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l = line.strip().split(',')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l = [float(l[0]), float(l[1]), float(l[2]), float(l[3]), labels[l[4]]]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iris.append(l)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f.close()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클래스에 대해서는 자세히 설명하지 않는다</a:t>
            </a:r>
            <a:r>
              <a:rPr lang="en-US" altLang="ko-KR" sz="1800"/>
              <a:t>. </a:t>
            </a:r>
            <a:r>
              <a:rPr lang="ko-KR" altLang="en-US" sz="1800"/>
              <a:t>이유는</a:t>
            </a:r>
            <a:r>
              <a:rPr lang="en-US" altLang="ko-KR" sz="1800"/>
              <a:t>...</a:t>
            </a:r>
          </a:p>
          <a:p>
            <a:pPr lvl="1"/>
            <a:r>
              <a:rPr lang="ko-KR" altLang="en-US" sz="1600"/>
              <a:t>파이썬은 객체지향 언어이며</a:t>
            </a:r>
            <a:r>
              <a:rPr lang="en-US" altLang="ko-KR" sz="1600"/>
              <a:t>, </a:t>
            </a:r>
            <a:r>
              <a:rPr lang="ko-KR" altLang="en-US" sz="1600"/>
              <a:t>클래스의 기능도 자바에 못지않다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하지만</a:t>
            </a:r>
            <a:r>
              <a:rPr lang="en-US" altLang="ko-KR" sz="1600"/>
              <a:t>, </a:t>
            </a:r>
            <a:r>
              <a:rPr lang="ko-KR" altLang="en-US" sz="1600"/>
              <a:t>파이썬을 쓰는 주요 목적은 빠른 시제품을 만들고 알고리즘을 테스트하는 것이다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클래스를 사용하면 커다란 장점도 많지만</a:t>
            </a:r>
            <a:r>
              <a:rPr lang="en-US" altLang="ko-KR" sz="1600"/>
              <a:t>, </a:t>
            </a:r>
            <a:r>
              <a:rPr lang="ko-KR" altLang="en-US" sz="1600"/>
              <a:t>클래스간의 의존성을 주의깊게 체크해야 하고 가독성을 떨어뜨릴 가능성이 크다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일단 클래스에 대해서는 기본적인 기능만 익히고</a:t>
            </a:r>
            <a:r>
              <a:rPr lang="en-US" altLang="ko-KR" sz="1600"/>
              <a:t>, </a:t>
            </a:r>
            <a:r>
              <a:rPr lang="ko-KR" altLang="en-US" sz="1600"/>
              <a:t>향후 여러 개발자와 협력해야 하거나 개발 마지막 단계에서 패키징 할 때 상세한 내용을 공부하는 것이 좋을 것이다</a:t>
            </a:r>
            <a:r>
              <a:rPr lang="en-US" altLang="ko-KR" sz="1600"/>
              <a:t>.</a:t>
            </a:r>
          </a:p>
          <a:p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l: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+= int(i)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print(int(i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('error... %s' % i)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docs.python.org/3/library/functions.html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io, os, sys</a:t>
            </a:r>
          </a:p>
          <a:p>
            <a:r>
              <a:rPr lang="en-US" altLang="ko-KR" smtClean="0"/>
              <a:t>math, random, re</a:t>
            </a:r>
          </a:p>
          <a:p>
            <a:r>
              <a:rPr lang="en-US" altLang="ko-KR" smtClean="0"/>
              <a:t>time, datetime, calendar</a:t>
            </a:r>
          </a:p>
          <a:p>
            <a:r>
              <a:rPr lang="en-US" altLang="ko-KR" smtClean="0"/>
              <a:t>itertools, functools</a:t>
            </a:r>
          </a:p>
          <a:p>
            <a:r>
              <a:rPr lang="en-US" altLang="ko-KR" smtClean="0"/>
              <a:t>pickle, json, socket, html, urllib</a:t>
            </a:r>
          </a:p>
          <a:p>
            <a:r>
              <a:rPr lang="en-US" altLang="ko-KR" smtClean="0"/>
              <a:t>tkinter (GUI)</a:t>
            </a:r>
          </a:p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docs.python.org/3/library/index.html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6" y="2956524"/>
            <a:ext cx="7423184" cy="320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Python 3.6.8</a:t>
            </a:r>
          </a:p>
          <a:p>
            <a:pPr lvl="1"/>
            <a:r>
              <a:rPr lang="en-US" altLang="ko-KR" sz="1600" smtClean="0">
                <a:hlinkClick r:id="rId3"/>
              </a:rPr>
              <a:t>https</a:t>
            </a:r>
            <a:r>
              <a:rPr lang="en-US" altLang="ko-KR" sz="1600">
                <a:hlinkClick r:id="rId3"/>
              </a:rPr>
              <a:t>://www.python.org/downloads/release/python-368</a:t>
            </a:r>
            <a:r>
              <a:rPr lang="en-US" altLang="ko-KR" sz="1600" smtClean="0">
                <a:hlinkClick r:id="rId3"/>
              </a:rPr>
              <a:t>/</a:t>
            </a:r>
            <a:endParaRPr lang="en-US" altLang="ko-KR" sz="1600" smtClean="0"/>
          </a:p>
          <a:p>
            <a:pPr lvl="1"/>
            <a:r>
              <a:rPr lang="en-US" altLang="ko-KR" sz="1600"/>
              <a:t>Windows x86-64 executable installer</a:t>
            </a:r>
          </a:p>
          <a:p>
            <a:pPr lvl="1"/>
            <a:r>
              <a:rPr lang="en-US" altLang="ko-KR" sz="1600"/>
              <a:t>python-3.6.8-amd64.exe</a:t>
            </a:r>
          </a:p>
          <a:p>
            <a:pPr lvl="1"/>
            <a:endParaRPr lang="en-US" altLang="ko-KR" sz="1600"/>
          </a:p>
        </p:txBody>
      </p:sp>
      <p:sp>
        <p:nvSpPr>
          <p:cNvPr id="6" name="오른쪽 화살표 5"/>
          <p:cNvSpPr/>
          <p:nvPr/>
        </p:nvSpPr>
        <p:spPr bwMode="auto">
          <a:xfrm>
            <a:off x="395536" y="4797152"/>
            <a:ext cx="504056" cy="3600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6124" y="6372036"/>
            <a:ext cx="550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다른 버전 설치 </a:t>
            </a:r>
            <a:r>
              <a:rPr lang="en-US" altLang="ko-KR" smtClean="0"/>
              <a:t>: http://python.org </a:t>
            </a:r>
            <a:r>
              <a:rPr lang="en-US" altLang="ko-KR" smtClean="0">
                <a:sym typeface="Wingdings" panose="05000000000000000000" pitchFamily="2" charset="2"/>
              </a:rPr>
              <a:t> Downloads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 rot="19436596">
            <a:off x="2492666" y="608279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0230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4752528" cy="29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설치후 경로 확인</a:t>
            </a:r>
            <a:endParaRPr lang="ko-KR" altLang="en-US" sz="2000"/>
          </a:p>
          <a:p>
            <a:pPr lvl="1"/>
            <a:r>
              <a:rPr lang="en-US" altLang="ko-KR" sz="1600"/>
              <a:t>Path </a:t>
            </a:r>
            <a:r>
              <a:rPr lang="ko-KR" altLang="en-US" sz="1600"/>
              <a:t>에 아래 경로가 추가됨 </a:t>
            </a:r>
            <a:r>
              <a:rPr lang="en-US" altLang="ko-KR" sz="1600"/>
              <a:t>(</a:t>
            </a:r>
            <a:r>
              <a:rPr lang="ko-KR" altLang="en-US" sz="1600"/>
              <a:t>명령창에서 “</a:t>
            </a:r>
            <a:r>
              <a:rPr lang="en-US" altLang="ko-KR" sz="1600"/>
              <a:t>echo %PATH%” </a:t>
            </a:r>
            <a:r>
              <a:rPr lang="ko-KR" altLang="en-US" sz="1600"/>
              <a:t>로 확인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600"/>
              <a:t>C:\Program Files\Python36\Scripts\;C:\Program Files\Python36\</a:t>
            </a:r>
          </a:p>
          <a:p>
            <a:pPr lvl="1"/>
            <a:endParaRPr lang="en-US" altLang="ko-KR" sz="16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python” </a:t>
            </a:r>
            <a:r>
              <a:rPr lang="ko-KR" altLang="en-US" sz="2000"/>
              <a:t>실행 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6290854" y="4137516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290854" y="4877236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3627</Words>
  <Application>Microsoft Office PowerPoint</Application>
  <PresentationFormat>화면 슬라이드 쇼(4:3)</PresentationFormat>
  <Paragraphs>847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테마</vt:lpstr>
      <vt:lpstr>파이썬 기초</vt:lpstr>
      <vt:lpstr>파이썬 소개</vt:lpstr>
      <vt:lpstr>왜 파이썬인가?</vt:lpstr>
      <vt:lpstr>파이썬은 이런 언어이다</vt:lpstr>
      <vt:lpstr>참고 자료</vt:lpstr>
      <vt:lpstr>파이썬 환경설정</vt:lpstr>
      <vt:lpstr>파이썬 다운로드</vt:lpstr>
      <vt:lpstr>파이썬 설치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파이썬 둘러보기</vt:lpstr>
      <vt:lpstr>파이썬 자료형</vt:lpstr>
      <vt:lpstr>자료형 요약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/>
  <cp:lastModifiedBy>hwangheui lee</cp:lastModifiedBy>
  <cp:revision>164</cp:revision>
  <dcterms:created xsi:type="dcterms:W3CDTF">2019-01-17T00:58:44Z</dcterms:created>
  <dcterms:modified xsi:type="dcterms:W3CDTF">2020-08-30T06:26:45Z</dcterms:modified>
</cp:coreProperties>
</file>