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8" r:id="rId3"/>
    <p:sldId id="257" r:id="rId4"/>
    <p:sldId id="259" r:id="rId5"/>
    <p:sldId id="260" r:id="rId6"/>
    <p:sldId id="339" r:id="rId7"/>
    <p:sldId id="262" r:id="rId8"/>
    <p:sldId id="263" r:id="rId9"/>
    <p:sldId id="264" r:id="rId10"/>
    <p:sldId id="265" r:id="rId11"/>
    <p:sldId id="315" r:id="rId12"/>
    <p:sldId id="334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35" r:id="rId22"/>
    <p:sldId id="324" r:id="rId23"/>
    <p:sldId id="325" r:id="rId24"/>
    <p:sldId id="326" r:id="rId25"/>
    <p:sldId id="336" r:id="rId26"/>
    <p:sldId id="327" r:id="rId27"/>
    <p:sldId id="328" r:id="rId28"/>
    <p:sldId id="329" r:id="rId29"/>
    <p:sldId id="330" r:id="rId30"/>
    <p:sldId id="331" r:id="rId31"/>
    <p:sldId id="333" r:id="rId32"/>
    <p:sldId id="337" r:id="rId33"/>
    <p:sldId id="338" r:id="rId34"/>
    <p:sldId id="340" r:id="rId35"/>
    <p:sldId id="341" r:id="rId36"/>
    <p:sldId id="342" r:id="rId37"/>
    <p:sldId id="343" r:id="rId38"/>
    <p:sldId id="344" r:id="rId39"/>
    <p:sldId id="345" r:id="rId40"/>
    <p:sldId id="346" r:id="rId41"/>
    <p:sldId id="347" r:id="rId4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96" y="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93E05-331E-42E0-BD25-704127CAB61D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56F115-C284-4652-A79A-9DFD6909B1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97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E19D4-2F9B-485E-9945-39F9A44B484A}" type="datetime1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889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8FF8-C817-4DDF-A928-742A13583BDC}" type="datetime1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7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31D9-4548-4603-846B-0531D742C615}" type="datetime1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90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B544-1C1E-4471-9373-24678D81FCDC}" type="datetime1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54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21EA-FB50-4201-81BA-79911C58E62E}" type="datetime1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78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5BFD-4360-4B84-A65F-184442E124E4}" type="datetime1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252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50BB-99A0-49B0-8D66-D3323B758E9D}" type="datetime1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59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AEDF-44D3-4B19-94A9-C5A791B7AAA3}" type="datetime1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811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5BDF7-8D3C-41C1-849C-E6931EC297ED}" type="datetime1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72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013F-E59C-4194-8C44-EB5504EA0EDD}" type="datetime1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897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8676-B27E-430D-A0C1-2ACE2A0D47F4}" type="datetime1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960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0C226-74DF-4CEB-8D53-36803240E08D}" type="datetime1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49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PANDAS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/>
          <a:lstStyle/>
          <a:p>
            <a:r>
              <a:rPr lang="en-US" altLang="ko-KR"/>
              <a:t>2021.7.5</a:t>
            </a:r>
          </a:p>
          <a:p>
            <a:r>
              <a:rPr lang="ko-KR" altLang="en-US"/>
              <a:t>강사 </a:t>
            </a:r>
            <a:r>
              <a:rPr lang="ko-KR" altLang="en-US" err="1"/>
              <a:t>김현호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2159145"/>
            <a:ext cx="2880320" cy="4571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496" y="1943121"/>
            <a:ext cx="5472608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707904" y="364502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156176" y="3429000"/>
            <a:ext cx="2880320" cy="7200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822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info() </a:t>
            </a:r>
            <a:r>
              <a:rPr lang="ko-KR" altLang="en-US"/>
              <a:t>와 </a:t>
            </a:r>
            <a:r>
              <a:rPr lang="en-US" altLang="ko-KR"/>
              <a:t>describe()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132856"/>
            <a:ext cx="4010676" cy="226945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2023446"/>
            <a:ext cx="3263492" cy="3987301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3131840" y="2924944"/>
            <a:ext cx="864096" cy="1549376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259632" y="5085184"/>
            <a:ext cx="24721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accent1"/>
                </a:solidFill>
              </a:rPr>
              <a:t>문자열</a:t>
            </a:r>
            <a:r>
              <a:rPr lang="en-US" altLang="ko-KR" sz="1600">
                <a:solidFill>
                  <a:schemeClr val="accent1"/>
                </a:solidFill>
              </a:rPr>
              <a:t>/</a:t>
            </a:r>
            <a:r>
              <a:rPr lang="ko-KR" altLang="en-US" sz="1600">
                <a:solidFill>
                  <a:schemeClr val="accent1"/>
                </a:solidFill>
              </a:rPr>
              <a:t>정수</a:t>
            </a:r>
            <a:r>
              <a:rPr lang="en-US" altLang="ko-KR" sz="1600">
                <a:solidFill>
                  <a:schemeClr val="accent1"/>
                </a:solidFill>
              </a:rPr>
              <a:t>/</a:t>
            </a:r>
            <a:r>
              <a:rPr lang="ko-KR" altLang="en-US" sz="1600">
                <a:solidFill>
                  <a:schemeClr val="accent1"/>
                </a:solidFill>
              </a:rPr>
              <a:t>문자열 타입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3059832" y="4365104"/>
            <a:ext cx="288032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99992" y="6093296"/>
            <a:ext cx="2658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accent1"/>
                </a:solidFill>
              </a:rPr>
              <a:t>숫자형 속성의 통계치 출력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5940152" y="5664145"/>
            <a:ext cx="432048" cy="40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191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columns </a:t>
            </a:r>
            <a:r>
              <a:rPr lang="ko-KR" altLang="en-US"/>
              <a:t>와 </a:t>
            </a:r>
            <a:r>
              <a:rPr lang="en-US" altLang="ko-KR"/>
              <a:t>index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76" y="1556792"/>
            <a:ext cx="7857090" cy="47525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2111" y="2827675"/>
            <a:ext cx="9637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solidFill>
                  <a:srgbClr val="FF0000"/>
                </a:solidFill>
              </a:rPr>
              <a:t>columns</a:t>
            </a:r>
            <a:endParaRPr lang="ko-KR" altLang="en-US" sz="160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07704" y="2636912"/>
            <a:ext cx="6840760" cy="72008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547664" y="3496145"/>
            <a:ext cx="432048" cy="3003937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84702" y="4797152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accent1"/>
                </a:solidFill>
              </a:rPr>
              <a:t>index</a:t>
            </a:r>
            <a:endParaRPr lang="ko-KR" altLang="en-US" sz="16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393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DataFrame </a:t>
            </a:r>
            <a:r>
              <a:rPr lang="ko-KR" altLang="en-US"/>
              <a:t>만들기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195" y="2132855"/>
            <a:ext cx="5481610" cy="25922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67744" y="5202193"/>
            <a:ext cx="4144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accent1"/>
                </a:solidFill>
              </a:rPr>
              <a:t>칼럼명이 </a:t>
            </a:r>
            <a:r>
              <a:rPr lang="en-US" altLang="ko-KR" sz="1600">
                <a:solidFill>
                  <a:schemeClr val="accent1"/>
                </a:solidFill>
              </a:rPr>
              <a:t>dict</a:t>
            </a:r>
            <a:r>
              <a:rPr lang="ko-KR" altLang="en-US" sz="1600">
                <a:solidFill>
                  <a:schemeClr val="accent1"/>
                </a:solidFill>
              </a:rPr>
              <a:t>의 </a:t>
            </a:r>
            <a:r>
              <a:rPr lang="en-US" altLang="ko-KR" sz="1600">
                <a:solidFill>
                  <a:schemeClr val="accent1"/>
                </a:solidFill>
              </a:rPr>
              <a:t>key</a:t>
            </a:r>
            <a:r>
              <a:rPr lang="ko-KR" altLang="en-US" sz="1600">
                <a:solidFill>
                  <a:schemeClr val="accent1"/>
                </a:solidFill>
              </a:rPr>
              <a:t>에 해당함을 볼 수 있다</a:t>
            </a:r>
          </a:p>
        </p:txBody>
      </p:sp>
    </p:spTree>
    <p:extLst>
      <p:ext uri="{BB962C8B-B14F-4D97-AF65-F5344CB8AC3E}">
        <p14:creationId xmlns:p14="http://schemas.microsoft.com/office/powerpoint/2010/main" val="2726210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columns </a:t>
            </a:r>
            <a:r>
              <a:rPr lang="ko-KR" altLang="en-US"/>
              <a:t>와 </a:t>
            </a:r>
            <a:r>
              <a:rPr lang="en-US" altLang="ko-KR"/>
              <a:t>index </a:t>
            </a:r>
            <a:r>
              <a:rPr lang="ko-KR" altLang="en-US"/>
              <a:t>변경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354" y="1484782"/>
            <a:ext cx="5080886" cy="489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889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열</a:t>
            </a:r>
            <a:r>
              <a:rPr lang="en-US" altLang="ko-KR"/>
              <a:t>(</a:t>
            </a:r>
            <a:r>
              <a:rPr lang="ko-KR" altLang="en-US"/>
              <a:t>속성</a:t>
            </a:r>
            <a:r>
              <a:rPr lang="en-US" altLang="ko-KR"/>
              <a:t>)</a:t>
            </a:r>
            <a:r>
              <a:rPr lang="ko-KR" altLang="en-US"/>
              <a:t> 골라내기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628800"/>
            <a:ext cx="2819682" cy="44644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11960" y="2010326"/>
            <a:ext cx="32928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accent1"/>
                </a:solidFill>
              </a:rPr>
              <a:t>칼럼명을 지정함</a:t>
            </a:r>
            <a:r>
              <a:rPr lang="en-US" altLang="ko-KR" sz="1600">
                <a:solidFill>
                  <a:schemeClr val="accent1"/>
                </a:solidFill>
              </a:rPr>
              <a:t>!</a:t>
            </a:r>
          </a:p>
          <a:p>
            <a:r>
              <a:rPr lang="en-US" altLang="ko-KR" sz="1600">
                <a:solidFill>
                  <a:schemeClr val="accent1"/>
                </a:solidFill>
              </a:rPr>
              <a:t>(numpy </a:t>
            </a:r>
            <a:r>
              <a:rPr lang="ko-KR" altLang="en-US" sz="1600">
                <a:solidFill>
                  <a:schemeClr val="accent1"/>
                </a:solidFill>
              </a:rPr>
              <a:t>의 경우는 행번호를 지정</a:t>
            </a:r>
            <a:r>
              <a:rPr lang="en-US" altLang="ko-KR" sz="1600">
                <a:solidFill>
                  <a:schemeClr val="accent1"/>
                </a:solidFill>
              </a:rPr>
              <a:t>)</a:t>
            </a:r>
          </a:p>
          <a:p>
            <a:r>
              <a:rPr lang="ko-KR" altLang="en-US" sz="1600">
                <a:solidFill>
                  <a:schemeClr val="accent1"/>
                </a:solidFill>
              </a:rPr>
              <a:t>결과는 </a:t>
            </a:r>
            <a:r>
              <a:rPr lang="en-US" altLang="ko-KR" sz="1600">
                <a:solidFill>
                  <a:schemeClr val="accent1"/>
                </a:solidFill>
              </a:rPr>
              <a:t>Series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11960" y="4725144"/>
            <a:ext cx="25058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accent1"/>
                </a:solidFill>
              </a:rPr>
              <a:t>여러 열을 뽑는 경우</a:t>
            </a:r>
            <a:endParaRPr lang="en-US" altLang="ko-KR" sz="1600">
              <a:solidFill>
                <a:schemeClr val="accent1"/>
              </a:solidFill>
            </a:endParaRPr>
          </a:p>
          <a:p>
            <a:r>
              <a:rPr lang="en-US" altLang="ko-KR" sz="1600">
                <a:solidFill>
                  <a:schemeClr val="accent1"/>
                </a:solidFill>
              </a:rPr>
              <a:t>(</a:t>
            </a:r>
            <a:r>
              <a:rPr lang="ko-KR" altLang="en-US" sz="1600">
                <a:solidFill>
                  <a:schemeClr val="accent1"/>
                </a:solidFill>
              </a:rPr>
              <a:t>칼럼명을 리스트로 지정</a:t>
            </a:r>
            <a:r>
              <a:rPr lang="en-US" altLang="ko-KR" sz="1600">
                <a:solidFill>
                  <a:schemeClr val="accent1"/>
                </a:solidFill>
              </a:rPr>
              <a:t>)</a:t>
            </a:r>
          </a:p>
          <a:p>
            <a:r>
              <a:rPr lang="ko-KR" altLang="en-US" sz="1600">
                <a:solidFill>
                  <a:schemeClr val="accent1"/>
                </a:solidFill>
              </a:rPr>
              <a:t>결과는 </a:t>
            </a:r>
            <a:r>
              <a:rPr lang="en-US" altLang="ko-KR" sz="1600">
                <a:solidFill>
                  <a:schemeClr val="accent1"/>
                </a:solidFill>
              </a:rPr>
              <a:t>DataFrame</a:t>
            </a:r>
            <a:endParaRPr lang="ko-KR" altLang="en-US" sz="16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272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열</a:t>
            </a:r>
            <a:r>
              <a:rPr lang="en-US" altLang="ko-KR"/>
              <a:t>(</a:t>
            </a:r>
            <a:r>
              <a:rPr lang="ko-KR" altLang="en-US"/>
              <a:t>속성</a:t>
            </a:r>
            <a:r>
              <a:rPr lang="en-US" altLang="ko-KR"/>
              <a:t>) </a:t>
            </a:r>
            <a:r>
              <a:rPr lang="ko-KR" altLang="en-US"/>
              <a:t>추가</a:t>
            </a:r>
            <a:r>
              <a:rPr lang="en-US" altLang="ko-KR"/>
              <a:t>/</a:t>
            </a:r>
            <a:r>
              <a:rPr lang="ko-KR" altLang="en-US"/>
              <a:t>변경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95" y="1983948"/>
            <a:ext cx="4467148" cy="39653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36096" y="2165955"/>
            <a:ext cx="32736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accent1"/>
                </a:solidFill>
              </a:rPr>
              <a:t>새로운 칼럼명으로 값을 할당하면</a:t>
            </a:r>
            <a:endParaRPr lang="en-US" altLang="ko-KR" sz="1600">
              <a:solidFill>
                <a:schemeClr val="accent1"/>
              </a:solidFill>
            </a:endParaRPr>
          </a:p>
          <a:p>
            <a:r>
              <a:rPr lang="ko-KR" altLang="en-US" sz="1600">
                <a:solidFill>
                  <a:schemeClr val="accent1"/>
                </a:solidFill>
              </a:rPr>
              <a:t>새로운 칼럼이 생성됨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36096" y="4581128"/>
            <a:ext cx="15744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accent1"/>
                </a:solidFill>
              </a:rPr>
              <a:t>검색 </a:t>
            </a:r>
            <a:r>
              <a:rPr lang="en-US" altLang="ko-KR" sz="1600">
                <a:solidFill>
                  <a:schemeClr val="accent1"/>
                </a:solidFill>
                <a:sym typeface="Wingdings" panose="05000000000000000000" pitchFamily="2" charset="2"/>
              </a:rPr>
              <a:t> </a:t>
            </a:r>
            <a:r>
              <a:rPr lang="ko-KR" altLang="en-US" sz="1600">
                <a:solidFill>
                  <a:schemeClr val="accent1"/>
                </a:solidFill>
                <a:sym typeface="Wingdings" panose="05000000000000000000" pitchFamily="2" charset="2"/>
              </a:rPr>
              <a:t>값할당</a:t>
            </a:r>
            <a:endParaRPr lang="ko-KR" altLang="en-US" sz="16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006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모양 확인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528" y="1700810"/>
            <a:ext cx="3731226" cy="403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393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여러 행 골라내기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844824"/>
            <a:ext cx="6336704" cy="38646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36096" y="2165955"/>
            <a:ext cx="3406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accent1"/>
                </a:solidFill>
              </a:rPr>
              <a:t>슬라이싱과 불리언색인을 적용하면</a:t>
            </a:r>
            <a:endParaRPr lang="en-US" altLang="ko-KR" sz="1600">
              <a:solidFill>
                <a:schemeClr val="accent1"/>
              </a:solidFill>
            </a:endParaRPr>
          </a:p>
          <a:p>
            <a:r>
              <a:rPr lang="ko-KR" altLang="en-US" sz="1600">
                <a:solidFill>
                  <a:schemeClr val="accent1"/>
                </a:solidFill>
              </a:rPr>
              <a:t>행들이 뽑힌다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36096" y="5551929"/>
            <a:ext cx="28857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0</a:t>
            </a:r>
            <a:r>
              <a:rPr lang="ko-KR" altLang="en-US" sz="1600">
                <a:solidFill>
                  <a:schemeClr val="accent1"/>
                </a:solidFill>
              </a:rPr>
              <a:t>과 </a:t>
            </a:r>
            <a:r>
              <a:rPr lang="en-US" altLang="ko-KR" sz="1600">
                <a:solidFill>
                  <a:schemeClr val="accent1"/>
                </a:solidFill>
              </a:rPr>
              <a:t>2</a:t>
            </a:r>
            <a:r>
              <a:rPr lang="ko-KR" altLang="en-US" sz="1600">
                <a:solidFill>
                  <a:schemeClr val="accent1"/>
                </a:solidFill>
              </a:rPr>
              <a:t>라는 칼럼명을 뽑는다는</a:t>
            </a:r>
            <a:endParaRPr lang="en-US" altLang="ko-KR" sz="1600">
              <a:solidFill>
                <a:schemeClr val="accent1"/>
              </a:solidFill>
            </a:endParaRPr>
          </a:p>
          <a:p>
            <a:r>
              <a:rPr lang="ko-KR" altLang="en-US" sz="1600">
                <a:solidFill>
                  <a:schemeClr val="accent1"/>
                </a:solidFill>
              </a:rPr>
              <a:t>의미이므로 에러임</a:t>
            </a:r>
          </a:p>
        </p:txBody>
      </p:sp>
    </p:spTree>
    <p:extLst>
      <p:ext uri="{BB962C8B-B14F-4D97-AF65-F5344CB8AC3E}">
        <p14:creationId xmlns:p14="http://schemas.microsoft.com/office/powerpoint/2010/main" val="2052089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numpy </a:t>
            </a:r>
            <a:r>
              <a:rPr lang="ko-KR" altLang="en-US"/>
              <a:t>와 비슷한 </a:t>
            </a:r>
            <a:r>
              <a:rPr lang="en-US" altLang="ko-KR"/>
              <a:t>iloc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870770"/>
            <a:ext cx="2892434" cy="40324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1772816"/>
            <a:ext cx="3131410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265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numpy </a:t>
            </a:r>
            <a:r>
              <a:rPr lang="ko-KR" altLang="en-US"/>
              <a:t>로 변환 </a:t>
            </a:r>
            <a:r>
              <a:rPr lang="en-US" altLang="ko-KR"/>
              <a:t>(values)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209" y="3601756"/>
            <a:ext cx="2304256" cy="298558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498350"/>
            <a:ext cx="4095456" cy="50405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06027" y="2780928"/>
            <a:ext cx="3140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accent1"/>
                </a:solidFill>
              </a:rPr>
              <a:t>숫자로 된 칼럼들을 뽑아낸 다음</a:t>
            </a:r>
            <a:endParaRPr lang="en-US" altLang="ko-KR" sz="1600">
              <a:solidFill>
                <a:schemeClr val="accent1"/>
              </a:solidFill>
            </a:endParaRPr>
          </a:p>
          <a:p>
            <a:r>
              <a:rPr lang="en-US" altLang="ko-KR" sz="1600">
                <a:solidFill>
                  <a:schemeClr val="accent1"/>
                </a:solidFill>
              </a:rPr>
              <a:t>values </a:t>
            </a:r>
            <a:r>
              <a:rPr lang="ko-KR" altLang="en-US" sz="1600">
                <a:solidFill>
                  <a:schemeClr val="accent1"/>
                </a:solidFill>
              </a:rPr>
              <a:t>적용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3419873" y="3284984"/>
            <a:ext cx="1086154" cy="5040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016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PANDAS </a:t>
            </a:r>
            <a:r>
              <a:rPr lang="ko-KR" altLang="en-US"/>
              <a:t>소개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-8023" y="436510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437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코드화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98352"/>
            <a:ext cx="4185304" cy="50405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1498352"/>
            <a:ext cx="3024336" cy="2239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47821" y="4149080"/>
            <a:ext cx="28087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unique() </a:t>
            </a:r>
            <a:r>
              <a:rPr lang="ko-KR" altLang="en-US" sz="1600">
                <a:solidFill>
                  <a:schemeClr val="accent1"/>
                </a:solidFill>
              </a:rPr>
              <a:t>를 적용하면 결과는</a:t>
            </a:r>
            <a:endParaRPr lang="en-US" altLang="ko-KR" sz="1600">
              <a:solidFill>
                <a:schemeClr val="accent1"/>
              </a:solidFill>
            </a:endParaRPr>
          </a:p>
          <a:p>
            <a:r>
              <a:rPr lang="en-US" altLang="ko-KR" sz="1600">
                <a:solidFill>
                  <a:schemeClr val="accent1"/>
                </a:solidFill>
              </a:rPr>
              <a:t>array </a:t>
            </a:r>
            <a:r>
              <a:rPr lang="ko-KR" altLang="en-US" sz="1600">
                <a:solidFill>
                  <a:schemeClr val="accent1"/>
                </a:solidFill>
              </a:rPr>
              <a:t>임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3203848" y="3717032"/>
            <a:ext cx="1981733" cy="576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247821" y="5253276"/>
            <a:ext cx="2908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map() </a:t>
            </a:r>
            <a:r>
              <a:rPr lang="ko-KR" altLang="en-US" sz="1600">
                <a:solidFill>
                  <a:schemeClr val="accent1"/>
                </a:solidFill>
              </a:rPr>
              <a:t>은 변환 함수</a:t>
            </a:r>
            <a:endParaRPr lang="en-US" altLang="ko-KR" sz="1600">
              <a:solidFill>
                <a:schemeClr val="accent1"/>
              </a:solidFill>
            </a:endParaRPr>
          </a:p>
          <a:p>
            <a:r>
              <a:rPr lang="ko-KR" altLang="en-US" sz="1600">
                <a:solidFill>
                  <a:schemeClr val="accent1"/>
                </a:solidFill>
              </a:rPr>
              <a:t>인자로 딕셔너리</a:t>
            </a:r>
            <a:r>
              <a:rPr lang="en-US" altLang="ko-KR" sz="1600">
                <a:solidFill>
                  <a:schemeClr val="accent1"/>
                </a:solidFill>
              </a:rPr>
              <a:t>, </a:t>
            </a:r>
            <a:r>
              <a:rPr lang="ko-KR" altLang="en-US" sz="1600">
                <a:solidFill>
                  <a:schemeClr val="accent1"/>
                </a:solidFill>
              </a:rPr>
              <a:t>함수를 받음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2843808" y="5478006"/>
            <a:ext cx="234177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167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drop_duplicates( )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276870"/>
            <a:ext cx="3635068" cy="4032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09969" y="1417638"/>
            <a:ext cx="44662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>
                <a:solidFill>
                  <a:schemeClr val="accent1"/>
                </a:solidFill>
              </a:rPr>
              <a:t>완전히 같은 행이 있을 때 중복된 행을 삭제</a:t>
            </a:r>
            <a:endParaRPr lang="en-US" altLang="ko-KR" sz="160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>
                <a:solidFill>
                  <a:schemeClr val="accent1"/>
                </a:solidFill>
              </a:rPr>
              <a:t>여러 속성으로 코드표를 만들 때 사용</a:t>
            </a:r>
          </a:p>
        </p:txBody>
      </p:sp>
    </p:spTree>
    <p:extLst>
      <p:ext uri="{BB962C8B-B14F-4D97-AF65-F5344CB8AC3E}">
        <p14:creationId xmlns:p14="http://schemas.microsoft.com/office/powerpoint/2010/main" val="1438444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사칙연산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716016" y="1650286"/>
            <a:ext cx="2890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numpy </a:t>
            </a:r>
            <a:r>
              <a:rPr lang="ko-KR" altLang="en-US" sz="1600">
                <a:solidFill>
                  <a:schemeClr val="accent1"/>
                </a:solidFill>
              </a:rPr>
              <a:t>처럼 항목별로 연산됨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461531"/>
            <a:ext cx="3073206" cy="48965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16016" y="3713520"/>
            <a:ext cx="2685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numpy </a:t>
            </a:r>
            <a:r>
              <a:rPr lang="ko-KR" altLang="en-US" sz="1600">
                <a:solidFill>
                  <a:schemeClr val="accent1"/>
                </a:solidFill>
              </a:rPr>
              <a:t>연산함수 사용 가능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16016" y="5034935"/>
            <a:ext cx="2916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accent1"/>
                </a:solidFill>
              </a:rPr>
              <a:t>모양이 같으면 연산 가능</a:t>
            </a:r>
            <a:endParaRPr lang="en-US" altLang="ko-KR" sz="1600">
              <a:solidFill>
                <a:schemeClr val="accent1"/>
              </a:solidFill>
            </a:endParaRPr>
          </a:p>
          <a:p>
            <a:r>
              <a:rPr lang="en-US" altLang="ko-KR" sz="1600">
                <a:solidFill>
                  <a:schemeClr val="accent1"/>
                </a:solidFill>
              </a:rPr>
              <a:t>(</a:t>
            </a:r>
            <a:r>
              <a:rPr lang="ko-KR" altLang="en-US" sz="1600">
                <a:solidFill>
                  <a:schemeClr val="accent1"/>
                </a:solidFill>
              </a:rPr>
              <a:t>브로드캐스팅도 적용 가능함</a:t>
            </a:r>
            <a:r>
              <a:rPr lang="en-US" altLang="ko-KR" sz="1600">
                <a:solidFill>
                  <a:schemeClr val="accent1"/>
                </a:solidFill>
              </a:rPr>
              <a:t>)</a:t>
            </a:r>
            <a:endParaRPr lang="ko-KR" altLang="en-US" sz="16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162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날자형 변환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484784"/>
            <a:ext cx="5861342" cy="499219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79712" y="3733362"/>
            <a:ext cx="864096" cy="288032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932" y="1484784"/>
            <a:ext cx="2262516" cy="148432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0ADFE00-474E-4CD6-9112-C19AAC5BA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1756" y="3009933"/>
            <a:ext cx="3056332" cy="19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928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날자정보 뽑아내기 </a:t>
            </a:r>
            <a:r>
              <a:rPr lang="en-US" altLang="ko-KR"/>
              <a:t>(dt)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8" y="1374982"/>
            <a:ext cx="3600398" cy="516349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1374982"/>
            <a:ext cx="2563340" cy="194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168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연속된 날자 생성 </a:t>
            </a:r>
            <a:r>
              <a:rPr lang="en-US" altLang="ko-KR"/>
              <a:t>(date_range)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318" y="1412774"/>
            <a:ext cx="4419364" cy="504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35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문자열 처리 </a:t>
            </a:r>
            <a:r>
              <a:rPr lang="en-US" altLang="ko-KR"/>
              <a:t>(str)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772816"/>
            <a:ext cx="5086382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11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조건 검색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976" y="1988840"/>
            <a:ext cx="4713248" cy="43204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26732" y="1417638"/>
            <a:ext cx="2890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accent1"/>
                </a:solidFill>
              </a:rPr>
              <a:t>numpy </a:t>
            </a:r>
            <a:r>
              <a:rPr lang="ko-KR" altLang="en-US" sz="1600">
                <a:solidFill>
                  <a:schemeClr val="accent1"/>
                </a:solidFill>
              </a:rPr>
              <a:t>와 사용법이 유사하다</a:t>
            </a:r>
          </a:p>
        </p:txBody>
      </p:sp>
    </p:spTree>
    <p:extLst>
      <p:ext uri="{BB962C8B-B14F-4D97-AF65-F5344CB8AC3E}">
        <p14:creationId xmlns:p14="http://schemas.microsoft.com/office/powerpoint/2010/main" val="4167135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value_counts( )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0" y="1291920"/>
            <a:ext cx="3168354" cy="55214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82289" y="3060249"/>
            <a:ext cx="3046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accent1"/>
                </a:solidFill>
              </a:rPr>
              <a:t>발생 횟수를 출력함</a:t>
            </a:r>
            <a:endParaRPr lang="en-US" altLang="ko-KR" sz="1600">
              <a:solidFill>
                <a:schemeClr val="accent1"/>
              </a:solidFill>
            </a:endParaRPr>
          </a:p>
          <a:p>
            <a:r>
              <a:rPr lang="en-US" altLang="ko-KR" sz="1600">
                <a:solidFill>
                  <a:schemeClr val="accent1"/>
                </a:solidFill>
              </a:rPr>
              <a:t>1</a:t>
            </a:r>
            <a:r>
              <a:rPr lang="ko-KR" altLang="en-US" sz="1600">
                <a:solidFill>
                  <a:schemeClr val="accent1"/>
                </a:solidFill>
              </a:rPr>
              <a:t>차원 데이터</a:t>
            </a:r>
            <a:r>
              <a:rPr lang="en-US" altLang="ko-KR" sz="1600">
                <a:solidFill>
                  <a:schemeClr val="accent1"/>
                </a:solidFill>
              </a:rPr>
              <a:t>(pd.Series)</a:t>
            </a:r>
            <a:r>
              <a:rPr lang="ko-KR" altLang="en-US" sz="1600">
                <a:solidFill>
                  <a:schemeClr val="accent1"/>
                </a:solidFill>
              </a:rPr>
              <a:t>에 적용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82289" y="4509120"/>
            <a:ext cx="2911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accent1"/>
                </a:solidFill>
              </a:rPr>
              <a:t>횟수가 많은 순서대로 출력함</a:t>
            </a:r>
            <a:endParaRPr lang="en-US" altLang="ko-KR" sz="1600">
              <a:solidFill>
                <a:schemeClr val="accent1"/>
              </a:solidFill>
            </a:endParaRPr>
          </a:p>
          <a:p>
            <a:r>
              <a:rPr lang="en-US" altLang="ko-KR" sz="1600">
                <a:solidFill>
                  <a:schemeClr val="accent1"/>
                </a:solidFill>
              </a:rPr>
              <a:t>sort_index() </a:t>
            </a:r>
            <a:r>
              <a:rPr lang="ko-KR" altLang="en-US" sz="1600">
                <a:solidFill>
                  <a:schemeClr val="accent1"/>
                </a:solidFill>
              </a:rPr>
              <a:t>는 인덱스를 정렬</a:t>
            </a:r>
          </a:p>
        </p:txBody>
      </p:sp>
    </p:spTree>
    <p:extLst>
      <p:ext uri="{BB962C8B-B14F-4D97-AF65-F5344CB8AC3E}">
        <p14:creationId xmlns:p14="http://schemas.microsoft.com/office/powerpoint/2010/main" val="24971555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sort_values( )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46" y="1988840"/>
            <a:ext cx="3276816" cy="41764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296" y="1988840"/>
            <a:ext cx="3772112" cy="29473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01698" y="1362254"/>
            <a:ext cx="3140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accent1"/>
                </a:solidFill>
              </a:rPr>
              <a:t>지정한 속성에 대해 정렬해 준다</a:t>
            </a:r>
          </a:p>
        </p:txBody>
      </p:sp>
    </p:spTree>
    <p:extLst>
      <p:ext uri="{BB962C8B-B14F-4D97-AF65-F5344CB8AC3E}">
        <p14:creationId xmlns:p14="http://schemas.microsoft.com/office/powerpoint/2010/main" val="2434249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pandas </a:t>
            </a:r>
            <a:r>
              <a:rPr lang="ko-KR" altLang="en-US"/>
              <a:t>와 </a:t>
            </a:r>
            <a:r>
              <a:rPr lang="en-US" altLang="ko-KR" err="1"/>
              <a:t>dict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altLang="ko-KR" sz="2400"/>
              <a:t>pandas </a:t>
            </a:r>
            <a:r>
              <a:rPr lang="ko-KR" altLang="en-US" sz="2400"/>
              <a:t>는 </a:t>
            </a:r>
            <a:r>
              <a:rPr lang="en-US" altLang="ko-KR" sz="2400" b="1" err="1">
                <a:solidFill>
                  <a:srgbClr val="FF0000"/>
                </a:solidFill>
              </a:rPr>
              <a:t>dict</a:t>
            </a:r>
            <a:r>
              <a:rPr lang="en-US" altLang="ko-KR" sz="2400"/>
              <a:t> </a:t>
            </a:r>
            <a:r>
              <a:rPr lang="ko-KR" altLang="en-US" sz="2400"/>
              <a:t>로 부터 파생된 </a:t>
            </a:r>
            <a:r>
              <a:rPr lang="ko-KR" altLang="en-US" sz="2400" err="1"/>
              <a:t>자료형</a:t>
            </a:r>
            <a:endParaRPr lang="en-US" altLang="ko-KR" sz="2400"/>
          </a:p>
          <a:p>
            <a:pPr lvl="1"/>
            <a:r>
              <a:rPr lang="ko-KR" altLang="en-US" sz="2000"/>
              <a:t>키</a:t>
            </a:r>
            <a:r>
              <a:rPr lang="en-US" altLang="ko-KR" sz="2000"/>
              <a:t>/</a:t>
            </a:r>
            <a:r>
              <a:rPr lang="ko-KR" altLang="en-US" sz="2000"/>
              <a:t>값 쌍으로 데이터를 관리</a:t>
            </a:r>
            <a:endParaRPr lang="en-US" altLang="ko-KR" sz="2000"/>
          </a:p>
          <a:p>
            <a:endParaRPr lang="en-US" altLang="ko-KR" sz="2400"/>
          </a:p>
          <a:p>
            <a:r>
              <a:rPr lang="en-US" altLang="ko-KR" sz="2400"/>
              <a:t>pandas </a:t>
            </a:r>
            <a:r>
              <a:rPr lang="ko-KR" altLang="en-US" sz="2400"/>
              <a:t>는 외부 라이브러리</a:t>
            </a:r>
            <a:endParaRPr lang="en-US" altLang="ko-KR" sz="2000"/>
          </a:p>
          <a:p>
            <a:pPr lvl="1"/>
            <a:r>
              <a:rPr lang="en-US" altLang="ko-KR" sz="2000"/>
              <a:t>pip install pandas</a:t>
            </a:r>
          </a:p>
          <a:p>
            <a:pPr lvl="1"/>
            <a:r>
              <a:rPr lang="en-US" altLang="ko-KR" sz="2000"/>
              <a:t>import pandas as </a:t>
            </a:r>
            <a:r>
              <a:rPr lang="en-US" altLang="ko-KR" sz="2000" err="1"/>
              <a:t>pd</a:t>
            </a:r>
            <a:endParaRPr lang="en-US" altLang="ko-KR" sz="2000"/>
          </a:p>
          <a:p>
            <a:pPr lvl="1"/>
            <a:endParaRPr lang="en-US" altLang="ko-KR" sz="2000"/>
          </a:p>
          <a:p>
            <a:r>
              <a:rPr lang="en-US" altLang="ko-KR" sz="2400"/>
              <a:t>Pandas </a:t>
            </a:r>
            <a:r>
              <a:rPr lang="ko-KR" altLang="en-US" sz="2400"/>
              <a:t>를 주로 사용하는 경우</a:t>
            </a:r>
            <a:endParaRPr lang="en-US" altLang="ko-KR" sz="2400"/>
          </a:p>
          <a:p>
            <a:pPr lvl="1"/>
            <a:r>
              <a:rPr lang="ko-KR" altLang="en-US" sz="2000"/>
              <a:t>숫자</a:t>
            </a:r>
            <a:r>
              <a:rPr lang="en-US" altLang="ko-KR" sz="2000"/>
              <a:t>/</a:t>
            </a:r>
            <a:r>
              <a:rPr lang="ko-KR" altLang="en-US" sz="2000"/>
              <a:t>문자</a:t>
            </a:r>
            <a:r>
              <a:rPr lang="en-US" altLang="ko-KR" sz="2000"/>
              <a:t>/</a:t>
            </a:r>
            <a:r>
              <a:rPr lang="ko-KR" altLang="en-US" sz="2000"/>
              <a:t>날자 등이 섞여 있는 데이터</a:t>
            </a:r>
            <a:endParaRPr lang="en-US" altLang="ko-KR" sz="2000"/>
          </a:p>
          <a:p>
            <a:pPr lvl="1"/>
            <a:r>
              <a:rPr lang="en-US" altLang="ko-KR" sz="2000"/>
              <a:t>2</a:t>
            </a:r>
            <a:r>
              <a:rPr lang="ko-KR" altLang="en-US" sz="2000"/>
              <a:t>차원 </a:t>
            </a:r>
            <a:r>
              <a:rPr lang="ko-KR" altLang="en-US" sz="2000" err="1"/>
              <a:t>표형태의</a:t>
            </a:r>
            <a:r>
              <a:rPr lang="ko-KR" altLang="en-US" sz="2000"/>
              <a:t> 데이터와 </a:t>
            </a:r>
            <a:r>
              <a:rPr lang="en-US" altLang="ko-KR" sz="2000"/>
              <a:t>DB </a:t>
            </a:r>
            <a:r>
              <a:rPr lang="ko-KR" altLang="en-US" sz="2000"/>
              <a:t>연산</a:t>
            </a:r>
            <a:endParaRPr lang="en-US" altLang="ko-KR" sz="2000"/>
          </a:p>
          <a:p>
            <a:pPr lvl="1"/>
            <a:r>
              <a:rPr lang="ko-KR" altLang="en-US" sz="2000" err="1"/>
              <a:t>머신러닝과</a:t>
            </a:r>
            <a:r>
              <a:rPr lang="ko-KR" altLang="en-US" sz="2000"/>
              <a:t> </a:t>
            </a:r>
            <a:r>
              <a:rPr lang="ko-KR" altLang="en-US" sz="2000" err="1"/>
              <a:t>딥러닝의</a:t>
            </a:r>
            <a:r>
              <a:rPr lang="ko-KR" altLang="en-US" sz="2000"/>
              <a:t> 전처리 과정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2389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NULL </a:t>
            </a:r>
            <a:r>
              <a:rPr lang="ko-KR" altLang="en-US"/>
              <a:t>값 처리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412776"/>
            <a:ext cx="2209268" cy="52554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900" y="1412776"/>
            <a:ext cx="1935576" cy="302433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172" y="1340768"/>
            <a:ext cx="1968986" cy="3013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22397" y="5016955"/>
            <a:ext cx="4020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accent1"/>
                </a:solidFill>
              </a:rPr>
              <a:t>데이터 전처리에서 널값 확인은 필수이다</a:t>
            </a:r>
            <a:r>
              <a:rPr lang="en-US" altLang="ko-KR" sz="1600">
                <a:solidFill>
                  <a:schemeClr val="accent1"/>
                </a:solidFill>
              </a:rPr>
              <a:t>!</a:t>
            </a:r>
          </a:p>
          <a:p>
            <a:r>
              <a:rPr lang="en-US" altLang="ko-KR" sz="1600">
                <a:solidFill>
                  <a:schemeClr val="accent1"/>
                </a:solidFill>
                <a:sym typeface="Wingdings" panose="05000000000000000000" pitchFamily="2" charset="2"/>
              </a:rPr>
              <a:t> </a:t>
            </a:r>
            <a:r>
              <a:rPr lang="en-US" altLang="ko-KR" sz="1600">
                <a:solidFill>
                  <a:schemeClr val="accent1"/>
                </a:solidFill>
              </a:rPr>
              <a:t>info() </a:t>
            </a:r>
            <a:r>
              <a:rPr lang="ko-KR" altLang="en-US" sz="1600">
                <a:solidFill>
                  <a:schemeClr val="accent1"/>
                </a:solidFill>
              </a:rPr>
              <a:t>함수에서 널값 확인</a:t>
            </a:r>
          </a:p>
        </p:txBody>
      </p:sp>
    </p:spTree>
    <p:extLst>
      <p:ext uri="{BB962C8B-B14F-4D97-AF65-F5344CB8AC3E}">
        <p14:creationId xmlns:p14="http://schemas.microsoft.com/office/powerpoint/2010/main" val="23200770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형변환 </a:t>
            </a:r>
            <a:r>
              <a:rPr lang="en-US" altLang="ko-KR"/>
              <a:t>(astype)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608684"/>
            <a:ext cx="4066928" cy="45566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1608684"/>
            <a:ext cx="4609492" cy="325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7104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값변환 </a:t>
            </a:r>
            <a:r>
              <a:rPr lang="en-US" altLang="ko-KR"/>
              <a:t>- map( )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556792"/>
            <a:ext cx="4896546" cy="48965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67944" y="5954137"/>
            <a:ext cx="43236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chemeClr val="accent1"/>
                </a:solidFill>
              </a:rPr>
              <a:t>map </a:t>
            </a:r>
            <a:r>
              <a:rPr lang="ko-KR" altLang="en-US" sz="1600">
                <a:solidFill>
                  <a:schemeClr val="accent1"/>
                </a:solidFill>
              </a:rPr>
              <a:t>함수는 하나의 속성에 주로 적용한다</a:t>
            </a:r>
            <a:endParaRPr lang="en-US" altLang="ko-KR" sz="160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>
                <a:solidFill>
                  <a:schemeClr val="accent1"/>
                </a:solidFill>
              </a:rPr>
              <a:t>인자로 딕셔너리를 넣을 수 있다</a:t>
            </a:r>
          </a:p>
        </p:txBody>
      </p:sp>
    </p:spTree>
    <p:extLst>
      <p:ext uri="{BB962C8B-B14F-4D97-AF65-F5344CB8AC3E}">
        <p14:creationId xmlns:p14="http://schemas.microsoft.com/office/powerpoint/2010/main" val="12420327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행이나 열 변환 </a:t>
            </a:r>
            <a:r>
              <a:rPr lang="en-US" altLang="ko-KR"/>
              <a:t>– apply( )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340768"/>
            <a:ext cx="3962400" cy="51375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67944" y="5954137"/>
            <a:ext cx="39885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chemeClr val="accent1"/>
                </a:solidFill>
              </a:rPr>
              <a:t>apply </a:t>
            </a:r>
            <a:r>
              <a:rPr lang="ko-KR" altLang="en-US" sz="1600">
                <a:solidFill>
                  <a:schemeClr val="accent1"/>
                </a:solidFill>
              </a:rPr>
              <a:t>함수는 </a:t>
            </a:r>
            <a:r>
              <a:rPr lang="en-US" altLang="ko-KR" sz="1600">
                <a:solidFill>
                  <a:schemeClr val="accent1"/>
                </a:solidFill>
              </a:rPr>
              <a:t>DataFrame </a:t>
            </a:r>
            <a:r>
              <a:rPr lang="ko-KR" altLang="en-US" sz="1600">
                <a:solidFill>
                  <a:schemeClr val="accent1"/>
                </a:solidFill>
              </a:rPr>
              <a:t>에 주로 적용</a:t>
            </a:r>
            <a:endParaRPr lang="en-US" altLang="ko-KR" sz="160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>
                <a:solidFill>
                  <a:schemeClr val="accent1"/>
                </a:solidFill>
              </a:rPr>
              <a:t>람다함수의 인자는 속성</a:t>
            </a:r>
            <a:r>
              <a:rPr lang="en-US" altLang="ko-KR" sz="1600">
                <a:solidFill>
                  <a:schemeClr val="accent1"/>
                </a:solidFill>
              </a:rPr>
              <a:t>(Series) </a:t>
            </a:r>
            <a:r>
              <a:rPr lang="ko-KR" altLang="en-US" sz="1600">
                <a:solidFill>
                  <a:schemeClr val="accent1"/>
                </a:solidFill>
              </a:rPr>
              <a:t>이다</a:t>
            </a:r>
          </a:p>
        </p:txBody>
      </p:sp>
    </p:spTree>
    <p:extLst>
      <p:ext uri="{BB962C8B-B14F-4D97-AF65-F5344CB8AC3E}">
        <p14:creationId xmlns:p14="http://schemas.microsoft.com/office/powerpoint/2010/main" val="38705662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pandas </a:t>
            </a:r>
            <a:r>
              <a:rPr lang="ko-KR" altLang="en-US"/>
              <a:t>고급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-8023" y="436510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6235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33509-F53D-4057-9884-527D75285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한 칼럼을 </a:t>
            </a:r>
            <a:r>
              <a:rPr lang="en-US" altLang="ko-KR"/>
              <a:t>index </a:t>
            </a:r>
            <a:r>
              <a:rPr lang="ko-KR" altLang="en-US"/>
              <a:t>로 보내기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E8B2D21-2539-46CE-B801-2654889B7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CDAAB4-E6FC-4598-BF6E-A7E2970C7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459806"/>
            <a:ext cx="3073170" cy="48965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07026D-E832-42D5-B657-C562307061E1}"/>
              </a:ext>
            </a:extLst>
          </p:cNvPr>
          <p:cNvSpPr txBox="1"/>
          <p:nvPr/>
        </p:nvSpPr>
        <p:spPr>
          <a:xfrm>
            <a:off x="4427984" y="2636912"/>
            <a:ext cx="35384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chemeClr val="accent1"/>
                </a:solidFill>
              </a:rPr>
              <a:t>set_index()</a:t>
            </a:r>
            <a:r>
              <a:rPr lang="ko-KR" altLang="en-US" sz="1600">
                <a:solidFill>
                  <a:schemeClr val="accent1"/>
                </a:solidFill>
              </a:rPr>
              <a:t> </a:t>
            </a:r>
            <a:r>
              <a:rPr lang="en-US" altLang="ko-KR" sz="1600">
                <a:solidFill>
                  <a:schemeClr val="accent1"/>
                </a:solidFill>
              </a:rPr>
              <a:t>: </a:t>
            </a:r>
            <a:r>
              <a:rPr lang="ko-KR" altLang="en-US" sz="1600">
                <a:solidFill>
                  <a:schemeClr val="accent1"/>
                </a:solidFill>
              </a:rPr>
              <a:t>인덱스로 보내기</a:t>
            </a:r>
            <a:endParaRPr lang="en-US" altLang="ko-KR" sz="160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chemeClr val="accent1"/>
                </a:solidFill>
              </a:rPr>
              <a:t>reset_index() : </a:t>
            </a:r>
            <a:r>
              <a:rPr lang="ko-KR" altLang="en-US" sz="1600">
                <a:solidFill>
                  <a:schemeClr val="accent1"/>
                </a:solidFill>
              </a:rPr>
              <a:t>인덱스를 내보내기</a:t>
            </a:r>
            <a:br>
              <a:rPr lang="en-US" altLang="ko-KR" sz="1600">
                <a:solidFill>
                  <a:schemeClr val="accent1"/>
                </a:solidFill>
              </a:rPr>
            </a:br>
            <a:r>
              <a:rPr lang="en-US" altLang="ko-KR" sz="1600">
                <a:solidFill>
                  <a:schemeClr val="accent1"/>
                </a:solidFill>
              </a:rPr>
              <a:t>(</a:t>
            </a:r>
            <a:r>
              <a:rPr lang="ko-KR" altLang="en-US" sz="1600">
                <a:solidFill>
                  <a:schemeClr val="accent1"/>
                </a:solidFill>
              </a:rPr>
              <a:t>새로운 인덱스는 </a:t>
            </a:r>
            <a:r>
              <a:rPr lang="en-US" altLang="ko-KR" sz="1600">
                <a:solidFill>
                  <a:schemeClr val="accent1"/>
                </a:solidFill>
              </a:rPr>
              <a:t>0</a:t>
            </a:r>
            <a:r>
              <a:rPr lang="ko-KR" altLang="en-US" sz="1600">
                <a:solidFill>
                  <a:schemeClr val="accent1"/>
                </a:solidFill>
              </a:rPr>
              <a:t>부터 붙임</a:t>
            </a:r>
            <a:r>
              <a:rPr lang="en-US" altLang="ko-KR" sz="1600">
                <a:solidFill>
                  <a:schemeClr val="accent1"/>
                </a:solidFill>
              </a:rPr>
              <a:t>)</a:t>
            </a:r>
            <a:endParaRPr lang="ko-KR" altLang="en-US" sz="16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3952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7E021-4906-4C71-B0A0-3816F34C8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테이블 합치기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F4D4D73-24B8-4A19-9A36-62BEE64BC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5A1A11-EA68-4E0F-9AC4-6F899114D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70" y="1493808"/>
            <a:ext cx="3139768" cy="48965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0C83817-0DA8-4A34-8F90-9A26D47C8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779" y="1493808"/>
            <a:ext cx="3312370" cy="499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4171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F0CD6-D1C6-4046-B4A4-60CA98C76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테이블 조인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73E6C13-C3F8-4C66-91BB-6E3CCC3F6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5F7674-3B2A-4E32-95F8-EA99C9E88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970" y="2384809"/>
            <a:ext cx="5244028" cy="38425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ADF08B-F180-44FE-AD33-6537FCD6AC30}"/>
              </a:ext>
            </a:extLst>
          </p:cNvPr>
          <p:cNvSpPr txBox="1"/>
          <p:nvPr/>
        </p:nvSpPr>
        <p:spPr>
          <a:xfrm>
            <a:off x="836135" y="1377362"/>
            <a:ext cx="7183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chemeClr val="accent1"/>
                </a:solidFill>
              </a:rPr>
              <a:t>pandas</a:t>
            </a:r>
            <a:r>
              <a:rPr lang="ko-KR" altLang="en-US" sz="1600">
                <a:solidFill>
                  <a:schemeClr val="accent1"/>
                </a:solidFill>
              </a:rPr>
              <a:t>는 데이터베이스의 복잡한 테이블 조인 기능들을 대부분 지원한다</a:t>
            </a:r>
            <a:endParaRPr lang="en-US" altLang="ko-KR" sz="160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>
                <a:solidFill>
                  <a:schemeClr val="accent1"/>
                </a:solidFill>
              </a:rPr>
              <a:t>아래는 간단한 예제만 보였음</a:t>
            </a:r>
          </a:p>
        </p:txBody>
      </p:sp>
    </p:spTree>
    <p:extLst>
      <p:ext uri="{BB962C8B-B14F-4D97-AF65-F5344CB8AC3E}">
        <p14:creationId xmlns:p14="http://schemas.microsoft.com/office/powerpoint/2010/main" val="11836215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A08AA-7546-4D85-81DA-02625EC64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원핫인코딩 </a:t>
            </a:r>
            <a:r>
              <a:rPr lang="en-US" altLang="ko-KR"/>
              <a:t>- get_dummies()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BD48216-D914-4B3B-853D-7A583732C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D9A617-8340-4414-9F63-B116CB268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400443"/>
            <a:ext cx="3600400" cy="51713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3B3333-5DF3-4494-B6D8-30D47795C93A}"/>
              </a:ext>
            </a:extLst>
          </p:cNvPr>
          <p:cNvSpPr txBox="1"/>
          <p:nvPr/>
        </p:nvSpPr>
        <p:spPr>
          <a:xfrm>
            <a:off x="4944923" y="2640498"/>
            <a:ext cx="39004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>
                <a:solidFill>
                  <a:schemeClr val="accent1"/>
                </a:solidFill>
              </a:rPr>
              <a:t>원핫인코딩은 머신러닝에서 중요하게</a:t>
            </a:r>
            <a:br>
              <a:rPr lang="en-US" altLang="ko-KR" sz="1600">
                <a:solidFill>
                  <a:schemeClr val="accent1"/>
                </a:solidFill>
              </a:rPr>
            </a:br>
            <a:r>
              <a:rPr lang="ko-KR" altLang="en-US" sz="1600">
                <a:solidFill>
                  <a:schemeClr val="accent1"/>
                </a:solidFill>
              </a:rPr>
              <a:t>사용하는 기능임</a:t>
            </a:r>
            <a:endParaRPr lang="en-US" altLang="ko-KR" sz="160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chemeClr val="accent1"/>
                </a:solidFill>
              </a:rPr>
              <a:t>np.eye() </a:t>
            </a:r>
            <a:r>
              <a:rPr lang="ko-KR" altLang="en-US" sz="1600">
                <a:solidFill>
                  <a:schemeClr val="accent1"/>
                </a:solidFill>
              </a:rPr>
              <a:t>기능을 이용해도 구현 가능</a:t>
            </a:r>
          </a:p>
        </p:txBody>
      </p:sp>
    </p:spTree>
    <p:extLst>
      <p:ext uri="{BB962C8B-B14F-4D97-AF65-F5344CB8AC3E}">
        <p14:creationId xmlns:p14="http://schemas.microsoft.com/office/powerpoint/2010/main" val="4921488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01917-EAF8-483C-967A-E0EEAB04E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피벗 테이블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EBFA0EA-7720-4E94-9DB8-1EB464247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4BE8BF-AB0C-401E-8411-9B69CFCF0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582960"/>
            <a:ext cx="8064896" cy="479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588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pandas </a:t>
            </a:r>
            <a:r>
              <a:rPr lang="ko-KR" altLang="en-US"/>
              <a:t>의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err="1"/>
              <a:t>칼럼명과</a:t>
            </a:r>
            <a:r>
              <a:rPr lang="ko-KR" altLang="en-US" sz="2400"/>
              <a:t> 인덱스를 명시적으로 지정</a:t>
            </a:r>
            <a:endParaRPr lang="en-US" altLang="ko-KR" sz="2400"/>
          </a:p>
          <a:p>
            <a:r>
              <a:rPr lang="ko-KR" altLang="en-US" sz="2400"/>
              <a:t>칼럼별 다른 자료형 지정 가능</a:t>
            </a:r>
            <a:endParaRPr lang="en-US" altLang="ko-KR" sz="2400"/>
          </a:p>
          <a:p>
            <a:r>
              <a:rPr lang="ko-KR" altLang="en-US" sz="2400"/>
              <a:t>값변경</a:t>
            </a:r>
            <a:r>
              <a:rPr lang="en-US" altLang="ko-KR" sz="2400"/>
              <a:t>(map) </a:t>
            </a:r>
            <a:r>
              <a:rPr lang="ko-KR" altLang="en-US" sz="2400"/>
              <a:t>과 코드화 용이</a:t>
            </a:r>
            <a:endParaRPr lang="en-US" altLang="ko-KR" sz="2400"/>
          </a:p>
          <a:p>
            <a:r>
              <a:rPr lang="ko-KR" altLang="en-US" sz="2400"/>
              <a:t>그룹 연산</a:t>
            </a:r>
            <a:endParaRPr lang="en-US" altLang="ko-KR" sz="2400"/>
          </a:p>
          <a:p>
            <a:r>
              <a:rPr lang="ko-KR" altLang="en-US" sz="2400"/>
              <a:t>데이터파일을 읽어오기가 편함</a:t>
            </a:r>
            <a:endParaRPr lang="en-US" altLang="ko-KR" sz="2400"/>
          </a:p>
          <a:p>
            <a:r>
              <a:rPr lang="ko-KR" altLang="en-US" sz="2400"/>
              <a:t>직관적이고 예쁜 출력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8674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15141-E51D-4D43-999A-46233AC45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그룹연산 </a:t>
            </a:r>
            <a:r>
              <a:rPr lang="en-US" altLang="ko-KR"/>
              <a:t>- groupby()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4B5F8C9-040F-403A-A4F9-A3C3D2727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1026" name="Picture 2" descr="Data Handling] Pandas :: (8) Groupby">
            <a:extLst>
              <a:ext uri="{FF2B5EF4-FFF2-40B4-BE49-F238E27FC236}">
                <a16:creationId xmlns:a16="http://schemas.microsoft.com/office/drawing/2014/main" id="{3D76D4A7-5B23-4746-BC34-A0B30AE50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786" y="1844824"/>
            <a:ext cx="4366428" cy="421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5230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9D243-5390-4689-BFC8-57E7EB0F3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그룹연산 예시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CB9EFB4-B46E-4024-820E-8BDA8A527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41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E66D1C-2692-4AC7-AB6C-29B4E03E2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628800"/>
            <a:ext cx="3888434" cy="226117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DF5CD90-85ED-404D-808B-733C46E55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974" y="2204864"/>
            <a:ext cx="4764026" cy="385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534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76" y="1556792"/>
            <a:ext cx="7857090" cy="475252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pandas </a:t>
            </a:r>
            <a:r>
              <a:rPr lang="ko-KR" altLang="en-US"/>
              <a:t>는 표모양이 근본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788024" y="2564904"/>
            <a:ext cx="1088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solidFill>
                  <a:srgbClr val="FF0000"/>
                </a:solidFill>
              </a:rPr>
              <a:t>&lt;</a:t>
            </a:r>
            <a:r>
              <a:rPr lang="ko-KR" altLang="en-US" sz="1600">
                <a:solidFill>
                  <a:srgbClr val="FF0000"/>
                </a:solidFill>
              </a:rPr>
              <a:t>칼럼명</a:t>
            </a:r>
            <a:r>
              <a:rPr lang="en-US" altLang="ko-KR" sz="1600">
                <a:solidFill>
                  <a:srgbClr val="FF0000"/>
                </a:solidFill>
              </a:rPr>
              <a:t>&gt;</a:t>
            </a:r>
            <a:endParaRPr lang="ko-KR" altLang="en-US" sz="160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3608" y="3068960"/>
            <a:ext cx="1088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solidFill>
                  <a:srgbClr val="FF0000"/>
                </a:solidFill>
              </a:rPr>
              <a:t>&lt;</a:t>
            </a:r>
            <a:r>
              <a:rPr lang="ko-KR" altLang="en-US" sz="1600">
                <a:solidFill>
                  <a:srgbClr val="FF0000"/>
                </a:solidFill>
              </a:rPr>
              <a:t>인덱스</a:t>
            </a:r>
            <a:r>
              <a:rPr lang="en-US" altLang="ko-KR" sz="1600">
                <a:solidFill>
                  <a:srgbClr val="FF0000"/>
                </a:solidFill>
              </a:rPr>
              <a:t>&gt;</a:t>
            </a:r>
            <a:endParaRPr lang="ko-KR" altLang="en-US" sz="160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2631" y="6431850"/>
            <a:ext cx="2797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solidFill>
                  <a:srgbClr val="FF0000"/>
                </a:solidFill>
              </a:rPr>
              <a:t>* </a:t>
            </a:r>
            <a:r>
              <a:rPr lang="ko-KR" altLang="en-US" sz="1600">
                <a:solidFill>
                  <a:srgbClr val="FF0000"/>
                </a:solidFill>
              </a:rPr>
              <a:t>데이터 전체 </a:t>
            </a:r>
            <a:r>
              <a:rPr lang="en-US" altLang="ko-KR" sz="1600">
                <a:solidFill>
                  <a:srgbClr val="FF0000"/>
                </a:solidFill>
                <a:sym typeface="Wingdings" panose="05000000000000000000" pitchFamily="2" charset="2"/>
              </a:rPr>
              <a:t></a:t>
            </a:r>
            <a:r>
              <a:rPr lang="en-US" altLang="ko-KR" sz="1600">
                <a:solidFill>
                  <a:srgbClr val="FF0000"/>
                </a:solidFill>
              </a:rPr>
              <a:t> DataFrame</a:t>
            </a:r>
            <a:endParaRPr lang="ko-KR" altLang="en-US" sz="1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860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9D1D2-2E6A-4C8C-8F6C-B14E2ED48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추천 교재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10018B5-D97B-4756-A48E-D4390BFEC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1BDDDB-5C1C-4B93-818E-ED3A96937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2060848"/>
            <a:ext cx="3031140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181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pandas </a:t>
            </a:r>
            <a:r>
              <a:rPr lang="ko-KR" altLang="en-US"/>
              <a:t>기본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-8023" y="436510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694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pandas </a:t>
            </a:r>
            <a:r>
              <a:rPr lang="ko-KR" altLang="en-US"/>
              <a:t>자료형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pd.DataFrame</a:t>
            </a:r>
          </a:p>
          <a:p>
            <a:pPr lvl="1"/>
            <a:r>
              <a:rPr lang="ko-KR" altLang="en-US" sz="2000"/>
              <a:t>표형태</a:t>
            </a:r>
            <a:r>
              <a:rPr lang="en-US" altLang="ko-KR" sz="2000"/>
              <a:t>(2</a:t>
            </a:r>
            <a:r>
              <a:rPr lang="ko-KR" altLang="en-US" sz="2000"/>
              <a:t>차원</a:t>
            </a:r>
            <a:r>
              <a:rPr lang="en-US" altLang="ko-KR" sz="2000"/>
              <a:t>)</a:t>
            </a:r>
            <a:r>
              <a:rPr lang="ko-KR" altLang="en-US" sz="2000"/>
              <a:t> 데이터</a:t>
            </a:r>
            <a:endParaRPr lang="en-US" altLang="ko-KR" sz="2000"/>
          </a:p>
          <a:p>
            <a:pPr lvl="1"/>
            <a:r>
              <a:rPr lang="ko-KR" altLang="en-US" sz="2000"/>
              <a:t>칼럼명과 인덱스를 가짐</a:t>
            </a:r>
            <a:endParaRPr lang="en-US" altLang="ko-KR" sz="2000"/>
          </a:p>
          <a:p>
            <a:endParaRPr lang="en-US" altLang="ko-KR" sz="2400"/>
          </a:p>
          <a:p>
            <a:r>
              <a:rPr lang="en-US" altLang="ko-KR" sz="2400"/>
              <a:t>pd.Series</a:t>
            </a:r>
          </a:p>
          <a:p>
            <a:pPr lvl="1"/>
            <a:r>
              <a:rPr lang="en-US" altLang="ko-KR" sz="2000"/>
              <a:t>1</a:t>
            </a:r>
            <a:r>
              <a:rPr lang="ko-KR" altLang="en-US" sz="2000"/>
              <a:t>차원 데이터</a:t>
            </a:r>
            <a:endParaRPr lang="en-US" altLang="ko-KR" sz="2000"/>
          </a:p>
          <a:p>
            <a:pPr lvl="1"/>
            <a:r>
              <a:rPr lang="ko-KR" altLang="en-US" sz="2000"/>
              <a:t>인덱스를 가짐</a:t>
            </a:r>
            <a:endParaRPr lang="en-US" altLang="ko-KR" sz="2000"/>
          </a:p>
          <a:p>
            <a:pPr lvl="1"/>
            <a:r>
              <a:rPr lang="en-US" altLang="ko-KR" sz="2000"/>
              <a:t>DataFrame </a:t>
            </a:r>
            <a:r>
              <a:rPr lang="ko-KR" altLang="en-US" sz="2000"/>
              <a:t>의 한 행 또는 열로 볼 수 있음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26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DataFrame </a:t>
            </a:r>
            <a:r>
              <a:rPr lang="ko-KR" altLang="en-US"/>
              <a:t>만들어 보기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30" y="2204864"/>
            <a:ext cx="8482539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524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</TotalTime>
  <Words>543</Words>
  <Application>Microsoft Office PowerPoint</Application>
  <PresentationFormat>화면 슬라이드 쇼(4:3)</PresentationFormat>
  <Paragraphs>160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4" baseType="lpstr">
      <vt:lpstr>맑은 고딕</vt:lpstr>
      <vt:lpstr>Arial</vt:lpstr>
      <vt:lpstr>Office 테마</vt:lpstr>
      <vt:lpstr>PANDAS</vt:lpstr>
      <vt:lpstr>PANDAS 소개</vt:lpstr>
      <vt:lpstr>pandas 와 dict</vt:lpstr>
      <vt:lpstr>pandas 의 특징</vt:lpstr>
      <vt:lpstr>pandas 는 표모양이 근본</vt:lpstr>
      <vt:lpstr>추천 교재</vt:lpstr>
      <vt:lpstr>pandas 기본</vt:lpstr>
      <vt:lpstr>pandas 자료형</vt:lpstr>
      <vt:lpstr>DataFrame 만들어 보기</vt:lpstr>
      <vt:lpstr>info() 와 describe()</vt:lpstr>
      <vt:lpstr>columns 와 index</vt:lpstr>
      <vt:lpstr>DataFrame 만들기2</vt:lpstr>
      <vt:lpstr>columns 와 index 변경</vt:lpstr>
      <vt:lpstr>열(속성) 골라내기</vt:lpstr>
      <vt:lpstr>열(속성) 추가/변경</vt:lpstr>
      <vt:lpstr>모양 확인</vt:lpstr>
      <vt:lpstr>여러 행 골라내기</vt:lpstr>
      <vt:lpstr>numpy 와 비슷한 iloc</vt:lpstr>
      <vt:lpstr>numpy 로 변환 (values)</vt:lpstr>
      <vt:lpstr>코드화</vt:lpstr>
      <vt:lpstr>drop_duplicates( )</vt:lpstr>
      <vt:lpstr>사칙연산</vt:lpstr>
      <vt:lpstr>날자형 변환</vt:lpstr>
      <vt:lpstr>날자정보 뽑아내기 (dt)</vt:lpstr>
      <vt:lpstr>연속된 날자 생성 (date_range)</vt:lpstr>
      <vt:lpstr>문자열 처리 (str)</vt:lpstr>
      <vt:lpstr>조건 검색</vt:lpstr>
      <vt:lpstr>value_counts( )</vt:lpstr>
      <vt:lpstr>sort_values( )</vt:lpstr>
      <vt:lpstr>NULL 값 처리</vt:lpstr>
      <vt:lpstr>형변환 (astype)</vt:lpstr>
      <vt:lpstr>값변환 - map( )</vt:lpstr>
      <vt:lpstr>행이나 열 변환 – apply( )</vt:lpstr>
      <vt:lpstr>pandas 고급</vt:lpstr>
      <vt:lpstr>한 칼럼을 index 로 보내기</vt:lpstr>
      <vt:lpstr>테이블 합치기</vt:lpstr>
      <vt:lpstr>테이블 조인</vt:lpstr>
      <vt:lpstr>원핫인코딩 - get_dummies()</vt:lpstr>
      <vt:lpstr>피벗 테이블</vt:lpstr>
      <vt:lpstr>그룹연산 - groupby()</vt:lpstr>
      <vt:lpstr>그룹연산 예시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</dc:title>
  <dc:creator>gubos</dc:creator>
  <cp:lastModifiedBy>양 용희</cp:lastModifiedBy>
  <cp:revision>111</cp:revision>
  <dcterms:created xsi:type="dcterms:W3CDTF">2021-06-12T22:52:04Z</dcterms:created>
  <dcterms:modified xsi:type="dcterms:W3CDTF">2021-07-20T04:45:29Z</dcterms:modified>
</cp:coreProperties>
</file>