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315" r:id="rId11"/>
    <p:sldId id="33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35" r:id="rId21"/>
    <p:sldId id="324" r:id="rId22"/>
    <p:sldId id="325" r:id="rId23"/>
    <p:sldId id="326" r:id="rId24"/>
    <p:sldId id="336" r:id="rId25"/>
    <p:sldId id="327" r:id="rId26"/>
    <p:sldId id="328" r:id="rId27"/>
    <p:sldId id="329" r:id="rId28"/>
    <p:sldId id="330" r:id="rId29"/>
    <p:sldId id="331" r:id="rId30"/>
    <p:sldId id="333" r:id="rId31"/>
    <p:sldId id="337" r:id="rId32"/>
    <p:sldId id="33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23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3E05-331E-42E0-BD25-704127CAB61D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6F115-C284-4652-A79A-9DFD6909B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19D4-2F9B-485E-9945-39F9A44B484A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FF8-C817-4DDF-A928-742A13583BDC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31D9-4548-4603-846B-0531D742C615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544-1C1E-4471-9373-24678D81FCDC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1EA-FB50-4201-81BA-79911C58E62E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5BFD-4360-4B84-A65F-184442E124E4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50BB-99A0-49B0-8D66-D3323B758E9D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AEDF-44D3-4B19-94A9-C5A791B7AAA3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BDF7-8D3C-41C1-849C-E6931EC297ED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013F-E59C-4194-8C44-EB5504EA0EDD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9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8676-B27E-430D-A0C1-2ACE2A0D47F4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C226-74DF-4CEB-8D53-36803240E08D}" type="datetime1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932D-1EC4-4CA7-891C-0C84ADDFC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PANDAS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en-US" altLang="ko-KR" smtClean="0"/>
              <a:t>2021.7.5</a:t>
            </a:r>
          </a:p>
          <a:p>
            <a:r>
              <a:rPr lang="ko-KR" altLang="en-US" smtClean="0"/>
              <a:t>강사 </a:t>
            </a:r>
            <a:r>
              <a:rPr lang="ko-KR" altLang="en-US" err="1" smtClean="0"/>
              <a:t>김현호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943121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2111" y="2827675"/>
            <a:ext cx="963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columns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2636912"/>
            <a:ext cx="684076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47664" y="3496145"/>
            <a:ext cx="432048" cy="3003937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702" y="479715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index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만들기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95" y="2132855"/>
            <a:ext cx="5481610" cy="2592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5202193"/>
            <a:ext cx="4144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</a:t>
            </a:r>
            <a:r>
              <a:rPr lang="ko-KR" altLang="en-US" sz="1600" smtClean="0">
                <a:solidFill>
                  <a:schemeClr val="accent1"/>
                </a:solidFill>
              </a:rPr>
              <a:t>이 </a:t>
            </a:r>
            <a:r>
              <a:rPr lang="en-US" altLang="ko-KR" sz="1600" smtClean="0">
                <a:solidFill>
                  <a:schemeClr val="accent1"/>
                </a:solidFill>
              </a:rPr>
              <a:t>dict</a:t>
            </a:r>
            <a:r>
              <a:rPr lang="ko-KR" altLang="en-US" sz="1600" smtClean="0">
                <a:solidFill>
                  <a:schemeClr val="accent1"/>
                </a:solidFill>
              </a:rPr>
              <a:t>의 </a:t>
            </a:r>
            <a:r>
              <a:rPr lang="en-US" altLang="ko-KR" sz="1600" smtClean="0">
                <a:solidFill>
                  <a:schemeClr val="accent1"/>
                </a:solidFill>
              </a:rPr>
              <a:t>key</a:t>
            </a:r>
            <a:r>
              <a:rPr lang="ko-KR" altLang="en-US" sz="1600" smtClean="0">
                <a:solidFill>
                  <a:schemeClr val="accent1"/>
                </a:solidFill>
              </a:rPr>
              <a:t>에</a:t>
            </a:r>
            <a:r>
              <a:rPr lang="ko-KR" altLang="en-US" sz="1600" smtClean="0">
                <a:solidFill>
                  <a:schemeClr val="accent1"/>
                </a:solidFill>
              </a:rPr>
              <a:t> 해당함을 볼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columns </a:t>
            </a:r>
            <a:r>
              <a:rPr lang="ko-KR" altLang="en-US" smtClean="0"/>
              <a:t>와 </a:t>
            </a:r>
            <a:r>
              <a:rPr lang="en-US" altLang="ko-KR" smtClean="0"/>
              <a:t>index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54" y="1484782"/>
            <a:ext cx="5080886" cy="48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r>
              <a:rPr lang="ko-KR" altLang="en-US" smtClean="0"/>
              <a:t>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2819682" cy="4464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960" y="2010326"/>
            <a:ext cx="3292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칼럼명을 지정함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</a:rPr>
              <a:t>(numpy </a:t>
            </a:r>
            <a:r>
              <a:rPr lang="ko-KR" altLang="en-US" sz="1600" smtClean="0">
                <a:solidFill>
                  <a:schemeClr val="accent1"/>
                </a:solidFill>
              </a:rPr>
              <a:t>의 경우는 행번호를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Series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4725144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열을 뽑는 경우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칼럼명을 리스트로 지정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1600" smtClean="0">
                <a:solidFill>
                  <a:schemeClr val="accent1"/>
                </a:solidFill>
              </a:rPr>
              <a:t>결과는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) </a:t>
            </a:r>
            <a:r>
              <a:rPr lang="ko-KR" altLang="en-US" smtClean="0"/>
              <a:t>추가</a:t>
            </a:r>
            <a:r>
              <a:rPr lang="en-US" altLang="ko-KR" smtClean="0"/>
              <a:t>/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" y="1983948"/>
            <a:ext cx="4467148" cy="3965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새로운 칼럼명으로 값을 할당하면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새로운 칼럼이 생성됨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4581128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검색 </a:t>
            </a:r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값할당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모양 확인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28" y="1700810"/>
            <a:ext cx="3731226" cy="40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여러 행 골라내기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6336704" cy="3864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2165955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슬라이싱과 불리언색인을 적용하면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행들이 뽑힌다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5551929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0</a:t>
            </a:r>
            <a:r>
              <a:rPr lang="ko-KR" altLang="en-US" sz="1600" smtClean="0">
                <a:solidFill>
                  <a:schemeClr val="accent1"/>
                </a:solidFill>
              </a:rPr>
              <a:t>과 </a:t>
            </a:r>
            <a:r>
              <a:rPr lang="en-US" altLang="ko-KR" sz="1600">
                <a:solidFill>
                  <a:schemeClr val="accent1"/>
                </a:solidFill>
              </a:rPr>
              <a:t>2</a:t>
            </a:r>
            <a:r>
              <a:rPr lang="ko-KR" altLang="en-US" sz="1600" smtClean="0">
                <a:solidFill>
                  <a:schemeClr val="accent1"/>
                </a:solidFill>
              </a:rPr>
              <a:t>라는 칼럼명을 뽑는다는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의미이므로 에러임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8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와 비슷한 </a:t>
            </a:r>
            <a:r>
              <a:rPr lang="en-US" altLang="ko-KR" smtClean="0"/>
              <a:t>iloc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0770"/>
            <a:ext cx="2892434" cy="40324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772816"/>
            <a:ext cx="31314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6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로 변환 </a:t>
            </a:r>
            <a:r>
              <a:rPr lang="en-US" altLang="ko-KR" smtClean="0"/>
              <a:t>(values)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09" y="3601756"/>
            <a:ext cx="2304256" cy="2985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8350"/>
            <a:ext cx="4095456" cy="5040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6027" y="2780928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숫자로 된 칼럼들을 뽑아낸 다음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values </a:t>
            </a:r>
            <a:r>
              <a:rPr lang="ko-KR" altLang="en-US" sz="1600" smtClean="0">
                <a:solidFill>
                  <a:schemeClr val="accent1"/>
                </a:solidFill>
              </a:rPr>
              <a:t>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9873" y="3284984"/>
            <a:ext cx="1086154" cy="504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코드화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8352"/>
            <a:ext cx="4185304" cy="50405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498352"/>
            <a:ext cx="3024336" cy="223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7821" y="4149080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unique() </a:t>
            </a:r>
            <a:r>
              <a:rPr lang="ko-KR" altLang="en-US" sz="1600" smtClean="0">
                <a:solidFill>
                  <a:schemeClr val="accent1"/>
                </a:solidFill>
              </a:rPr>
              <a:t>를 적용하면 결과는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array </a:t>
            </a:r>
            <a:r>
              <a:rPr lang="ko-KR" altLang="en-US" sz="1600">
                <a:solidFill>
                  <a:schemeClr val="accent1"/>
                </a:solidFill>
              </a:rPr>
              <a:t>임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203848" y="3717032"/>
            <a:ext cx="1981733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7821" y="525327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map() </a:t>
            </a:r>
            <a:r>
              <a:rPr lang="ko-KR" altLang="en-US" sz="1600" smtClean="0">
                <a:solidFill>
                  <a:schemeClr val="accent1"/>
                </a:solidFill>
              </a:rPr>
              <a:t>은 변환 함수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ko-KR" altLang="en-US" sz="1600" smtClean="0">
                <a:solidFill>
                  <a:schemeClr val="accent1"/>
                </a:solidFill>
              </a:rPr>
              <a:t>인자로 딕셔너리</a:t>
            </a:r>
            <a:r>
              <a:rPr lang="en-US" altLang="ko-KR" sz="1600" smtClean="0">
                <a:solidFill>
                  <a:schemeClr val="accent1"/>
                </a:solidFill>
              </a:rPr>
              <a:t>, </a:t>
            </a:r>
            <a:r>
              <a:rPr lang="ko-KR" altLang="en-US" sz="1600" smtClean="0">
                <a:solidFill>
                  <a:schemeClr val="accent1"/>
                </a:solidFill>
              </a:rPr>
              <a:t>함수를 받음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43808" y="5478006"/>
            <a:ext cx="23417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drop_duplicates(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635068" cy="4032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1417638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여러 속성으로 코드표를 만들 때 사용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4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사칙연산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1650286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처럼 항목별로 연산됨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61531"/>
            <a:ext cx="3073206" cy="48965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6016" y="3713520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연산함수 사용 가능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5034935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모양이 같으면 연산 가능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(</a:t>
            </a:r>
            <a:r>
              <a:rPr lang="ko-KR" altLang="en-US" sz="1600" smtClean="0">
                <a:solidFill>
                  <a:schemeClr val="accent1"/>
                </a:solidFill>
              </a:rPr>
              <a:t>브로드캐스팅도 적용 가능함</a:t>
            </a:r>
            <a:r>
              <a:rPr lang="en-US" altLang="ko-KR" sz="1600" smtClean="0">
                <a:solidFill>
                  <a:schemeClr val="accent1"/>
                </a:solidFill>
              </a:rPr>
              <a:t>)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날자형 변환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1342" cy="49921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9712" y="3733362"/>
            <a:ext cx="864096" cy="28803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2" y="1484784"/>
            <a:ext cx="2262516" cy="14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날자정보 뽑아내기 </a:t>
            </a:r>
            <a:r>
              <a:rPr lang="en-US" altLang="ko-KR" smtClean="0"/>
              <a:t>(dt)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8" y="1374982"/>
            <a:ext cx="3600398" cy="5163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74982"/>
            <a:ext cx="2563340" cy="19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연속된 날자 생성 </a:t>
            </a:r>
            <a:r>
              <a:rPr lang="en-US" altLang="ko-KR" smtClean="0"/>
              <a:t>(date_range)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18" y="1412774"/>
            <a:ext cx="4419364" cy="50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처리 </a:t>
            </a:r>
            <a:r>
              <a:rPr lang="en-US" altLang="ko-KR" smtClean="0"/>
              <a:t>(str)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08638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 검색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6" y="1988840"/>
            <a:ext cx="4713248" cy="432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6732" y="1417638"/>
            <a:ext cx="2890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accent1"/>
                </a:solidFill>
              </a:rPr>
              <a:t>numpy </a:t>
            </a:r>
            <a:r>
              <a:rPr lang="ko-KR" altLang="en-US" sz="1600" smtClean="0">
                <a:solidFill>
                  <a:schemeClr val="accent1"/>
                </a:solidFill>
              </a:rPr>
              <a:t>와 사용법이 유사하다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value_counts(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1291920"/>
            <a:ext cx="3168354" cy="5521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2289" y="3060249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발생 횟수를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1</a:t>
            </a:r>
            <a:r>
              <a:rPr lang="ko-KR" altLang="en-US" sz="1600" smtClean="0">
                <a:solidFill>
                  <a:schemeClr val="accent1"/>
                </a:solidFill>
              </a:rPr>
              <a:t>차원 데이터</a:t>
            </a:r>
            <a:r>
              <a:rPr lang="en-US" altLang="ko-KR" sz="1600" smtClean="0">
                <a:solidFill>
                  <a:schemeClr val="accent1"/>
                </a:solidFill>
              </a:rPr>
              <a:t>(pd.Series)</a:t>
            </a:r>
            <a:r>
              <a:rPr lang="ko-KR" altLang="en-US" sz="1600" smtClean="0">
                <a:solidFill>
                  <a:schemeClr val="accent1"/>
                </a:solidFill>
              </a:rPr>
              <a:t>에 적용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2289" y="4509120"/>
            <a:ext cx="291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횟수가 많은 순서대로 출력함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r>
              <a:rPr lang="en-US" altLang="ko-KR" sz="1600" smtClean="0">
                <a:solidFill>
                  <a:schemeClr val="accent1"/>
                </a:solidFill>
              </a:rPr>
              <a:t>sort_index() </a:t>
            </a:r>
            <a:r>
              <a:rPr lang="ko-KR" altLang="en-US" sz="1600" smtClean="0">
                <a:solidFill>
                  <a:schemeClr val="accent1"/>
                </a:solidFill>
              </a:rPr>
              <a:t>는 인덱스를 정렬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sort_values(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6" y="1988840"/>
            <a:ext cx="3276816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96" y="1988840"/>
            <a:ext cx="3772112" cy="2947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1698" y="1362254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지정한 속성에 대해 정렬해 준다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 </a:t>
            </a:r>
            <a:r>
              <a:rPr lang="ko-KR" altLang="en-US" smtClean="0"/>
              <a:t>값 처리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2209268" cy="5255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00" y="1412776"/>
            <a:ext cx="1935576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2" y="1340768"/>
            <a:ext cx="1968986" cy="301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2397" y="5016955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데이터 전처리에서 널값 확인은 필수이다</a:t>
            </a:r>
            <a:r>
              <a:rPr lang="en-US" altLang="ko-KR" sz="1600" smtClean="0">
                <a:solidFill>
                  <a:schemeClr val="accent1"/>
                </a:solidFill>
              </a:rPr>
              <a:t>!</a:t>
            </a:r>
          </a:p>
          <a:p>
            <a:r>
              <a:rPr lang="en-US" altLang="ko-KR" sz="1600" smtClean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600" smtClean="0">
                <a:solidFill>
                  <a:schemeClr val="accent1"/>
                </a:solidFill>
              </a:rPr>
              <a:t>info() </a:t>
            </a:r>
            <a:r>
              <a:rPr lang="ko-KR" altLang="en-US" sz="1600" smtClean="0">
                <a:solidFill>
                  <a:schemeClr val="accent1"/>
                </a:solidFill>
              </a:rPr>
              <a:t>함수에서 널값 확인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7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와 </a:t>
            </a:r>
            <a:r>
              <a:rPr lang="en-US" altLang="ko-KR" err="1" smtClean="0"/>
              <a:t>dict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pandas </a:t>
            </a:r>
            <a:r>
              <a:rPr lang="ko-KR" altLang="en-US" sz="2400" smtClean="0"/>
              <a:t>는 </a:t>
            </a:r>
            <a:r>
              <a:rPr lang="en-US" altLang="ko-KR" sz="2400" b="1" err="1" smtClean="0">
                <a:solidFill>
                  <a:srgbClr val="FF0000"/>
                </a:solidFill>
              </a:rPr>
              <a:t>dict</a:t>
            </a:r>
            <a:r>
              <a:rPr lang="en-US" altLang="ko-KR" sz="2400" smtClean="0"/>
              <a:t> </a:t>
            </a:r>
            <a:r>
              <a:rPr lang="ko-KR" altLang="en-US" sz="2400" smtClean="0"/>
              <a:t>로 부터 파생된 </a:t>
            </a:r>
            <a:r>
              <a:rPr lang="ko-KR" altLang="en-US" sz="2400" err="1" smtClean="0"/>
              <a:t>자료형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키</a:t>
            </a:r>
            <a:r>
              <a:rPr lang="en-US" altLang="ko-KR" sz="2000" smtClean="0"/>
              <a:t>/</a:t>
            </a:r>
            <a:r>
              <a:rPr lang="ko-KR" altLang="en-US" sz="2000" smtClean="0"/>
              <a:t>값 쌍으로 데이터를 관리</a:t>
            </a:r>
            <a:endParaRPr lang="en-US" altLang="ko-KR" sz="2000" smtClean="0"/>
          </a:p>
          <a:p>
            <a:endParaRPr lang="en-US" altLang="ko-KR" sz="24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는 외부 라이브러리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pip install pandas</a:t>
            </a:r>
          </a:p>
          <a:p>
            <a:pPr lvl="1"/>
            <a:r>
              <a:rPr lang="en-US" altLang="ko-KR" sz="2000" smtClean="0"/>
              <a:t>import pandas as </a:t>
            </a:r>
            <a:r>
              <a:rPr lang="en-US" altLang="ko-KR" sz="2000" err="1" smtClean="0"/>
              <a:t>pd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en-US" altLang="ko-KR" sz="2400" smtClean="0"/>
              <a:t>Pandas </a:t>
            </a:r>
            <a:r>
              <a:rPr lang="ko-KR" altLang="en-US" sz="2400" smtClean="0"/>
              <a:t>를 주로 사용하는 경우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숫자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문자</a:t>
            </a:r>
            <a:r>
              <a:rPr lang="en-US" altLang="ko-KR" sz="2000" smtClean="0"/>
              <a:t>/</a:t>
            </a:r>
            <a:r>
              <a:rPr lang="ko-KR" altLang="en-US" sz="2000" smtClean="0"/>
              <a:t>날자 등이 섞여 있는 데이터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2</a:t>
            </a:r>
            <a:r>
              <a:rPr lang="ko-KR" altLang="en-US" sz="2000" smtClean="0"/>
              <a:t>차원 </a:t>
            </a:r>
            <a:r>
              <a:rPr lang="ko-KR" altLang="en-US" sz="2000" err="1" smtClean="0"/>
              <a:t>표형태의</a:t>
            </a:r>
            <a:r>
              <a:rPr lang="ko-KR" altLang="en-US" sz="2000" smtClean="0"/>
              <a:t> 데이터와 </a:t>
            </a:r>
            <a:r>
              <a:rPr lang="en-US" altLang="ko-KR" sz="2000" smtClean="0"/>
              <a:t>DB </a:t>
            </a:r>
            <a:r>
              <a:rPr lang="ko-KR" altLang="en-US" sz="2000" smtClean="0"/>
              <a:t>연산</a:t>
            </a:r>
            <a:endParaRPr lang="en-US" altLang="ko-KR" sz="2000" smtClean="0"/>
          </a:p>
          <a:p>
            <a:pPr lvl="1"/>
            <a:r>
              <a:rPr lang="ko-KR" altLang="en-US" sz="2000" err="1" smtClean="0"/>
              <a:t>머신러닝과</a:t>
            </a:r>
            <a:r>
              <a:rPr lang="ko-KR" altLang="en-US" sz="2000" smtClean="0"/>
              <a:t> </a:t>
            </a:r>
            <a:r>
              <a:rPr lang="ko-KR" altLang="en-US" sz="2000" err="1" smtClean="0"/>
              <a:t>딥러닝의</a:t>
            </a:r>
            <a:r>
              <a:rPr lang="ko-KR" altLang="en-US" sz="2000" smtClean="0"/>
              <a:t> 전처리 과정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형변환 </a:t>
            </a:r>
            <a:r>
              <a:rPr lang="en-US" altLang="ko-KR" smtClean="0"/>
              <a:t>(astype)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8684"/>
            <a:ext cx="4066928" cy="455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8684"/>
            <a:ext cx="4609492" cy="32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값변환 </a:t>
            </a:r>
            <a:r>
              <a:rPr lang="en-US" altLang="ko-KR" smtClean="0"/>
              <a:t>- map(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4896546" cy="4896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map </a:t>
            </a:r>
            <a:r>
              <a:rPr lang="ko-KR" altLang="en-US" sz="1600" smtClean="0">
                <a:solidFill>
                  <a:schemeClr val="accent1"/>
                </a:solidFill>
              </a:rPr>
              <a:t>함수는 하나의 속성에 주로 적용한다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인자로 딕셔너리를 넣을 수 있다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행이나 열 변환 </a:t>
            </a:r>
            <a:r>
              <a:rPr lang="en-US" altLang="ko-KR" smtClean="0"/>
              <a:t>– apply( 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962400" cy="513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5954137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chemeClr val="accent1"/>
                </a:solidFill>
              </a:rPr>
              <a:t>apply </a:t>
            </a:r>
            <a:r>
              <a:rPr lang="ko-KR" altLang="en-US" sz="1600" smtClean="0">
                <a:solidFill>
                  <a:schemeClr val="accent1"/>
                </a:solidFill>
              </a:rPr>
              <a:t>함수는 </a:t>
            </a:r>
            <a:r>
              <a:rPr lang="en-US" altLang="ko-KR" sz="1600" smtClean="0">
                <a:solidFill>
                  <a:schemeClr val="accent1"/>
                </a:solidFill>
              </a:rPr>
              <a:t>DataFrame </a:t>
            </a:r>
            <a:r>
              <a:rPr lang="ko-KR" altLang="en-US" sz="1600" smtClean="0">
                <a:solidFill>
                  <a:schemeClr val="accent1"/>
                </a:solidFill>
              </a:rPr>
              <a:t>에 주로 적용</a:t>
            </a:r>
            <a:endParaRPr lang="en-US" altLang="ko-KR" sz="160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chemeClr val="accent1"/>
                </a:solidFill>
              </a:rPr>
              <a:t>람다함수의 인자는 속성</a:t>
            </a:r>
            <a:r>
              <a:rPr lang="en-US" altLang="ko-KR" sz="1600" smtClean="0">
                <a:solidFill>
                  <a:schemeClr val="accent1"/>
                </a:solidFill>
              </a:rPr>
              <a:t>(Series) </a:t>
            </a:r>
            <a:r>
              <a:rPr lang="ko-KR" altLang="en-US" sz="1600" smtClean="0">
                <a:solidFill>
                  <a:schemeClr val="accent1"/>
                </a:solidFill>
              </a:rPr>
              <a:t>이다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err="1" smtClean="0"/>
              <a:t>칼럼명과</a:t>
            </a:r>
            <a:r>
              <a:rPr lang="ko-KR" altLang="en-US" sz="2400" smtClean="0"/>
              <a:t> 인덱스를 명시적으로 지정</a:t>
            </a:r>
            <a:endParaRPr lang="en-US" altLang="ko-KR" sz="2400" smtClean="0"/>
          </a:p>
          <a:p>
            <a:r>
              <a:rPr lang="ko-KR" altLang="en-US" sz="2400" smtClean="0"/>
              <a:t>칼럼별 다른 자료형 지정 가능</a:t>
            </a:r>
            <a:endParaRPr lang="en-US" altLang="ko-KR" sz="2400" smtClean="0"/>
          </a:p>
          <a:p>
            <a:r>
              <a:rPr lang="ko-KR" altLang="en-US" sz="2400" smtClean="0"/>
              <a:t>값변경</a:t>
            </a:r>
            <a:r>
              <a:rPr lang="en-US" altLang="ko-KR" sz="2400" smtClean="0"/>
              <a:t>(map) </a:t>
            </a:r>
            <a:r>
              <a:rPr lang="ko-KR" altLang="en-US" sz="2400" smtClean="0"/>
              <a:t>과 코드화 용이</a:t>
            </a:r>
            <a:endParaRPr lang="en-US" altLang="ko-KR" sz="2400" smtClean="0"/>
          </a:p>
          <a:p>
            <a:r>
              <a:rPr lang="ko-KR" altLang="en-US" sz="2400" smtClean="0"/>
              <a:t>그룹 연산</a:t>
            </a:r>
            <a:endParaRPr lang="en-US" altLang="ko-KR" sz="2400" smtClean="0"/>
          </a:p>
          <a:p>
            <a:r>
              <a:rPr lang="ko-KR" altLang="en-US" sz="2400" smtClean="0"/>
              <a:t>데이터파일을 읽어오기가 편함</a:t>
            </a:r>
            <a:endParaRPr lang="en-US" altLang="ko-KR" sz="2400"/>
          </a:p>
          <a:p>
            <a:r>
              <a:rPr lang="ko-KR" altLang="en-US" sz="2400" smtClean="0"/>
              <a:t>직관적이고 예쁜 </a:t>
            </a:r>
            <a:r>
              <a:rPr lang="ko-KR" altLang="en-US" sz="2400"/>
              <a:t>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" y="1556792"/>
            <a:ext cx="7857090" cy="47525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는 표모양이 근본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2564904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칼럼명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&lt;</a:t>
            </a:r>
            <a:r>
              <a:rPr lang="ko-KR" altLang="en-US" sz="1600" smtClean="0">
                <a:solidFill>
                  <a:srgbClr val="FF0000"/>
                </a:solidFill>
              </a:rPr>
              <a:t>인덱스</a:t>
            </a:r>
            <a:r>
              <a:rPr lang="en-US" altLang="ko-KR" sz="1600" smtClean="0">
                <a:solidFill>
                  <a:srgbClr val="FF0000"/>
                </a:solidFill>
              </a:rPr>
              <a:t>&gt;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631" y="6431850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FF0000"/>
                </a:solidFill>
              </a:rPr>
              <a:t>* </a:t>
            </a:r>
            <a:r>
              <a:rPr lang="ko-KR" altLang="en-US" sz="1600" smtClean="0">
                <a:solidFill>
                  <a:srgbClr val="FF0000"/>
                </a:solidFill>
              </a:rPr>
              <a:t>데이터 전체 </a:t>
            </a:r>
            <a:r>
              <a:rPr lang="en-US" altLang="ko-KR" sz="160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600" smtClean="0">
                <a:solidFill>
                  <a:srgbClr val="FF0000"/>
                </a:solidFill>
              </a:rPr>
              <a:t> DataFrame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자료형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pd.DataFrame</a:t>
            </a:r>
          </a:p>
          <a:p>
            <a:pPr lvl="1"/>
            <a:r>
              <a:rPr lang="ko-KR" altLang="en-US" sz="2000" smtClean="0"/>
              <a:t>표형태</a:t>
            </a:r>
            <a:r>
              <a:rPr lang="en-US" altLang="ko-KR" sz="2000" smtClean="0"/>
              <a:t>(2</a:t>
            </a:r>
            <a:r>
              <a:rPr lang="ko-KR" altLang="en-US" sz="2000" smtClean="0"/>
              <a:t>차원</a:t>
            </a:r>
            <a:r>
              <a:rPr lang="en-US" altLang="ko-KR" sz="2000" smtClean="0"/>
              <a:t>)</a:t>
            </a:r>
            <a:r>
              <a:rPr lang="ko-KR" altLang="en-US" sz="2000" smtClean="0"/>
              <a:t>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칼럼명과 인덱스를 가짐</a:t>
            </a:r>
            <a:endParaRPr lang="en-US" altLang="ko-KR" sz="2000" smtClean="0"/>
          </a:p>
          <a:p>
            <a:endParaRPr lang="en-US" altLang="ko-KR" sz="2400"/>
          </a:p>
          <a:p>
            <a:r>
              <a:rPr lang="en-US" altLang="ko-KR" sz="2400" smtClean="0"/>
              <a:t>pd.Series</a:t>
            </a:r>
          </a:p>
          <a:p>
            <a:pPr lvl="1"/>
            <a:r>
              <a:rPr lang="en-US" altLang="ko-KR" sz="2000" smtClean="0"/>
              <a:t>1</a:t>
            </a:r>
            <a:r>
              <a:rPr lang="ko-KR" altLang="en-US" sz="2000" smtClean="0"/>
              <a:t>차원 데이터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인덱스를 가짐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DataFrame </a:t>
            </a:r>
            <a:r>
              <a:rPr lang="ko-KR" altLang="en-US" sz="2000" smtClean="0"/>
              <a:t>의 한 행 또는 열로 볼 수 있음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DataFrame </a:t>
            </a:r>
            <a:r>
              <a:rPr lang="ko-KR" altLang="en-US" smtClean="0"/>
              <a:t>만들어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0" y="2204864"/>
            <a:ext cx="8482539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info() </a:t>
            </a:r>
            <a:r>
              <a:rPr lang="ko-KR" altLang="en-US" smtClean="0"/>
              <a:t>와 </a:t>
            </a:r>
            <a:r>
              <a:rPr lang="en-US" altLang="ko-KR" smtClean="0"/>
              <a:t>describe()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932D-1EC4-4CA7-891C-0C84ADDFCFA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1340768"/>
            <a:ext cx="3528392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4010676" cy="2269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23446"/>
            <a:ext cx="3263492" cy="39873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1840" y="2924944"/>
            <a:ext cx="864096" cy="1549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9632" y="5085184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문자열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정수</a:t>
            </a:r>
            <a:r>
              <a:rPr lang="en-US" altLang="ko-KR" sz="1600" smtClean="0">
                <a:solidFill>
                  <a:schemeClr val="accent1"/>
                </a:solidFill>
              </a:rPr>
              <a:t>/</a:t>
            </a:r>
            <a:r>
              <a:rPr lang="ko-KR" altLang="en-US" sz="1600" smtClean="0">
                <a:solidFill>
                  <a:schemeClr val="accent1"/>
                </a:solidFill>
              </a:rPr>
              <a:t>문자열 타입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059832" y="4365104"/>
            <a:ext cx="28803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609329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accent1"/>
                </a:solidFill>
              </a:rPr>
              <a:t>숫자형 속성의 통계치 출력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40152" y="5664145"/>
            <a:ext cx="432048" cy="4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434</Words>
  <Application>Microsoft Office PowerPoint</Application>
  <PresentationFormat>화면 슬라이드 쇼(4:3)</PresentationFormat>
  <Paragraphs>135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Office 테마</vt:lpstr>
      <vt:lpstr>PANDAS</vt:lpstr>
      <vt:lpstr>PANDAS 소개</vt:lpstr>
      <vt:lpstr>pandas 와 dict</vt:lpstr>
      <vt:lpstr>pandas 의 특징</vt:lpstr>
      <vt:lpstr>pandas 는 표모양이 근본</vt:lpstr>
      <vt:lpstr>pandas 기본</vt:lpstr>
      <vt:lpstr>pandas 자료형</vt:lpstr>
      <vt:lpstr>DataFrame 만들어 보기</vt:lpstr>
      <vt:lpstr>info() 와 describe()</vt:lpstr>
      <vt:lpstr>columns 와 index</vt:lpstr>
      <vt:lpstr>DataFrame 만들기2</vt:lpstr>
      <vt:lpstr>columns 와 index 변경</vt:lpstr>
      <vt:lpstr>열(속성) 골라내기</vt:lpstr>
      <vt:lpstr>열(속성) 추가/변경</vt:lpstr>
      <vt:lpstr>모양 확인</vt:lpstr>
      <vt:lpstr>여러 행 골라내기</vt:lpstr>
      <vt:lpstr>numpy 와 비슷한 iloc</vt:lpstr>
      <vt:lpstr>numpy 로 변환 (values)</vt:lpstr>
      <vt:lpstr>코드화</vt:lpstr>
      <vt:lpstr>drop_duplicates( )</vt:lpstr>
      <vt:lpstr>사칙연산</vt:lpstr>
      <vt:lpstr>날자형 변환</vt:lpstr>
      <vt:lpstr>날자정보 뽑아내기 (dt)</vt:lpstr>
      <vt:lpstr>연속된 날자 생성 (date_range)</vt:lpstr>
      <vt:lpstr>문자열 처리 (str)</vt:lpstr>
      <vt:lpstr>조건 검색</vt:lpstr>
      <vt:lpstr>value_counts( )</vt:lpstr>
      <vt:lpstr>sort_values( )</vt:lpstr>
      <vt:lpstr>NULL 값 처리</vt:lpstr>
      <vt:lpstr>형변환 (astype)</vt:lpstr>
      <vt:lpstr>값변환 - map( )</vt:lpstr>
      <vt:lpstr>행이나 열 변환 – apply(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gubos</dc:creator>
  <cp:lastModifiedBy>user</cp:lastModifiedBy>
  <cp:revision>98</cp:revision>
  <dcterms:created xsi:type="dcterms:W3CDTF">2021-06-12T22:52:04Z</dcterms:created>
  <dcterms:modified xsi:type="dcterms:W3CDTF">2021-07-18T12:30:00Z</dcterms:modified>
</cp:coreProperties>
</file>