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4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93E05-331E-42E0-BD25-704127CAB61D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F115-C284-4652-A79A-9DFD6909B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19D4-2F9B-485E-9945-39F9A44B484A}" type="datetime1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FF8-C817-4DDF-A928-742A13583BDC}" type="datetime1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31D9-4548-4603-846B-0531D742C615}" type="datetime1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544-1C1E-4471-9373-24678D81FCDC}" type="datetime1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1EA-FB50-4201-81BA-79911C58E62E}" type="datetime1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5BFD-4360-4B84-A65F-184442E124E4}" type="datetime1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BB-99A0-49B0-8D66-D3323B758E9D}" type="datetime1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AEDF-44D3-4B19-94A9-C5A791B7AAA3}" type="datetime1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BDF7-8D3C-41C1-849C-E6931EC297ED}" type="datetime1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013F-E59C-4194-8C44-EB5504EA0EDD}" type="datetime1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676-B27E-430D-A0C1-2ACE2A0D47F4}" type="datetime1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6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C226-74DF-4CEB-8D53-36803240E08D}" type="datetime1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numpy.org/doc/stable/user/basics.broadcasting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NUMPY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r>
              <a:rPr lang="en-US" altLang="ko-KR" smtClean="0"/>
              <a:t>2021.6.21</a:t>
            </a:r>
          </a:p>
          <a:p>
            <a:r>
              <a:rPr lang="ko-KR" altLang="en-US" smtClean="0"/>
              <a:t>강사 김현호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94312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array</a:t>
            </a:r>
            <a:r>
              <a:rPr lang="ko-KR" altLang="en-US" smtClean="0"/>
              <a:t>는 한가지 자료형만 가진다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list</a:t>
            </a:r>
            <a:r>
              <a:rPr lang="ko-KR" altLang="en-US" sz="2400" smtClean="0"/>
              <a:t>는 여러가지 자료형을 가질수 있다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 = ['</a:t>
            </a:r>
            <a:r>
              <a:rPr lang="ko-KR" altLang="en-US" sz="2000" smtClean="0"/>
              <a:t>홍길동</a:t>
            </a:r>
            <a:r>
              <a:rPr lang="en-US" altLang="ko-KR" sz="2000" smtClean="0"/>
              <a:t>', 22, 173.2, '</a:t>
            </a:r>
            <a:r>
              <a:rPr lang="ko-KR" altLang="en-US" sz="2000" smtClean="0"/>
              <a:t>서울</a:t>
            </a:r>
            <a:r>
              <a:rPr lang="en-US" altLang="ko-KR" sz="2000" smtClean="0"/>
              <a:t>']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array </a:t>
            </a:r>
            <a:r>
              <a:rPr lang="ko-KR" altLang="en-US" sz="2400" smtClean="0"/>
              <a:t>는 자료형을 섞어쓸수 없다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np.array([1,2,3,4,5])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np.array([1.1, 2.2, 3.3])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np.array([True, False, True])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np.array(['</a:t>
            </a:r>
            <a:r>
              <a:rPr lang="ko-KR" altLang="en-US" sz="2000" smtClean="0"/>
              <a:t>서울</a:t>
            </a:r>
            <a:r>
              <a:rPr lang="en-US" altLang="ko-KR" sz="2000" smtClean="0"/>
              <a:t>', '</a:t>
            </a:r>
            <a:r>
              <a:rPr lang="ko-KR" altLang="en-US" sz="2000" smtClean="0"/>
              <a:t>부산</a:t>
            </a:r>
            <a:r>
              <a:rPr lang="en-US" altLang="ko-KR" sz="2000" smtClean="0"/>
              <a:t>', '</a:t>
            </a:r>
            <a:r>
              <a:rPr lang="ko-KR" altLang="en-US" sz="2000" smtClean="0"/>
              <a:t>광주</a:t>
            </a:r>
            <a:r>
              <a:rPr lang="en-US" altLang="ko-KR" sz="2000" smtClean="0"/>
              <a:t>'])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array </a:t>
            </a:r>
            <a:r>
              <a:rPr lang="ko-KR" altLang="en-US" sz="2400" smtClean="0"/>
              <a:t>의 기본자료형은 </a:t>
            </a:r>
            <a:r>
              <a:rPr lang="ko-KR" altLang="en-US" sz="2400" b="1" smtClean="0">
                <a:solidFill>
                  <a:srgbClr val="FF0000"/>
                </a:solidFill>
              </a:rPr>
              <a:t>실수형</a:t>
            </a:r>
            <a:r>
              <a:rPr lang="ko-KR" altLang="en-US" sz="2400" smtClean="0"/>
              <a:t>이다</a:t>
            </a:r>
            <a:endParaRPr lang="en-US" altLang="ko-KR" sz="2400"/>
          </a:p>
          <a:p>
            <a:r>
              <a:rPr lang="en-US" altLang="ko-KR" sz="2400" b="1">
                <a:solidFill>
                  <a:srgbClr val="FF0000"/>
                </a:solidFill>
              </a:rPr>
              <a:t>a.dtype</a:t>
            </a:r>
            <a:r>
              <a:rPr lang="en-US" altLang="ko-KR" sz="2400" smtClean="0"/>
              <a:t> =&gt; array </a:t>
            </a:r>
            <a:r>
              <a:rPr lang="ko-KR" altLang="en-US" sz="2400" smtClean="0"/>
              <a:t>의 내부자료형을 알려준다</a:t>
            </a:r>
            <a:endParaRPr lang="ko-KR" alt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805264"/>
            <a:ext cx="29432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잘라내</a:t>
            </a:r>
            <a:r>
              <a:rPr lang="ko-KR" altLang="en-US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리스트는 행만 골라낼수 있다</a:t>
            </a:r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 smtClean="0"/>
              <a:t>array</a:t>
            </a:r>
            <a:r>
              <a:rPr lang="ko-KR" altLang="en-US" sz="2400" smtClean="0"/>
              <a:t>는 행과 열을 동시에 골라낼수 있다</a:t>
            </a:r>
            <a:endParaRPr lang="ko-KR" altLang="en-US" sz="2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76450"/>
            <a:ext cx="30765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10" y="4347170"/>
            <a:ext cx="26384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27214" y="6381328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항목지정은 인덱싱</a:t>
            </a:r>
            <a:r>
              <a:rPr lang="en-US" altLang="ko-KR" b="1" smtClean="0">
                <a:solidFill>
                  <a:srgbClr val="FF0000"/>
                </a:solidFill>
              </a:rPr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범위지정은 슬라이싱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1~100 </a:t>
            </a:r>
            <a:r>
              <a:rPr lang="ko-KR" altLang="en-US" sz="2400" smtClean="0"/>
              <a:t>숫자로 채워진 </a:t>
            </a:r>
            <a:r>
              <a:rPr lang="en-US" altLang="ko-KR" sz="2400" smtClean="0"/>
              <a:t>10x10 </a:t>
            </a:r>
            <a:r>
              <a:rPr lang="ko-KR" altLang="en-US" sz="2400" smtClean="0"/>
              <a:t>형태의</a:t>
            </a:r>
            <a:r>
              <a:rPr lang="en-US" altLang="ko-KR" sz="2400" smtClean="0"/>
              <a:t> array</a:t>
            </a:r>
            <a:r>
              <a:rPr lang="ko-KR" altLang="en-US" sz="2400" smtClean="0"/>
              <a:t>를 만드시오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값 </a:t>
            </a:r>
            <a:r>
              <a:rPr lang="en-US" altLang="ko-KR" sz="2400" smtClean="0"/>
              <a:t>75</a:t>
            </a:r>
            <a:r>
              <a:rPr lang="ko-KR" altLang="en-US" sz="2400" smtClean="0"/>
              <a:t>를 뽑아내시오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en-US" altLang="ko-KR" sz="2400" smtClean="0"/>
              <a:t>1</a:t>
            </a:r>
            <a:r>
              <a:rPr lang="ko-KR" altLang="en-US" sz="2400" smtClean="0"/>
              <a:t>자리 숫자가 </a:t>
            </a:r>
            <a:r>
              <a:rPr lang="en-US" altLang="ko-KR" sz="2400" smtClean="0"/>
              <a:t>3</a:t>
            </a:r>
            <a:r>
              <a:rPr lang="ko-KR" altLang="en-US" sz="2400" smtClean="0"/>
              <a:t>이나 </a:t>
            </a:r>
            <a:r>
              <a:rPr lang="en-US" altLang="ko-KR" sz="2400" smtClean="0"/>
              <a:t>4</a:t>
            </a:r>
            <a:r>
              <a:rPr lang="ko-KR" altLang="en-US" sz="2400" smtClean="0"/>
              <a:t>인 열을 뽑아내시오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표의 가장 가운데 </a:t>
            </a:r>
            <a:r>
              <a:rPr lang="en-US" altLang="ko-KR" sz="2400" smtClean="0"/>
              <a:t>2x2 </a:t>
            </a:r>
            <a:r>
              <a:rPr lang="ko-KR" altLang="en-US" sz="2400" smtClean="0"/>
              <a:t>모양을 뽑아내시오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사칙연산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list</a:t>
            </a:r>
            <a:r>
              <a:rPr lang="ko-KR" altLang="en-US" sz="2400" smtClean="0"/>
              <a:t>의 덧셈</a:t>
            </a:r>
            <a:r>
              <a:rPr lang="en-US" altLang="ko-KR" sz="2400" smtClean="0"/>
              <a:t>, </a:t>
            </a:r>
            <a:r>
              <a:rPr lang="ko-KR" altLang="en-US" sz="2400" smtClean="0"/>
              <a:t>곱셈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 = [1,2,3], l + 4, l + [4], l*3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l.append(4), l.append([4])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array</a:t>
            </a:r>
            <a:r>
              <a:rPr lang="ko-KR" altLang="en-US" sz="2400" smtClean="0"/>
              <a:t>는 </a:t>
            </a:r>
            <a:r>
              <a:rPr lang="ko-KR" altLang="en-US" sz="2400" b="1" smtClean="0">
                <a:solidFill>
                  <a:srgbClr val="FF0000"/>
                </a:solidFill>
              </a:rPr>
              <a:t>항목별로</a:t>
            </a:r>
            <a:r>
              <a:rPr lang="ko-KR" altLang="en-US" sz="2400" smtClean="0"/>
              <a:t> 연산이 일어난다</a:t>
            </a:r>
            <a:endParaRPr lang="en-US" altLang="ko-KR" sz="2400" smtClean="0"/>
          </a:p>
          <a:p>
            <a:endParaRPr lang="ko-KR" altLang="en-US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1576"/>
            <a:ext cx="24955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01208"/>
            <a:ext cx="40290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 작업절차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데이터 생성은 </a:t>
            </a:r>
            <a:r>
              <a:rPr lang="en-US" altLang="ko-KR" sz="2000" smtClean="0"/>
              <a:t>list </a:t>
            </a:r>
            <a:r>
              <a:rPr lang="ko-KR" altLang="en-US" sz="2000" smtClean="0"/>
              <a:t>로 작업</a:t>
            </a:r>
            <a:endParaRPr lang="en-US" altLang="ko-KR" sz="200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생성된 </a:t>
            </a:r>
            <a:r>
              <a:rPr lang="en-US" altLang="ko-KR" sz="2000" smtClean="0"/>
              <a:t>list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로 변환</a:t>
            </a:r>
            <a:endParaRPr lang="en-US" altLang="ko-KR" sz="200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데이터분</a:t>
            </a:r>
            <a:r>
              <a:rPr lang="ko-KR" altLang="en-US" sz="2000"/>
              <a:t>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2856"/>
            <a:ext cx="45815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값 바꾸기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잘라낸 후 값을 지정한다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a[3,3] = 100</a:t>
            </a:r>
          </a:p>
          <a:p>
            <a:pPr lvl="1"/>
            <a:r>
              <a:rPr lang="en-US" altLang="ko-KR" sz="2000" smtClean="0"/>
              <a:t>a[:3, 3:] = -1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테두리만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이고 나머지는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5x5 array</a:t>
            </a:r>
            <a:r>
              <a:rPr lang="ko-KR" altLang="en-US" sz="2000" smtClean="0"/>
              <a:t>를 만드시오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위의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의 값을 뒤집으시오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값이 모두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5x5 array</a:t>
            </a:r>
            <a:r>
              <a:rPr lang="ko-KR" altLang="en-US" sz="2000" smtClean="0"/>
              <a:t>를</a:t>
            </a:r>
            <a:r>
              <a:rPr lang="en-US" altLang="ko-KR" sz="2000"/>
              <a:t> </a:t>
            </a:r>
            <a:r>
              <a:rPr lang="ko-KR" altLang="en-US" sz="2000" smtClean="0"/>
              <a:t>만들고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공이 왼쪽위 구석에서 오른쪽아래로 내려가는 모습을 </a:t>
            </a:r>
            <a:r>
              <a:rPr lang="en-US" altLang="ko-KR" sz="2000" smtClean="0"/>
              <a:t>5</a:t>
            </a:r>
            <a:r>
              <a:rPr lang="ko-KR" altLang="en-US" sz="2000" smtClean="0"/>
              <a:t>장의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로 출력하시오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모양 바꾸기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smtClean="0"/>
              <a:t>reshape()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행과 열의 개수를 바꾼다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a=np.arange(100).reshape(10,10), a.reshape(5,20)</a:t>
            </a:r>
          </a:p>
          <a:p>
            <a:pPr lvl="1"/>
            <a:r>
              <a:rPr lang="en-US" altLang="ko-KR" sz="2000" smtClean="0"/>
              <a:t>a=np.array([1,2,3]) </a:t>
            </a: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/>
              <a:t> a.reshape(1,3), a.reshape(3,1)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ravel() </a:t>
            </a:r>
            <a:r>
              <a:rPr lang="en-US" altLang="ko-KR" sz="2400" smtClean="0">
                <a:sym typeface="Wingdings" pitchFamily="2" charset="2"/>
              </a:rPr>
              <a:t></a:t>
            </a:r>
            <a:r>
              <a:rPr lang="en-US" altLang="ko-KR" sz="2400" smtClean="0"/>
              <a:t> 1</a:t>
            </a:r>
            <a:r>
              <a:rPr lang="ko-KR" altLang="en-US" sz="2400" smtClean="0"/>
              <a:t>차원으로 풀어준다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a.ravel()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a.T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행과 열을 뒤집는다</a:t>
            </a:r>
            <a:endParaRPr lang="en-US" altLang="ko-KR" sz="2400" smtClean="0"/>
          </a:p>
          <a:p>
            <a:pPr lvl="1"/>
            <a:endParaRPr lang="en-US" altLang="ko-KR" sz="2400"/>
          </a:p>
          <a:p>
            <a:r>
              <a:rPr lang="ko-KR" altLang="en-US" sz="2400" smtClean="0"/>
              <a:t>모양 확인 </a:t>
            </a:r>
            <a:r>
              <a:rPr lang="en-US" altLang="ko-KR" sz="2400" smtClean="0">
                <a:sym typeface="Wingdings" pitchFamily="2" charset="2"/>
              </a:rPr>
              <a:t> a.shape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그리</a:t>
            </a:r>
            <a:r>
              <a:rPr lang="ko-KR" altLang="en-US"/>
              <a:t>기</a:t>
            </a:r>
            <a:r>
              <a:rPr lang="ko-KR" altLang="en-US" smtClean="0"/>
              <a:t> </a:t>
            </a:r>
            <a:r>
              <a:rPr lang="en-US" altLang="ko-KR" smtClean="0"/>
              <a:t>(matplotlib)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matplotlib</a:t>
            </a:r>
          </a:p>
          <a:p>
            <a:pPr lvl="1"/>
            <a:r>
              <a:rPr lang="en-US" altLang="ko-KR" sz="2000" smtClean="0"/>
              <a:t>pip install matplotlib (</a:t>
            </a:r>
            <a:r>
              <a:rPr lang="ko-KR" altLang="en-US" sz="2000" smtClean="0"/>
              <a:t>아나콘다는 기본 탑재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import matplotlib.pyplot as plt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18298"/>
            <a:ext cx="3724778" cy="350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61" y="2761230"/>
            <a:ext cx="3888432" cy="383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 곡선을 그리시오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테두리에 벽이 있는 게임판을 그리시오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체스판을 그리시오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비</a:t>
            </a:r>
            <a:r>
              <a:rPr lang="ko-KR" altLang="en-US"/>
              <a:t>교</a:t>
            </a:r>
            <a:r>
              <a:rPr lang="ko-KR" altLang="en-US" smtClean="0"/>
              <a:t>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&gt; &lt; &gt;= &lt;= == !=</a:t>
            </a:r>
          </a:p>
          <a:p>
            <a:pPr lvl="1"/>
            <a:r>
              <a:rPr lang="ko-KR" altLang="en-US" sz="2000" smtClean="0"/>
              <a:t>항목별로 </a:t>
            </a:r>
            <a:r>
              <a:rPr lang="en-US" altLang="ko-KR" sz="2000" smtClean="0"/>
              <a:t>True/False </a:t>
            </a:r>
            <a:r>
              <a:rPr lang="ko-KR" altLang="en-US" sz="2000" smtClean="0"/>
              <a:t>출력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a=np.array([1,2,3,4,5])</a:t>
            </a:r>
          </a:p>
          <a:p>
            <a:pPr lvl="1"/>
            <a:r>
              <a:rPr lang="en-US" altLang="ko-KR" sz="2000" smtClean="0"/>
              <a:t>a&gt;3, a&lt;3, a==3, a!=3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모양</a:t>
            </a:r>
            <a:r>
              <a:rPr lang="en-US" altLang="ko-KR" sz="2400" smtClean="0"/>
              <a:t>(shape)</a:t>
            </a:r>
            <a:r>
              <a:rPr lang="ko-KR" altLang="en-US" sz="2400" smtClean="0"/>
              <a:t>가 같으면 두 </a:t>
            </a:r>
            <a:r>
              <a:rPr lang="en-US" altLang="ko-KR" sz="2400" smtClean="0"/>
              <a:t>array </a:t>
            </a:r>
            <a:r>
              <a:rPr lang="ko-KR" altLang="en-US" sz="2400" smtClean="0"/>
              <a:t>비교 가능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b = np.array([5,4,3,2,1])</a:t>
            </a:r>
          </a:p>
          <a:p>
            <a:pPr lvl="1"/>
            <a:r>
              <a:rPr lang="en-US" altLang="ko-KR" sz="2000" smtClean="0"/>
              <a:t>a&gt;b, a==b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연산시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1, False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0</a:t>
            </a:r>
            <a:r>
              <a:rPr lang="ko-KR" altLang="en-US" sz="2400" smtClean="0"/>
              <a:t>으로 계산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a*(a&gt;b) # b </a:t>
            </a:r>
            <a:r>
              <a:rPr lang="ko-KR" altLang="en-US" sz="2000" smtClean="0"/>
              <a:t>보다 큰 </a:t>
            </a:r>
            <a:r>
              <a:rPr lang="en-US" altLang="ko-KR" sz="2000" smtClean="0"/>
              <a:t>a </a:t>
            </a:r>
            <a:r>
              <a:rPr lang="ko-KR" altLang="en-US" sz="2000" smtClean="0"/>
              <a:t>항목들만 표시함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정수를 실수로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실수를 정수로 바꾸기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np.array([1,2,3], dtype=float)</a:t>
            </a:r>
          </a:p>
          <a:p>
            <a:pPr lvl="1"/>
            <a:r>
              <a:rPr lang="en-US" altLang="ko-KR" sz="2000" smtClean="0"/>
              <a:t>a = np.array([1,2,3]); b = np.array(a, dtype=float)</a:t>
            </a:r>
          </a:p>
          <a:p>
            <a:pPr lvl="1"/>
            <a:r>
              <a:rPr lang="en-US" altLang="ko-KR" sz="2000" smtClean="0"/>
              <a:t>a = np.array([1,2,3]); b = a.astype(float)</a:t>
            </a:r>
          </a:p>
          <a:p>
            <a:pPr lvl="1"/>
            <a:r>
              <a:rPr lang="en-US" altLang="ko-KR" sz="2000" smtClean="0"/>
              <a:t>np.array([1.1, 2.2, 3.9], dtype=int)</a:t>
            </a:r>
          </a:p>
          <a:p>
            <a:pPr lvl="1"/>
            <a:r>
              <a:rPr lang="en-US" altLang="ko-KR" sz="2000" smtClean="0"/>
              <a:t>np.array([0,1,2,0,3], dtype=bool)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자료형 확인은 </a:t>
            </a:r>
            <a:r>
              <a:rPr lang="en-US" altLang="ko-KR" sz="2400" smtClean="0"/>
              <a:t>a.dtype</a:t>
            </a:r>
          </a:p>
          <a:p>
            <a:pPr lvl="1"/>
            <a:r>
              <a:rPr lang="en-US" altLang="ko-KR" sz="2000" smtClean="0"/>
              <a:t>(a&gt;2).dtype</a:t>
            </a:r>
          </a:p>
          <a:p>
            <a:pPr lvl="1"/>
            <a:r>
              <a:rPr lang="en-US" altLang="ko-KR" sz="2000" smtClean="0"/>
              <a:t>np.array([1, 2, 3.0]).dtype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복사</a:t>
            </a:r>
            <a:r>
              <a:rPr lang="en-US" altLang="ko-KR" smtClean="0"/>
              <a:t>? </a:t>
            </a:r>
            <a:r>
              <a:rPr lang="ko-KR" altLang="en-US" smtClean="0"/>
              <a:t>참조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l = [1,2,3] </a:t>
            </a:r>
            <a:r>
              <a:rPr lang="ko-KR" altLang="en-US" sz="2800" smtClean="0"/>
              <a:t>과 </a:t>
            </a:r>
            <a:r>
              <a:rPr lang="en-US" altLang="ko-KR" sz="2800" smtClean="0"/>
              <a:t>l[1:] </a:t>
            </a:r>
            <a:r>
              <a:rPr lang="ko-KR" altLang="en-US" sz="2800" smtClean="0"/>
              <a:t>의 관계</a:t>
            </a:r>
            <a:endParaRPr lang="en-US" altLang="ko-KR" sz="2800"/>
          </a:p>
          <a:p>
            <a:endParaRPr lang="en-US" altLang="ko-KR" sz="2800" smtClean="0"/>
          </a:p>
          <a:p>
            <a:r>
              <a:rPr lang="en-US" altLang="ko-KR" sz="2800" smtClean="0"/>
              <a:t>a = np.array([1,2,3]) </a:t>
            </a:r>
            <a:r>
              <a:rPr lang="ko-KR" altLang="en-US" sz="2800" smtClean="0"/>
              <a:t>과 </a:t>
            </a:r>
            <a:r>
              <a:rPr lang="en-US" altLang="ko-KR" sz="2800" smtClean="0"/>
              <a:t>a[1:] </a:t>
            </a:r>
            <a:r>
              <a:rPr lang="ko-KR" altLang="en-US" sz="2800" smtClean="0"/>
              <a:t>의 관계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numpy</a:t>
            </a:r>
            <a:r>
              <a:rPr lang="ko-KR" altLang="en-US" sz="2800" smtClean="0"/>
              <a:t>는 되도록이면 복사하지 않는다</a:t>
            </a:r>
            <a:endParaRPr lang="en-US" altLang="ko-KR" sz="2800" smtClean="0"/>
          </a:p>
          <a:p>
            <a:pPr lvl="1"/>
            <a:r>
              <a:rPr lang="ko-KR" altLang="en-US" sz="2400" smtClean="0"/>
              <a:t>그 이유는</a:t>
            </a:r>
            <a:r>
              <a:rPr lang="en-US" altLang="ko-KR" sz="2400" smtClean="0"/>
              <a:t>? (</a:t>
            </a:r>
            <a:r>
              <a:rPr lang="ko-KR" altLang="en-US" sz="2400" smtClean="0"/>
              <a:t>힌트는 램 가격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400" smtClean="0"/>
              <a:t>딥러닝에서는 몇</a:t>
            </a:r>
            <a:r>
              <a:rPr lang="en-US" altLang="ko-KR" sz="2400"/>
              <a:t> </a:t>
            </a:r>
            <a:r>
              <a:rPr lang="ko-KR" altLang="en-US" sz="2400" smtClean="0"/>
              <a:t>기가바이트 </a:t>
            </a:r>
            <a:r>
              <a:rPr lang="en-US" altLang="ko-KR" sz="2400" smtClean="0"/>
              <a:t>array</a:t>
            </a:r>
            <a:r>
              <a:rPr lang="ko-KR" altLang="en-US" sz="2400" smtClean="0"/>
              <a:t>도 만든</a:t>
            </a:r>
            <a:r>
              <a:rPr lang="ko-KR" altLang="en-US" sz="2400"/>
              <a:t>다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파일에서 읽어오기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csv </a:t>
            </a:r>
            <a:r>
              <a:rPr lang="ko-KR" altLang="en-US" sz="2400" smtClean="0"/>
              <a:t>파일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데이터를 텍스트로 저장한 파일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쉼표</a:t>
            </a:r>
            <a:r>
              <a:rPr lang="en-US" altLang="ko-KR" sz="2000" smtClean="0"/>
              <a:t>(,) </a:t>
            </a:r>
            <a:r>
              <a:rPr lang="ko-KR" altLang="en-US" sz="2000" smtClean="0"/>
              <a:t>로 항목을 구분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en-US" altLang="ko-KR" sz="2400" smtClean="0"/>
              <a:t>np.loadtxt()</a:t>
            </a:r>
          </a:p>
          <a:p>
            <a:pPr lvl="1"/>
            <a:r>
              <a:rPr lang="ko-KR" altLang="en-US" sz="2000" smtClean="0"/>
              <a:t>옵션을 정확하게 지정하지 않으면 오류 자주 발생</a:t>
            </a:r>
            <a:endParaRPr lang="en-US" altLang="ko-KR" sz="2000" smtClean="0"/>
          </a:p>
          <a:p>
            <a:endParaRPr lang="en-US" altLang="ko-KR" sz="24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iris.csv </a:t>
            </a:r>
            <a:r>
              <a:rPr lang="ko-KR" altLang="en-US" sz="2000" smtClean="0"/>
              <a:t>파일을 읽어오자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에서 파일 읽어오기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pandas</a:t>
            </a:r>
          </a:p>
          <a:p>
            <a:pPr lvl="1"/>
            <a:r>
              <a:rPr lang="ko-KR" altLang="en-US" sz="2000" smtClean="0"/>
              <a:t>표형태의 </a:t>
            </a:r>
            <a:r>
              <a:rPr lang="en-US" altLang="ko-KR" sz="2000" smtClean="0"/>
              <a:t>2</a:t>
            </a:r>
            <a:r>
              <a:rPr lang="ko-KR" altLang="en-US" sz="2000" smtClean="0"/>
              <a:t>차원 데이터에 특화된 라이브러리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문자열과 숫자가 섞여 있더라도 잘 처리함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파이썬의 기본자료형인 </a:t>
            </a:r>
            <a:r>
              <a:rPr lang="en-US" altLang="ko-KR" sz="2000" smtClean="0"/>
              <a:t>dictionary </a:t>
            </a:r>
            <a:r>
              <a:rPr lang="ko-KR" altLang="en-US" sz="2000" smtClean="0"/>
              <a:t>의 기능을 발전시킴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pip install pandas (</a:t>
            </a:r>
            <a:r>
              <a:rPr lang="ko-KR" altLang="en-US" sz="2000" smtClean="0"/>
              <a:t>아나콘다에 포함되어 있음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import pandas as pd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pd.read_csv('iris.csv')</a:t>
            </a:r>
          </a:p>
          <a:p>
            <a:pPr lvl="1"/>
            <a:r>
              <a:rPr lang="ko-KR" altLang="en-US" sz="2000" smtClean="0"/>
              <a:t>복잡한 형태의 텍스트파일도 손쉽게 읽어옴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데이터를 전처리한 후 최종 </a:t>
            </a:r>
            <a:r>
              <a:rPr lang="en-US" altLang="ko-KR" sz="2000" smtClean="0"/>
              <a:t>numpy array </a:t>
            </a:r>
            <a:r>
              <a:rPr lang="ko-KR" altLang="en-US" sz="2000" smtClean="0"/>
              <a:t>로 변환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/>
              <a:t> pd.read_csv('iris.csv').iloc[:,:-1].values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간단 통계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합계</a:t>
            </a:r>
            <a:r>
              <a:rPr lang="en-US" altLang="ko-KR" sz="2400" smtClean="0"/>
              <a:t>, </a:t>
            </a:r>
            <a:r>
              <a:rPr lang="ko-KR" altLang="en-US" sz="2400" smtClean="0"/>
              <a:t>카운트</a:t>
            </a:r>
            <a:r>
              <a:rPr lang="en-US" altLang="ko-KR" sz="2400" smtClean="0"/>
              <a:t>, </a:t>
            </a:r>
            <a:r>
              <a:rPr lang="ko-KR" altLang="en-US" sz="2400" smtClean="0"/>
              <a:t>평균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분산</a:t>
            </a:r>
            <a:r>
              <a:rPr lang="en-US" altLang="ko-KR" sz="2400" smtClean="0"/>
              <a:t>, </a:t>
            </a:r>
            <a:r>
              <a:rPr lang="ko-KR" altLang="en-US" sz="2400" smtClean="0"/>
              <a:t>표준편차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학생 성적표 </a:t>
            </a:r>
            <a:r>
              <a:rPr lang="en-US" altLang="ko-KR" sz="2400" smtClean="0"/>
              <a:t>(</a:t>
            </a:r>
            <a:r>
              <a:rPr lang="ko-KR" altLang="en-US" sz="2400" smtClean="0"/>
              <a:t>행은 학생</a:t>
            </a:r>
            <a:r>
              <a:rPr lang="en-US" altLang="ko-KR" sz="2400" smtClean="0"/>
              <a:t>, </a:t>
            </a:r>
            <a:r>
              <a:rPr lang="ko-KR" altLang="en-US" sz="2400" smtClean="0"/>
              <a:t>열은 과목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000" smtClean="0"/>
              <a:t>학생별 평균</a:t>
            </a:r>
            <a:endParaRPr lang="en-US" altLang="ko-KR" sz="2000"/>
          </a:p>
          <a:p>
            <a:pPr lvl="1"/>
            <a:r>
              <a:rPr lang="ko-KR" altLang="en-US" sz="2000" smtClean="0"/>
              <a:t>과목별 평균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통계계산의 방향이 필요함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en-US" altLang="ko-KR" sz="2400" b="1" smtClean="0">
                <a:solidFill>
                  <a:srgbClr val="FF0000"/>
                </a:solidFill>
                <a:sym typeface="Wingdings" pitchFamily="2" charset="2"/>
              </a:rPr>
              <a:t>axis</a:t>
            </a:r>
            <a:r>
              <a:rPr lang="en-US" altLang="ko-KR" sz="2400" smtClean="0">
                <a:sym typeface="Wingdings" pitchFamily="2" charset="2"/>
              </a:rPr>
              <a:t>(</a:t>
            </a:r>
            <a:r>
              <a:rPr lang="ko-KR" altLang="en-US" sz="2400" smtClean="0">
                <a:sym typeface="Wingdings" pitchFamily="2" charset="2"/>
              </a:rPr>
              <a:t>축</a:t>
            </a:r>
            <a:r>
              <a:rPr lang="en-US" altLang="ko-KR" sz="240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scores.mean(axis=0) # </a:t>
            </a:r>
            <a:r>
              <a:rPr lang="ko-KR" altLang="en-US" sz="2000" smtClean="0">
                <a:sym typeface="Wingdings" pitchFamily="2" charset="2"/>
              </a:rPr>
              <a:t>아래로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scores.mean(axis=1) # </a:t>
            </a:r>
            <a:r>
              <a:rPr lang="ko-KR" altLang="en-US" sz="2000" smtClean="0">
                <a:sym typeface="Wingdings" pitchFamily="2" charset="2"/>
              </a:rPr>
              <a:t>옆으로</a:t>
            </a:r>
            <a:endParaRPr lang="en-US" altLang="ko-KR" sz="200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 검색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도전 과제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기본적인 검색은 인덱싱과 슬라이싱으로 해결됨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a[3,4], a[1:3, 3:5]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그런데</a:t>
            </a:r>
            <a:r>
              <a:rPr lang="en-US" altLang="ko-KR" sz="2400" smtClean="0"/>
              <a:t> </a:t>
            </a:r>
            <a:r>
              <a:rPr lang="ko-KR" altLang="en-US" sz="2400" smtClean="0"/>
              <a:t>첫번째</a:t>
            </a:r>
            <a:r>
              <a:rPr lang="en-US" altLang="ko-KR" sz="2400" smtClean="0"/>
              <a:t>, </a:t>
            </a:r>
            <a:r>
              <a:rPr lang="ko-KR" altLang="en-US" sz="2400" smtClean="0"/>
              <a:t>세번째</a:t>
            </a:r>
            <a:r>
              <a:rPr lang="en-US" altLang="ko-KR" sz="2400" smtClean="0"/>
              <a:t>, 6</a:t>
            </a:r>
            <a:r>
              <a:rPr lang="ko-KR" altLang="en-US" sz="2400" smtClean="0"/>
              <a:t>번째 행을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또는 수학성적이 </a:t>
            </a:r>
            <a:r>
              <a:rPr lang="en-US" altLang="ko-KR" sz="2400" smtClean="0"/>
              <a:t>90</a:t>
            </a:r>
            <a:r>
              <a:rPr lang="ko-KR" altLang="en-US" sz="2400" smtClean="0"/>
              <a:t>점 이상인 학생을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복잡하게는</a:t>
            </a:r>
            <a:r>
              <a:rPr lang="en-US" altLang="ko-KR" sz="2400" smtClean="0"/>
              <a:t>,</a:t>
            </a:r>
            <a:r>
              <a:rPr lang="ko-KR" altLang="en-US" sz="2400" smtClean="0"/>
              <a:t> 키가 </a:t>
            </a:r>
            <a:r>
              <a:rPr lang="en-US" altLang="ko-KR" sz="2400" smtClean="0"/>
              <a:t>170</a:t>
            </a:r>
            <a:r>
              <a:rPr lang="ko-KR" altLang="en-US" sz="2400" smtClean="0"/>
              <a:t>보다 작고 몸무계가 </a:t>
            </a:r>
            <a:r>
              <a:rPr lang="en-US" altLang="ko-KR" sz="2400"/>
              <a:t>6</a:t>
            </a:r>
            <a:r>
              <a:rPr lang="en-US" altLang="ko-KR" sz="2400" smtClean="0"/>
              <a:t>0</a:t>
            </a:r>
            <a:r>
              <a:rPr lang="ko-KR" altLang="en-US" sz="2400" smtClean="0"/>
              <a:t>보다 크고 평균점수가 </a:t>
            </a:r>
            <a:r>
              <a:rPr lang="en-US" altLang="ko-KR" sz="2400" smtClean="0"/>
              <a:t>80</a:t>
            </a:r>
            <a:r>
              <a:rPr lang="ko-KR" altLang="en-US" sz="2400" smtClean="0"/>
              <a:t>이상인 학생을 뽑으려면</a:t>
            </a:r>
            <a:r>
              <a:rPr lang="en-US" altLang="ko-KR" sz="2400" smtClean="0"/>
              <a:t>?</a:t>
            </a:r>
            <a:endParaRPr lang="en-US" altLang="ko-KR" sz="2400"/>
          </a:p>
          <a:p>
            <a:endParaRPr lang="en-US" altLang="ko-KR" sz="2400" smtClean="0"/>
          </a:p>
          <a:p>
            <a:r>
              <a:rPr lang="ko-KR" altLang="en-US" sz="2400" smtClean="0"/>
              <a:t>이런 문제를 데이터베이스</a:t>
            </a:r>
            <a:r>
              <a:rPr lang="en-US" altLang="ko-KR" sz="2400" smtClean="0"/>
              <a:t>(DB)</a:t>
            </a:r>
            <a:r>
              <a:rPr lang="ko-KR" altLang="en-US" sz="2400" smtClean="0"/>
              <a:t>에서는 </a:t>
            </a:r>
            <a:r>
              <a:rPr lang="en-US" altLang="ko-KR" sz="2400" smtClean="0"/>
              <a:t>query </a:t>
            </a:r>
            <a:r>
              <a:rPr lang="ko-KR" altLang="en-US" sz="2400" smtClean="0"/>
              <a:t>라 하고 </a:t>
            </a:r>
            <a:r>
              <a:rPr lang="en-US" altLang="ko-KR" sz="2400" smtClean="0"/>
              <a:t>select </a:t>
            </a:r>
            <a:r>
              <a:rPr lang="ko-KR" altLang="en-US" sz="2400" smtClean="0"/>
              <a:t>문장을 이용하여 해결한다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40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번호</a:t>
            </a:r>
            <a:r>
              <a:rPr lang="en-US" altLang="ko-KR" smtClean="0"/>
              <a:t>(</a:t>
            </a:r>
            <a:r>
              <a:rPr lang="ko-KR" altLang="en-US" smtClean="0"/>
              <a:t>인덱스</a:t>
            </a:r>
            <a:r>
              <a:rPr lang="en-US" altLang="ko-KR" smtClean="0"/>
              <a:t>) </a:t>
            </a:r>
            <a:r>
              <a:rPr lang="ko-KR" altLang="en-US" smtClean="0"/>
              <a:t>지정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검색하고 싶은 번호를 넣어준다</a:t>
            </a:r>
            <a:endParaRPr lang="ko-KR" altLang="en-US" sz="280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38" y="1938440"/>
            <a:ext cx="33623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7494" y="5877272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팬시 색인이라고 부른다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35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True/False </a:t>
            </a:r>
            <a:r>
              <a:rPr lang="ko-KR" altLang="en-US" smtClean="0"/>
              <a:t>로 지정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뽑고 싶은 항목은 </a:t>
            </a:r>
            <a:r>
              <a:rPr lang="en-US" altLang="ko-KR" sz="2000" smtClean="0"/>
              <a:t>True,</a:t>
            </a:r>
            <a:br>
              <a:rPr lang="en-US" altLang="ko-KR" sz="2000" smtClean="0"/>
            </a:br>
            <a:r>
              <a:rPr lang="ko-KR" altLang="en-US" sz="2000" smtClean="0"/>
              <a:t>아닌 것은 </a:t>
            </a:r>
            <a:r>
              <a:rPr lang="en-US" altLang="ko-KR" sz="2000" smtClean="0"/>
              <a:t>False </a:t>
            </a:r>
            <a:r>
              <a:rPr lang="ko-KR" altLang="en-US" sz="2000" smtClean="0"/>
              <a:t>로 지정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ko-KR" altLang="en-US" sz="2000" smtClean="0"/>
              <a:t>원본 데이터와 </a:t>
            </a:r>
            <a:r>
              <a:rPr lang="en-US" altLang="ko-KR" sz="2000" smtClean="0"/>
              <a:t>T/F</a:t>
            </a:r>
            <a:r>
              <a:rPr lang="ko-KR" altLang="en-US" sz="2000" smtClean="0"/>
              <a:t> 개수가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같아야 한다</a:t>
            </a:r>
            <a:endParaRPr lang="en-US" altLang="ko-KR" sz="200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014" y="1412776"/>
            <a:ext cx="398145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5877272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불리</a:t>
            </a:r>
            <a:r>
              <a:rPr lang="ko-KR" altLang="en-US" b="1">
                <a:solidFill>
                  <a:srgbClr val="FF0000"/>
                </a:solidFill>
              </a:rPr>
              <a:t>언</a:t>
            </a:r>
            <a:r>
              <a:rPr lang="ko-KR" altLang="en-US" b="1" smtClean="0">
                <a:solidFill>
                  <a:srgbClr val="FF0000"/>
                </a:solidFill>
              </a:rPr>
              <a:t> 색인이라고 부른다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58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</a:t>
            </a:r>
            <a:r>
              <a:rPr lang="ko-KR" altLang="en-US"/>
              <a:t>건</a:t>
            </a:r>
            <a:r>
              <a:rPr lang="ko-KR" altLang="en-US" smtClean="0"/>
              <a:t>식과 결합하면 마술이 된다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9150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6237312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영어 성적이 </a:t>
            </a:r>
            <a:r>
              <a:rPr lang="en-US" altLang="ko-KR" b="1" smtClean="0">
                <a:solidFill>
                  <a:srgbClr val="FF0000"/>
                </a:solidFill>
              </a:rPr>
              <a:t>80</a:t>
            </a:r>
            <a:r>
              <a:rPr lang="ko-KR" altLang="en-US" b="1" smtClean="0">
                <a:solidFill>
                  <a:srgbClr val="FF0000"/>
                </a:solidFill>
              </a:rPr>
              <a:t>점 보다 큰 학생들을 뽑으시오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numpy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numpy </a:t>
            </a:r>
            <a:r>
              <a:rPr lang="ko-KR" altLang="en-US" sz="2800" smtClean="0"/>
              <a:t>는 </a:t>
            </a:r>
            <a:r>
              <a:rPr lang="en-US" altLang="ko-KR" sz="2800" smtClean="0"/>
              <a:t>list </a:t>
            </a:r>
            <a:r>
              <a:rPr lang="ko-KR" altLang="en-US" sz="2800" smtClean="0"/>
              <a:t>와 비슷한 자료형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numpy </a:t>
            </a:r>
            <a:r>
              <a:rPr lang="ko-KR" altLang="en-US" sz="2800" smtClean="0"/>
              <a:t>는 외부 라이브러리</a:t>
            </a:r>
            <a:r>
              <a:rPr lang="en-US" altLang="ko-KR" sz="2800"/>
              <a:t> </a:t>
            </a:r>
            <a:r>
              <a:rPr lang="en-US" altLang="ko-KR" sz="2800" smtClean="0"/>
              <a:t>(</a:t>
            </a:r>
            <a:r>
              <a:rPr lang="en-US" altLang="ko-KR" sz="2400" smtClean="0"/>
              <a:t>list </a:t>
            </a:r>
            <a:r>
              <a:rPr lang="ko-KR" altLang="en-US" sz="2400" smtClean="0"/>
              <a:t>는 기본 자료형</a:t>
            </a:r>
            <a:r>
              <a:rPr lang="en-US" altLang="ko-KR" sz="2400" smtClean="0"/>
              <a:t>)</a:t>
            </a:r>
          </a:p>
          <a:p>
            <a:pPr lvl="1"/>
            <a:r>
              <a:rPr lang="en-US" altLang="ko-KR" sz="2400" smtClean="0"/>
              <a:t>pip install numpy</a:t>
            </a:r>
          </a:p>
          <a:p>
            <a:pPr lvl="1"/>
            <a:r>
              <a:rPr lang="en-US" altLang="ko-KR" sz="2400" smtClean="0"/>
              <a:t>import numpy as np</a:t>
            </a:r>
          </a:p>
          <a:p>
            <a:pPr lvl="1"/>
            <a:endParaRPr lang="en-US" altLang="ko-KR" sz="2400" smtClean="0"/>
          </a:p>
          <a:p>
            <a:r>
              <a:rPr lang="en-US" altLang="ko-KR" sz="2800" smtClean="0"/>
              <a:t>numpy</a:t>
            </a:r>
            <a:r>
              <a:rPr lang="ko-KR" altLang="en-US" sz="2800" smtClean="0"/>
              <a:t>를 사용해야 하는 이유</a:t>
            </a:r>
            <a:endParaRPr lang="en-US" altLang="ko-KR" sz="2800" smtClean="0"/>
          </a:p>
          <a:p>
            <a:pPr lvl="1"/>
            <a:r>
              <a:rPr lang="ko-KR" altLang="en-US" sz="2400" smtClean="0"/>
              <a:t>수치계산에 아주 빠르다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메모리를 효율적으로 사용한다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수치계산</a:t>
            </a:r>
            <a:r>
              <a:rPr lang="en-US" altLang="ko-KR" sz="2400" smtClean="0"/>
              <a:t>/</a:t>
            </a:r>
            <a:r>
              <a:rPr lang="ko-KR" altLang="en-US" sz="2400" smtClean="0"/>
              <a:t>통계 등 편리한 함수를 제공한다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조건이 두개 이상일 때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524000"/>
            <a:ext cx="60102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5805264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&amp;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en-US" altLang="ko-KR" b="1" smtClean="0">
                <a:solidFill>
                  <a:srgbClr val="FF0000"/>
                </a:solidFill>
              </a:rPr>
              <a:t>"and", |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en-US" altLang="ko-KR" b="1" smtClean="0">
                <a:solidFill>
                  <a:srgbClr val="FF0000"/>
                </a:solidFill>
              </a:rPr>
              <a:t>"or"</a:t>
            </a:r>
          </a:p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각 조건식에 괄호를 붙여야 함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88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필요한 항목만 뽑고 싶을 때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484784"/>
            <a:ext cx="57245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64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통계값과 결합</a:t>
            </a:r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679029"/>
            <a:ext cx="49911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99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np.where() </a:t>
            </a:r>
            <a:r>
              <a:rPr lang="ko-KR" altLang="en-US" smtClean="0"/>
              <a:t>함수</a:t>
            </a:r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29432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32480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71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np.where() – </a:t>
            </a:r>
            <a:r>
              <a:rPr lang="ko-KR" altLang="en-US" smtClean="0"/>
              <a:t>위치 출력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27065"/>
            <a:ext cx="60864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31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 분석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분산</a:t>
            </a:r>
            <a:r>
              <a:rPr lang="en-US" altLang="ko-KR" smtClean="0"/>
              <a:t>, </a:t>
            </a:r>
            <a:r>
              <a:rPr lang="ko-KR" altLang="en-US" smtClean="0"/>
              <a:t>표준편차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평균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[1,2,3,4,5] </a:t>
            </a:r>
            <a:r>
              <a:rPr lang="ko-KR" altLang="en-US" sz="2000" smtClean="0"/>
              <a:t>의</a:t>
            </a:r>
            <a:r>
              <a:rPr lang="en-US" altLang="ko-KR" sz="2000"/>
              <a:t> </a:t>
            </a:r>
            <a:r>
              <a:rPr lang="ko-KR" altLang="en-US" sz="2000" smtClean="0"/>
              <a:t>평균 </a:t>
            </a:r>
            <a:r>
              <a:rPr lang="en-US" altLang="ko-KR" sz="2000" smtClean="0">
                <a:sym typeface="Wingdings" pitchFamily="2" charset="2"/>
              </a:rPr>
              <a:t> (1+2+3+4+5)/5 = 3</a:t>
            </a:r>
          </a:p>
          <a:p>
            <a:r>
              <a:rPr lang="ko-KR" altLang="en-US" sz="2400" smtClean="0">
                <a:sym typeface="Wingdings" pitchFamily="2" charset="2"/>
              </a:rPr>
              <a:t>분산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((1-3)^2+(2-3)^2+(3-3)^2+(4-3)^2+(5-3)^2)/5 = 2</a:t>
            </a:r>
          </a:p>
          <a:p>
            <a:r>
              <a:rPr lang="ko-KR" altLang="en-US" sz="2400" smtClean="0">
                <a:sym typeface="Wingdings" pitchFamily="2" charset="2"/>
              </a:rPr>
              <a:t>표준편차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분산의 제곱근 </a:t>
            </a:r>
            <a:r>
              <a:rPr lang="en-US" altLang="ko-KR" sz="2000" smtClean="0">
                <a:sym typeface="Wingdings" pitchFamily="2" charset="2"/>
              </a:rPr>
              <a:t>= np.sqrt(2)</a:t>
            </a:r>
            <a:endParaRPr lang="en-US" altLang="ko-KR" sz="2000">
              <a:sym typeface="Wingdings" pitchFamily="2" charset="2"/>
            </a:endParaRPr>
          </a:p>
          <a:p>
            <a:r>
              <a:rPr lang="ko-KR" altLang="en-US" sz="2400" smtClean="0">
                <a:sym typeface="Wingdings" pitchFamily="2" charset="2"/>
              </a:rPr>
              <a:t>기타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min(), max(), bincount()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any(), all() </a:t>
            </a:r>
            <a:r>
              <a:rPr lang="ko-KR" altLang="en-US" sz="2000" smtClean="0">
                <a:sym typeface="Wingdings" pitchFamily="2" charset="2"/>
              </a:rPr>
              <a:t>등</a:t>
            </a:r>
            <a:endParaRPr lang="ko-KR" altLang="en-US" sz="200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84984"/>
            <a:ext cx="31623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54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표의 통계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413470"/>
            <a:ext cx="5067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7902" y="6381328"/>
            <a:ext cx="583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axis </a:t>
            </a:r>
            <a:r>
              <a:rPr lang="ko-KR" altLang="en-US" b="1" smtClean="0">
                <a:solidFill>
                  <a:srgbClr val="FF0000"/>
                </a:solidFill>
              </a:rPr>
              <a:t>를 사용하여 아래로 또는 옆으로 통계인지 지정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63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통계치를 이용한 검색</a:t>
            </a:r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" y="1429469"/>
            <a:ext cx="46482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29469"/>
            <a:ext cx="45339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6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정규분포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종모양 분포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x</a:t>
            </a:r>
            <a:r>
              <a:rPr lang="ko-KR" altLang="en-US" sz="2000" smtClean="0"/>
              <a:t>축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관측하려는 값 </a:t>
            </a:r>
            <a:r>
              <a:rPr lang="en-US" altLang="ko-KR" sz="2000" smtClean="0"/>
              <a:t>(</a:t>
            </a:r>
            <a:r>
              <a:rPr lang="ko-KR" altLang="en-US" sz="2000" smtClean="0"/>
              <a:t>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몸무계</a:t>
            </a:r>
            <a:r>
              <a:rPr lang="en-US" altLang="ko-KR" sz="2000" smtClean="0"/>
              <a:t>, </a:t>
            </a:r>
            <a:r>
              <a:rPr lang="ko-KR" altLang="en-US" sz="2000" smtClean="0"/>
              <a:t>연수입</a:t>
            </a:r>
            <a:r>
              <a:rPr lang="en-US" altLang="ko-KR" sz="2000"/>
              <a:t> </a:t>
            </a:r>
            <a:r>
              <a:rPr lang="ko-KR" altLang="en-US" sz="2000" smtClean="0"/>
              <a:t>등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y</a:t>
            </a:r>
            <a:r>
              <a:rPr lang="ko-KR" altLang="en-US" sz="2000" smtClean="0"/>
              <a:t>축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개</a:t>
            </a:r>
            <a:r>
              <a:rPr lang="ko-KR" altLang="en-US" sz="2000"/>
              <a:t>수</a:t>
            </a:r>
            <a:r>
              <a:rPr lang="ko-KR" altLang="en-US" sz="2000" smtClean="0"/>
              <a:t> 또는 확률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표준정규분포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평균이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인 정규분포</a:t>
            </a:r>
            <a:endParaRPr lang="ko-KR" altLang="en-US" sz="2000"/>
          </a:p>
        </p:txBody>
      </p:sp>
      <p:pic>
        <p:nvPicPr>
          <p:cNvPr id="19458" name="Picture 2" descr="https://upload.wikimedia.org/wikipedia/commons/thumb/8/8c/Standard_deviation_diagram.svg/35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5595240" cy="279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637203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https</a:t>
            </a:r>
            <a:r>
              <a:rPr lang="en-US" altLang="ko-KR" b="1">
                <a:solidFill>
                  <a:srgbClr val="FF0000"/>
                </a:solidFill>
              </a:rPr>
              <a:t>://en.wikipedia.org/wiki/Normal_distribution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5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적용 분야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데이터 분석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matplolib(</a:t>
            </a:r>
            <a:r>
              <a:rPr lang="ko-KR" altLang="en-US" sz="2400" smtClean="0"/>
              <a:t>시각화</a:t>
            </a:r>
            <a:r>
              <a:rPr lang="en-US" altLang="ko-KR" sz="2400" smtClean="0"/>
              <a:t>), pandas(DB), </a:t>
            </a:r>
            <a:r>
              <a:rPr lang="ko-KR" altLang="en-US" sz="2400" smtClean="0"/>
              <a:t>통계</a:t>
            </a:r>
            <a:endParaRPr lang="en-US" altLang="ko-KR" sz="2400" smtClean="0"/>
          </a:p>
          <a:p>
            <a:pPr lvl="1"/>
            <a:endParaRPr lang="en-US" altLang="ko-KR" sz="2400" smtClean="0"/>
          </a:p>
          <a:p>
            <a:r>
              <a:rPr lang="ko-KR" altLang="en-US" sz="2800" smtClean="0"/>
              <a:t>머신러닝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scikit-learn</a:t>
            </a:r>
          </a:p>
          <a:p>
            <a:pPr lvl="1"/>
            <a:endParaRPr lang="en-US" altLang="ko-KR" sz="2400" smtClean="0"/>
          </a:p>
          <a:p>
            <a:r>
              <a:rPr lang="ko-KR" altLang="en-US" sz="2800" smtClean="0"/>
              <a:t>신경망과 딥러닝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tensorflow, keras, pytorch </a:t>
            </a:r>
            <a:r>
              <a:rPr lang="ko-KR" altLang="en-US" sz="2400" smtClean="0"/>
              <a:t>등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5877272"/>
            <a:ext cx="654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데이터 분석에 있어</a:t>
            </a:r>
            <a:r>
              <a:rPr lang="en-US" altLang="ko-KR" b="1" smtClean="0">
                <a:solidFill>
                  <a:srgbClr val="FF0000"/>
                </a:solidFill>
              </a:rPr>
              <a:t>, numpy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ko-KR" altLang="en-US" b="1" smtClean="0">
                <a:solidFill>
                  <a:srgbClr val="FF0000"/>
                </a:solidFill>
              </a:rPr>
              <a:t>전쟁터에 </a:t>
            </a:r>
            <a:r>
              <a:rPr lang="ko-KR" altLang="en-US" b="1" smtClean="0">
                <a:solidFill>
                  <a:srgbClr val="FF0000"/>
                </a:solidFill>
              </a:rPr>
              <a:t>병사의 총과 같다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랜덤함수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np.random </a:t>
            </a:r>
            <a:r>
              <a:rPr lang="ko-KR" altLang="en-US" smtClean="0"/>
              <a:t>패키지</a:t>
            </a:r>
            <a:endParaRPr lang="en-US" altLang="ko-KR" smtClean="0"/>
          </a:p>
          <a:p>
            <a:pPr lvl="1"/>
            <a:r>
              <a:rPr lang="en-US" altLang="ko-KR" smtClean="0"/>
              <a:t>rand(), uniform() : </a:t>
            </a:r>
            <a:r>
              <a:rPr lang="ko-KR" altLang="en-US" smtClean="0"/>
              <a:t>고르게 값을 뽑음</a:t>
            </a:r>
            <a:endParaRPr lang="en-US" altLang="ko-KR" smtClean="0"/>
          </a:p>
          <a:p>
            <a:pPr lvl="1"/>
            <a:r>
              <a:rPr lang="en-US" altLang="ko-KR" smtClean="0"/>
              <a:t>randn, normal() : </a:t>
            </a:r>
            <a:r>
              <a:rPr lang="ko-KR" altLang="en-US" smtClean="0"/>
              <a:t>정규분포</a:t>
            </a:r>
            <a:endParaRPr lang="en-US" altLang="ko-KR" smtClean="0"/>
          </a:p>
          <a:p>
            <a:pPr lvl="1"/>
            <a:r>
              <a:rPr lang="en-US" altLang="ko-KR" smtClean="0"/>
              <a:t>randint() : </a:t>
            </a:r>
            <a:r>
              <a:rPr lang="ko-KR" altLang="en-US" smtClean="0"/>
              <a:t>정수값</a:t>
            </a:r>
            <a:endParaRPr lang="en-US" altLang="ko-KR" smtClean="0"/>
          </a:p>
          <a:p>
            <a:pPr lvl="1"/>
            <a:r>
              <a:rPr lang="en-US" altLang="ko-KR" smtClean="0"/>
              <a:t>permutation() : </a:t>
            </a:r>
            <a:r>
              <a:rPr lang="ko-KR" altLang="en-US" smtClean="0"/>
              <a:t>카드섞기</a:t>
            </a:r>
            <a:endParaRPr lang="en-US" altLang="ko-KR" smtClean="0"/>
          </a:p>
          <a:p>
            <a:pPr lvl="1"/>
            <a:r>
              <a:rPr lang="en-US" altLang="ko-KR" smtClean="0"/>
              <a:t>choice() : </a:t>
            </a:r>
            <a:r>
              <a:rPr lang="ko-KR" altLang="en-US" smtClean="0"/>
              <a:t>카드뽑기</a:t>
            </a:r>
            <a:r>
              <a:rPr lang="en-US" altLang="ko-KR" smtClean="0"/>
              <a:t>, </a:t>
            </a:r>
            <a:r>
              <a:rPr lang="ko-KR" altLang="en-US" smtClean="0"/>
              <a:t>주사위던지기</a:t>
            </a:r>
            <a:endParaRPr lang="en-US" altLang="ko-KR" smtClean="0"/>
          </a:p>
          <a:p>
            <a:pPr lvl="1"/>
            <a:r>
              <a:rPr lang="en-US" altLang="ko-KR" smtClean="0"/>
              <a:t>seed() : </a:t>
            </a:r>
            <a:r>
              <a:rPr lang="ko-KR" altLang="en-US" smtClean="0"/>
              <a:t>랜덤을 고정</a:t>
            </a:r>
            <a:r>
              <a:rPr lang="en-US" altLang="ko-KR" smtClean="0"/>
              <a:t>(?)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28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b="1" smtClean="0">
                <a:solidFill>
                  <a:srgbClr val="FF0000"/>
                </a:solidFill>
              </a:rPr>
              <a:t>0~1</a:t>
            </a:r>
            <a:r>
              <a:rPr lang="en-US" altLang="ko-KR" sz="2400" smtClean="0"/>
              <a:t> </a:t>
            </a:r>
            <a:r>
              <a:rPr lang="ko-KR" altLang="en-US" sz="2400" smtClean="0"/>
              <a:t>사이의 실수값을 </a:t>
            </a:r>
            <a:r>
              <a:rPr lang="ko-KR" altLang="en-US" sz="2400" b="1" smtClean="0">
                <a:solidFill>
                  <a:srgbClr val="FF0000"/>
                </a:solidFill>
              </a:rPr>
              <a:t>고르게</a:t>
            </a:r>
            <a:r>
              <a:rPr lang="ko-KR" altLang="en-US" sz="2400" smtClean="0"/>
              <a:t> 뽑음</a:t>
            </a:r>
            <a:endParaRPr lang="ko-KR" altLang="en-US" sz="240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733550"/>
            <a:ext cx="58864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3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np.random.randn()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표준정규분포</a:t>
            </a:r>
            <a:r>
              <a:rPr lang="ko-KR" altLang="en-US" sz="2000" smtClean="0"/>
              <a:t>에 따라 값을 뽑음 </a:t>
            </a:r>
            <a:r>
              <a:rPr lang="en-US" altLang="ko-KR" sz="2000" smtClean="0"/>
              <a:t>(</a:t>
            </a:r>
            <a:r>
              <a:rPr lang="ko-KR" altLang="en-US" sz="2000" smtClean="0"/>
              <a:t>평균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 </a:t>
            </a:r>
            <a:r>
              <a:rPr lang="en-US" altLang="ko-KR" sz="2000" smtClean="0"/>
              <a:t>1)</a:t>
            </a:r>
            <a:endParaRPr lang="ko-KR" altLang="en-US" sz="200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63575"/>
            <a:ext cx="5760640" cy="48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2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np.random.randint()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지정한 범위에서 정수를 고르게 뽑음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동전던지기 </a:t>
            </a:r>
            <a:r>
              <a:rPr lang="en-US" altLang="ko-KR" sz="1600" smtClean="0"/>
              <a:t>= np.random.randint(2, size=[10,100])</a:t>
            </a:r>
          </a:p>
          <a:p>
            <a:pPr lvl="1"/>
            <a:r>
              <a:rPr lang="ko-KR" altLang="en-US" sz="1600" smtClean="0"/>
              <a:t>주사위놀이 </a:t>
            </a:r>
            <a:r>
              <a:rPr lang="en-US" altLang="ko-KR" sz="1600" smtClean="0"/>
              <a:t>= np.random.randint(1, 7, size=[10,100])</a:t>
            </a:r>
            <a:endParaRPr lang="en-US" altLang="ko-KR" sz="1600"/>
          </a:p>
          <a:p>
            <a:endParaRPr lang="en-US" altLang="ko-KR" sz="1800" smtClean="0"/>
          </a:p>
          <a:p>
            <a:r>
              <a:rPr lang="en-US" altLang="ko-KR" sz="1800" smtClean="0"/>
              <a:t>(</a:t>
            </a:r>
            <a:r>
              <a:rPr lang="ko-KR" altLang="en-US" sz="1800" smtClean="0"/>
              <a:t>고급</a:t>
            </a:r>
            <a:r>
              <a:rPr lang="en-US" altLang="ko-KR" sz="1800" smtClean="0"/>
              <a:t>/</a:t>
            </a:r>
            <a:r>
              <a:rPr lang="ko-KR" altLang="en-US" sz="1800" smtClean="0"/>
              <a:t>참고</a:t>
            </a:r>
            <a:r>
              <a:rPr lang="en-US" altLang="ko-KR" sz="1800" smtClean="0"/>
              <a:t>) </a:t>
            </a:r>
            <a:r>
              <a:rPr lang="ko-KR" altLang="en-US" sz="1800" smtClean="0"/>
              <a:t>동전던지기를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>이용한 정규분포 유도</a:t>
            </a:r>
            <a:endParaRPr lang="ko-KR" altLang="en-US" sz="180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13" y="2641121"/>
            <a:ext cx="48291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17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randn() </a:t>
            </a:r>
            <a:r>
              <a:rPr lang="ko-KR" altLang="en-US" sz="2400" smtClean="0"/>
              <a:t>은 가장 많이 사용하는 랜덤함수이다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그런데 </a:t>
            </a:r>
            <a:r>
              <a:rPr lang="en-US" altLang="ko-KR" sz="2400" smtClean="0"/>
              <a:t>randn() </a:t>
            </a:r>
            <a:r>
              <a:rPr lang="ko-KR" altLang="en-US" sz="2400" smtClean="0"/>
              <a:t>은 정규분포를 사용하므로 상당히 크거나 작은 값이 뽑힐 수 있다</a:t>
            </a:r>
            <a:r>
              <a:rPr lang="en-US" altLang="ko-KR" sz="2400" smtClean="0"/>
              <a:t>. randn() </a:t>
            </a:r>
            <a:r>
              <a:rPr lang="ko-KR" altLang="en-US" sz="2400" smtClean="0"/>
              <a:t>으로 뽑은 값을 </a:t>
            </a:r>
            <a:r>
              <a:rPr lang="en-US" altLang="ko-KR" sz="2400" smtClean="0"/>
              <a:t>-3~3 </a:t>
            </a:r>
            <a:r>
              <a:rPr lang="ko-KR" altLang="en-US" sz="2400" smtClean="0"/>
              <a:t>사이로 제한 하는 방법을 제시해 보시오</a:t>
            </a:r>
            <a:r>
              <a:rPr lang="en-US" altLang="ko-KR" sz="2400" smtClean="0"/>
              <a:t>.</a:t>
            </a:r>
          </a:p>
          <a:p>
            <a:pPr lvl="1"/>
            <a:r>
              <a:rPr lang="en-US" altLang="ko-KR" sz="2000" smtClean="0"/>
              <a:t>a = np.random.randn(100,10)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첫번째 열은 평균 </a:t>
            </a:r>
            <a:r>
              <a:rPr lang="en-US" altLang="ko-KR" sz="2400" smtClean="0"/>
              <a:t>0</a:t>
            </a:r>
            <a:r>
              <a:rPr lang="ko-KR" altLang="en-US" sz="2400" smtClean="0"/>
              <a:t>과</a:t>
            </a:r>
            <a:r>
              <a:rPr lang="en-US" altLang="ko-KR" sz="2400" smtClean="0"/>
              <a:t> </a:t>
            </a:r>
            <a:r>
              <a:rPr lang="ko-KR" altLang="en-US" sz="2400" smtClean="0"/>
              <a:t>표준편차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인 분포이고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두번째 열은 평균 </a:t>
            </a:r>
            <a:r>
              <a:rPr lang="en-US" altLang="ko-KR" sz="2400" smtClean="0"/>
              <a:t>10</a:t>
            </a:r>
            <a:r>
              <a:rPr lang="ko-KR" altLang="en-US" sz="2400" smtClean="0"/>
              <a:t>과 표준편차 </a:t>
            </a:r>
            <a:r>
              <a:rPr lang="en-US" altLang="ko-KR" sz="2400" smtClean="0"/>
              <a:t>5</a:t>
            </a:r>
            <a:r>
              <a:rPr lang="ko-KR" altLang="en-US" sz="2400" smtClean="0"/>
              <a:t>인 데이터를 생성하려고 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이와 같은 </a:t>
            </a:r>
            <a:r>
              <a:rPr lang="en-US" altLang="ko-KR" sz="2400" smtClean="0"/>
              <a:t>100x2 </a:t>
            </a:r>
            <a:r>
              <a:rPr lang="ko-KR" altLang="en-US" sz="2400" smtClean="0"/>
              <a:t>형태의 </a:t>
            </a:r>
            <a:r>
              <a:rPr lang="en-US" altLang="ko-KR" sz="2400" smtClean="0"/>
              <a:t>array</a:t>
            </a:r>
            <a:r>
              <a:rPr lang="ko-KR" altLang="en-US" sz="2400" smtClean="0"/>
              <a:t>를 생성하시오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8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고급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= </a:t>
            </a:r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모든 수치형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는 이미지로 볼 수 있다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숫자 하나하나는 픽셀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행수는 높이</a:t>
            </a:r>
            <a:r>
              <a:rPr lang="en-US" altLang="ko-KR" sz="1800" smtClean="0"/>
              <a:t>, </a:t>
            </a:r>
            <a:r>
              <a:rPr lang="ko-KR" altLang="en-US" sz="1800" smtClean="0"/>
              <a:t>열수는 넓이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000" smtClean="0"/>
              <a:t>표형태</a:t>
            </a:r>
            <a:r>
              <a:rPr lang="en-US" altLang="ko-KR" sz="2000" smtClean="0"/>
              <a:t>(2</a:t>
            </a:r>
            <a:r>
              <a:rPr lang="ko-KR" altLang="en-US" sz="2000" smtClean="0"/>
              <a:t>차원</a:t>
            </a:r>
            <a:r>
              <a:rPr lang="en-US" altLang="ko-KR" sz="2000" smtClean="0"/>
              <a:t>)</a:t>
            </a:r>
            <a:r>
              <a:rPr lang="ko-KR" altLang="en-US" sz="2000" smtClean="0"/>
              <a:t>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는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흑백 이미지에 상응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22" y="2132856"/>
            <a:ext cx="42481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24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컬러 이미지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4194741" cy="4525963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컬러 이미지는 흑백이미지 </a:t>
            </a:r>
            <a:r>
              <a:rPr lang="en-US" altLang="ko-KR" sz="2000" smtClean="0"/>
              <a:t>3</a:t>
            </a:r>
            <a:r>
              <a:rPr lang="ko-KR" altLang="en-US" sz="2000" smtClean="0"/>
              <a:t>장으로 만들어짐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각 이미지는 </a:t>
            </a:r>
            <a:r>
              <a:rPr lang="en-US" altLang="ko-KR" sz="1800" smtClean="0"/>
              <a:t>Red/Green/Blue </a:t>
            </a:r>
            <a:r>
              <a:rPr lang="ko-KR" altLang="en-US" sz="1800" smtClean="0"/>
              <a:t>의 밝기를 나타냄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en-US" altLang="ko-KR" sz="1800" smtClean="0"/>
              <a:t>RGB </a:t>
            </a:r>
            <a:r>
              <a:rPr lang="ko-KR" altLang="en-US" sz="1800" smtClean="0"/>
              <a:t>채널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이미지의 밝기는 </a:t>
            </a:r>
            <a:r>
              <a:rPr lang="en-US" altLang="ko-KR" sz="1800" smtClean="0"/>
              <a:t>0~1 </a:t>
            </a:r>
            <a:r>
              <a:rPr lang="ko-KR" altLang="en-US" sz="1800" smtClean="0"/>
              <a:t>사이의 실수값 또는 </a:t>
            </a:r>
            <a:r>
              <a:rPr lang="en-US" altLang="ko-KR" sz="1800" smtClean="0"/>
              <a:t>0~255 </a:t>
            </a:r>
            <a:r>
              <a:rPr lang="ko-KR" altLang="en-US" sz="1800" smtClean="0"/>
              <a:t>정수값으로 표현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컬러 이미지는 </a:t>
            </a:r>
            <a:r>
              <a:rPr lang="en-US" altLang="ko-KR" sz="2200" smtClean="0"/>
              <a:t>(</a:t>
            </a:r>
            <a:r>
              <a:rPr lang="ko-KR" altLang="en-US" sz="2200" smtClean="0"/>
              <a:t>높이</a:t>
            </a:r>
            <a:r>
              <a:rPr lang="en-US" altLang="ko-KR" sz="2200"/>
              <a:t>,</a:t>
            </a:r>
            <a:r>
              <a:rPr lang="ko-KR" altLang="en-US" sz="2200" smtClean="0"/>
              <a:t>넓이</a:t>
            </a:r>
            <a:r>
              <a:rPr lang="en-US" altLang="ko-KR" sz="2200"/>
              <a:t>,</a:t>
            </a:r>
            <a:r>
              <a:rPr lang="ko-KR" altLang="en-US" sz="2200" smtClean="0"/>
              <a:t>채널</a:t>
            </a:r>
            <a:r>
              <a:rPr lang="en-US" altLang="ko-KR" sz="2200" smtClean="0"/>
              <a:t>) </a:t>
            </a:r>
            <a:r>
              <a:rPr lang="ko-KR" altLang="en-US" sz="2200" smtClean="0"/>
              <a:t>의</a:t>
            </a:r>
            <a:r>
              <a:rPr lang="en-US" altLang="ko-KR" sz="2200"/>
              <a:t> </a:t>
            </a:r>
            <a:r>
              <a:rPr lang="en-US" altLang="ko-KR" sz="2200" smtClean="0"/>
              <a:t>3</a:t>
            </a:r>
            <a:r>
              <a:rPr lang="ko-KR" altLang="en-US" sz="2200" smtClean="0"/>
              <a:t>차원 </a:t>
            </a:r>
            <a:r>
              <a:rPr lang="en-US" altLang="ko-KR" sz="2200" smtClean="0"/>
              <a:t>array</a:t>
            </a:r>
          </a:p>
          <a:p>
            <a:pPr lvl="1"/>
            <a:r>
              <a:rPr lang="ko-KR" altLang="en-US" sz="1800" smtClean="0"/>
              <a:t>픽셀당 </a:t>
            </a:r>
            <a:r>
              <a:rPr lang="en-US" altLang="ko-KR" sz="1800" smtClean="0"/>
              <a:t>3</a:t>
            </a:r>
            <a:r>
              <a:rPr lang="ko-KR" altLang="en-US" sz="1800" smtClean="0"/>
              <a:t>개의 숫자로 표현</a:t>
            </a:r>
            <a:endParaRPr lang="ko-KR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75395"/>
            <a:ext cx="40862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0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불러오기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439763"/>
            <a:ext cx="41624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78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ndarray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array </a:t>
            </a:r>
            <a:r>
              <a:rPr lang="ko-KR" altLang="en-US" sz="2400" smtClean="0"/>
              <a:t>의 정식 명칭은 </a:t>
            </a:r>
            <a:r>
              <a:rPr lang="en-US" altLang="ko-KR" sz="2400" smtClean="0"/>
              <a:t>numpy.ndarray</a:t>
            </a:r>
          </a:p>
          <a:p>
            <a:pPr lvl="1"/>
            <a:r>
              <a:rPr lang="en-US" altLang="ko-KR" sz="2000" smtClean="0"/>
              <a:t>n-dimensional array </a:t>
            </a:r>
            <a:r>
              <a:rPr lang="ko-KR" altLang="en-US" sz="2000" smtClean="0"/>
              <a:t>의 줄임말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numpy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1/2/3 </a:t>
            </a:r>
            <a:r>
              <a:rPr lang="ko-KR" altLang="en-US" sz="2000" smtClean="0"/>
              <a:t>차원 뿐만 아니라 고차원 데이터를 표현 가능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성적표 예시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한 학생의 성적 </a:t>
            </a:r>
            <a:r>
              <a:rPr lang="en-US" altLang="ko-KR" sz="2000" smtClean="0">
                <a:sym typeface="Wingdings" pitchFamily="2" charset="2"/>
              </a:rPr>
              <a:t> 1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전체 학생의 성적 </a:t>
            </a:r>
            <a:r>
              <a:rPr lang="en-US" altLang="ko-KR" sz="2000" smtClean="0">
                <a:sym typeface="Wingdings" pitchFamily="2" charset="2"/>
              </a:rPr>
              <a:t> 2</a:t>
            </a:r>
            <a:r>
              <a:rPr lang="ko-KR" altLang="en-US" sz="2000" smtClean="0">
                <a:sym typeface="Wingdings" pitchFamily="2" charset="2"/>
              </a:rPr>
              <a:t>차원 </a:t>
            </a:r>
            <a:r>
              <a:rPr lang="en-US" altLang="ko-KR" sz="2000" smtClean="0">
                <a:sym typeface="Wingdings" pitchFamily="2" charset="2"/>
              </a:rPr>
              <a:t>(</a:t>
            </a:r>
            <a:r>
              <a:rPr lang="ko-KR" altLang="en-US" sz="2000" smtClean="0">
                <a:sym typeface="Wingdings" pitchFamily="2" charset="2"/>
              </a:rPr>
              <a:t>표</a:t>
            </a:r>
            <a:r>
              <a:rPr lang="en-US" altLang="ko-KR" sz="200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1</a:t>
            </a:r>
            <a:r>
              <a:rPr lang="ko-KR" altLang="en-US" sz="2000" smtClean="0">
                <a:sym typeface="Wingdings" pitchFamily="2" charset="2"/>
              </a:rPr>
              <a:t>학년의 중간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기말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중간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기말 성적 </a:t>
            </a:r>
            <a:r>
              <a:rPr lang="en-US" altLang="ko-KR" sz="2000" smtClean="0">
                <a:sym typeface="Wingdings" pitchFamily="2" charset="2"/>
              </a:rPr>
              <a:t> 3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1/2/3 </a:t>
            </a:r>
            <a:r>
              <a:rPr lang="ko-KR" altLang="en-US" sz="2000" smtClean="0">
                <a:sym typeface="Wingdings" pitchFamily="2" charset="2"/>
              </a:rPr>
              <a:t>학년 전체 성적 </a:t>
            </a:r>
            <a:r>
              <a:rPr lang="en-US" altLang="ko-KR" sz="2000" smtClean="0">
                <a:sym typeface="Wingdings" pitchFamily="2" charset="2"/>
              </a:rPr>
              <a:t> 4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ko-KR" altLang="en-US" sz="20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460297"/>
            <a:ext cx="20193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6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 </a:t>
            </a:r>
            <a:r>
              <a:rPr lang="ko-KR" altLang="en-US" smtClean="0"/>
              <a:t>와 </a:t>
            </a:r>
            <a:r>
              <a:rPr lang="en-US" altLang="ko-KR" smtClean="0"/>
              <a:t>numpy </a:t>
            </a:r>
            <a:r>
              <a:rPr lang="ko-KR" altLang="en-US" smtClean="0"/>
              <a:t>코딩 비</a:t>
            </a:r>
            <a:r>
              <a:rPr lang="ko-KR" altLang="en-US"/>
              <a:t>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58293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차원 변환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453852"/>
            <a:ext cx="39147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63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컬러이미지는 </a:t>
            </a:r>
            <a:r>
              <a:rPr lang="en-US" altLang="ko-KR" sz="2000" smtClean="0"/>
              <a:t>3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이다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즉 한 픽셀당 </a:t>
            </a:r>
            <a:r>
              <a:rPr lang="en-US" altLang="ko-KR" sz="2000" smtClean="0"/>
              <a:t>3</a:t>
            </a:r>
            <a:r>
              <a:rPr lang="ko-KR" altLang="en-US" sz="2000" smtClean="0"/>
              <a:t>개의 숫자로 되어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컬러이미지를 불러와 흑백이미지로 변환해 보자</a:t>
            </a:r>
            <a:r>
              <a:rPr lang="en-US" altLang="ko-KR" sz="2000" smtClean="0"/>
              <a:t>.</a:t>
            </a:r>
          </a:p>
          <a:p>
            <a:endParaRPr lang="en-US" altLang="ko-KR" sz="2000"/>
          </a:p>
          <a:p>
            <a:r>
              <a:rPr lang="ko-KR" altLang="en-US" sz="2000" smtClean="0"/>
              <a:t>컬러이미지에서 파란 채널의 밝기를 </a:t>
            </a:r>
            <a:r>
              <a:rPr lang="en-US" altLang="ko-KR" sz="2000" smtClean="0"/>
              <a:t>2</a:t>
            </a:r>
            <a:r>
              <a:rPr lang="ko-KR" altLang="en-US" sz="2000" smtClean="0"/>
              <a:t>개로 키우려고 한다</a:t>
            </a:r>
            <a:r>
              <a:rPr lang="en-US" altLang="ko-KR" sz="2000" smtClean="0"/>
              <a:t>. (</a:t>
            </a:r>
            <a:r>
              <a:rPr lang="ko-KR" altLang="en-US" sz="2000" smtClean="0"/>
              <a:t>컬러이미지의 밝기값이 </a:t>
            </a:r>
            <a:r>
              <a:rPr lang="en-US" altLang="ko-KR" sz="2000" smtClean="0"/>
              <a:t>0~1 </a:t>
            </a:r>
            <a:r>
              <a:rPr lang="ko-KR" altLang="en-US" sz="2000" smtClean="0"/>
              <a:t>사이의 실수값 또는 </a:t>
            </a:r>
            <a:r>
              <a:rPr lang="en-US" altLang="ko-KR" sz="2000" smtClean="0"/>
              <a:t>0~255 </a:t>
            </a:r>
            <a:r>
              <a:rPr lang="ko-KR" altLang="en-US" sz="2000" smtClean="0"/>
              <a:t>사이의 정수값이어야 함을 주의하자</a:t>
            </a:r>
            <a:r>
              <a:rPr lang="en-US" altLang="ko-KR" sz="2000" smtClean="0"/>
              <a:t>.) </a:t>
            </a:r>
            <a:r>
              <a:rPr lang="ko-KR" altLang="en-US" sz="2000" smtClean="0"/>
              <a:t>마찬가지로 빨간 채널의 밝기를 반으로 줄여보자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95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array </a:t>
            </a:r>
            <a:r>
              <a:rPr lang="ko-KR" altLang="en-US" sz="2000" smtClean="0"/>
              <a:t>연산에서 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가 </a:t>
            </a:r>
            <a:r>
              <a:rPr lang="ko-KR" altLang="en-US" sz="2000" b="1" smtClean="0">
                <a:solidFill>
                  <a:srgbClr val="FF0000"/>
                </a:solidFill>
              </a:rPr>
              <a:t>모양이 같거나</a:t>
            </a:r>
            <a:r>
              <a:rPr lang="ko-KR" altLang="en-US" sz="2000" smtClean="0"/>
              <a:t> 숫자를 연산해야 했다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a = np.array([[1,2],[3,4]]); b = np.array([[4,3],[2,1]])</a:t>
            </a:r>
          </a:p>
          <a:p>
            <a:pPr lvl="1"/>
            <a:r>
              <a:rPr lang="en-US" altLang="ko-KR" sz="1800" smtClean="0"/>
              <a:t>a+b, a*2, a+a </a:t>
            </a:r>
            <a:r>
              <a:rPr lang="ko-KR" altLang="en-US" sz="1800" smtClean="0"/>
              <a:t>등</a:t>
            </a:r>
            <a:endParaRPr lang="en-US" altLang="ko-KR" sz="1800" smtClean="0"/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두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의 모양이 달라도 연산을 가능하도록 지원하는 경우가 있는데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이를 </a:t>
            </a:r>
            <a:r>
              <a:rPr lang="ko-KR" altLang="en-US" sz="2000" b="1" smtClean="0">
                <a:solidFill>
                  <a:srgbClr val="FF0000"/>
                </a:solidFill>
              </a:rPr>
              <a:t>브로드캐스팅</a:t>
            </a:r>
            <a:r>
              <a:rPr lang="en-US" altLang="ko-KR" sz="2000" smtClean="0"/>
              <a:t>(broadcasting)</a:t>
            </a:r>
            <a:r>
              <a:rPr lang="ko-KR" altLang="en-US" sz="2000" smtClean="0"/>
              <a:t>이라고 한다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1547664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5970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47664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59706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8" name="십자형 7"/>
          <p:cNvSpPr/>
          <p:nvPr/>
        </p:nvSpPr>
        <p:spPr>
          <a:xfrm>
            <a:off x="2051720" y="4401108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43734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255577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11" name="오른쪽 화살표 10"/>
          <p:cNvSpPr/>
          <p:nvPr/>
        </p:nvSpPr>
        <p:spPr>
          <a:xfrm>
            <a:off x="3491880" y="4221088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9991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11960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99918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11960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6" name="십자형 15"/>
          <p:cNvSpPr/>
          <p:nvPr/>
        </p:nvSpPr>
        <p:spPr>
          <a:xfrm>
            <a:off x="5103974" y="4401108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9598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5608030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19" name="직사각형 18"/>
          <p:cNvSpPr/>
          <p:nvPr/>
        </p:nvSpPr>
        <p:spPr>
          <a:xfrm>
            <a:off x="5995988" y="4581128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08030" y="4581128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516216" y="4221088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5224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</a:t>
            </a:r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716428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24" name="직사각형 23"/>
          <p:cNvSpPr/>
          <p:nvPr/>
        </p:nvSpPr>
        <p:spPr>
          <a:xfrm>
            <a:off x="7552246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5" name="직사각형 24"/>
          <p:cNvSpPr/>
          <p:nvPr/>
        </p:nvSpPr>
        <p:spPr>
          <a:xfrm>
            <a:off x="7164288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13</a:t>
            </a:r>
            <a:endParaRPr lang="ko-KR" altLang="en-US" sz="1200"/>
          </a:p>
        </p:txBody>
      </p:sp>
      <p:sp>
        <p:nvSpPr>
          <p:cNvPr id="26" name="직사각형 25"/>
          <p:cNvSpPr/>
          <p:nvPr/>
        </p:nvSpPr>
        <p:spPr>
          <a:xfrm>
            <a:off x="1547664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5970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47664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5970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0" name="십자형 29"/>
          <p:cNvSpPr/>
          <p:nvPr/>
        </p:nvSpPr>
        <p:spPr>
          <a:xfrm>
            <a:off x="2051720" y="5337212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55577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255577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33" name="오른쪽 화살표 32"/>
          <p:cNvSpPr/>
          <p:nvPr/>
        </p:nvSpPr>
        <p:spPr>
          <a:xfrm>
            <a:off x="3491880" y="5157192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599918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11960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99918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211960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8" name="십자형 37"/>
          <p:cNvSpPr/>
          <p:nvPr/>
        </p:nvSpPr>
        <p:spPr>
          <a:xfrm>
            <a:off x="5103974" y="5337212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1977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40" name="직사각형 39"/>
          <p:cNvSpPr/>
          <p:nvPr/>
        </p:nvSpPr>
        <p:spPr>
          <a:xfrm>
            <a:off x="5608030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41" name="직사각형 40"/>
          <p:cNvSpPr/>
          <p:nvPr/>
        </p:nvSpPr>
        <p:spPr>
          <a:xfrm>
            <a:off x="5995988" y="551723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95988" y="515719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6516216" y="5157192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55224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7164288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46" name="직사각형 45"/>
          <p:cNvSpPr/>
          <p:nvPr/>
        </p:nvSpPr>
        <p:spPr>
          <a:xfrm>
            <a:off x="755224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47" name="직사각형 46"/>
          <p:cNvSpPr/>
          <p:nvPr/>
        </p:nvSpPr>
        <p:spPr>
          <a:xfrm>
            <a:off x="7164288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32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브로드캐스팅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556792"/>
            <a:ext cx="8554144" cy="4968552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2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를</a:t>
            </a:r>
            <a:r>
              <a:rPr lang="en-US" altLang="ko-KR" sz="2000"/>
              <a:t> </a:t>
            </a:r>
            <a:r>
              <a:rPr lang="ko-KR" altLang="en-US" sz="2000" smtClean="0"/>
              <a:t>더할 때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열의 개수가 같아야 함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(2,3) + (3,) </a:t>
            </a:r>
            <a:r>
              <a:rPr lang="en-US" altLang="ko-KR" sz="1800" smtClean="0">
                <a:sym typeface="Wingdings" pitchFamily="2" charset="2"/>
              </a:rPr>
              <a:t></a:t>
            </a:r>
            <a:r>
              <a:rPr lang="ko-KR" altLang="en-US" sz="1800" smtClean="0"/>
              <a:t> 가능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000" smtClean="0"/>
              <a:t>(2,3) </a:t>
            </a:r>
            <a:r>
              <a:rPr lang="ko-KR" altLang="en-US" sz="2000" smtClean="0"/>
              <a:t>과</a:t>
            </a:r>
            <a:r>
              <a:rPr lang="en-US" altLang="ko-KR" sz="2000" smtClean="0"/>
              <a:t> (2,) </a:t>
            </a:r>
            <a:r>
              <a:rPr lang="ko-KR" altLang="en-US" sz="2000" smtClean="0"/>
              <a:t>형태를 더할 경우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(2,3) + (2,)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ko-KR" altLang="en-US" sz="1800" smtClean="0">
                <a:sym typeface="Wingdings" pitchFamily="2" charset="2"/>
              </a:rPr>
              <a:t>에러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r>
              <a:rPr lang="en-US" altLang="ko-KR" sz="1800" smtClean="0">
                <a:sym typeface="Wingdings" pitchFamily="2" charset="2"/>
              </a:rPr>
              <a:t>(2,3) + (2,1)  </a:t>
            </a:r>
            <a:r>
              <a:rPr lang="ko-KR" altLang="en-US" sz="1800" smtClean="0">
                <a:sym typeface="Wingdings" pitchFamily="2" charset="2"/>
              </a:rPr>
              <a:t>가능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r>
              <a:rPr lang="ko-KR" altLang="en-US" sz="1800" smtClean="0">
                <a:sym typeface="Wingdings" pitchFamily="2" charset="2"/>
              </a:rPr>
              <a:t>즉</a:t>
            </a:r>
            <a:r>
              <a:rPr lang="en-US" altLang="ko-KR" sz="1800" smtClean="0">
                <a:sym typeface="Wingdings" pitchFamily="2" charset="2"/>
              </a:rPr>
              <a:t> (2,) </a:t>
            </a:r>
            <a:r>
              <a:rPr lang="ko-KR" altLang="en-US" sz="1800" smtClean="0">
                <a:sym typeface="Wingdings" pitchFamily="2" charset="2"/>
              </a:rPr>
              <a:t>형태를 </a:t>
            </a:r>
            <a:r>
              <a:rPr lang="en-US" altLang="ko-KR" sz="1800" smtClean="0">
                <a:sym typeface="Wingdings" pitchFamily="2" charset="2"/>
              </a:rPr>
              <a:t>(2,1) </a:t>
            </a:r>
            <a:r>
              <a:rPr lang="ko-KR" altLang="en-US" sz="1800" smtClean="0">
                <a:sym typeface="Wingdings" pitchFamily="2" charset="2"/>
              </a:rPr>
              <a:t>로</a:t>
            </a:r>
            <a:r>
              <a:rPr lang="en-US" altLang="ko-KR" sz="1800" smtClean="0">
                <a:sym typeface="Wingdings" pitchFamily="2" charset="2"/>
              </a:rPr>
              <a:t> </a:t>
            </a:r>
            <a:r>
              <a:rPr lang="ko-KR" altLang="en-US" sz="1800" smtClean="0">
                <a:sym typeface="Wingdings" pitchFamily="2" charset="2"/>
              </a:rPr>
              <a:t>변환후 더한다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endParaRPr lang="en-US" altLang="ko-KR" sz="1800">
              <a:sym typeface="Wingdings" pitchFamily="2" charset="2"/>
            </a:endParaRPr>
          </a:p>
          <a:p>
            <a:r>
              <a:rPr lang="ko-KR" altLang="en-US" sz="2200" smtClean="0">
                <a:sym typeface="Wingdings" pitchFamily="2" charset="2"/>
              </a:rPr>
              <a:t>일반 규칙</a:t>
            </a:r>
            <a:endParaRPr lang="en-US" altLang="ko-KR" sz="2200" smtClean="0">
              <a:sym typeface="Wingdings" pitchFamily="2" charset="2"/>
            </a:endParaRPr>
          </a:p>
          <a:p>
            <a:pPr lvl="1"/>
            <a:r>
              <a:rPr lang="en-US" altLang="ko-KR" sz="1800" smtClean="0">
                <a:sym typeface="Wingdings" pitchFamily="2" charset="2"/>
                <a:hlinkClick r:id="rId2"/>
              </a:rPr>
              <a:t>https://numpy.org/doc/stable/user/basics.broadcasting.html</a:t>
            </a:r>
            <a:endParaRPr lang="en-US" altLang="ko-KR" sz="1800" smtClean="0">
              <a:sym typeface="Wingdings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29408"/>
            <a:ext cx="36576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29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합치기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np.r_[ ], np.c_[ ]</a:t>
            </a:r>
          </a:p>
          <a:p>
            <a:r>
              <a:rPr lang="en-US" altLang="ko-KR" sz="2400" smtClean="0"/>
              <a:t>np.vstack(), np.hstack(), np.dstack() </a:t>
            </a:r>
            <a:endParaRPr lang="ko-KR" altLang="en-US" sz="24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22669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55" y="2852936"/>
            <a:ext cx="24479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59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  <a:r>
              <a:rPr lang="ko-KR" altLang="en-US" smtClean="0"/>
              <a:t> 그리기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다양한 수학함수를 그래프로 그려보자</a:t>
            </a:r>
            <a:endParaRPr lang="en-US" altLang="ko-KR" sz="18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smtClean="0"/>
              <a:t>x</a:t>
            </a:r>
            <a:r>
              <a:rPr lang="ko-KR" altLang="en-US" sz="1600" smtClean="0"/>
              <a:t>축 범위값을 </a:t>
            </a:r>
            <a:r>
              <a:rPr lang="en-US" altLang="ko-KR" sz="1600" smtClean="0"/>
              <a:t>x </a:t>
            </a:r>
            <a:r>
              <a:rPr lang="ko-KR" altLang="en-US" sz="1600" smtClean="0"/>
              <a:t>로 잡는다</a:t>
            </a:r>
            <a:endParaRPr lang="en-US" altLang="ko-KR" sz="16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smtClean="0"/>
              <a:t>x </a:t>
            </a:r>
            <a:r>
              <a:rPr lang="ko-KR" altLang="en-US" sz="1600" smtClean="0"/>
              <a:t>로 수식을 작성하여 </a:t>
            </a:r>
            <a:r>
              <a:rPr lang="en-US" altLang="ko-KR" sz="1600" smtClean="0"/>
              <a:t>y </a:t>
            </a:r>
            <a:r>
              <a:rPr lang="ko-KR" altLang="en-US" sz="1600" smtClean="0"/>
              <a:t>로 놓는다</a:t>
            </a:r>
            <a:endParaRPr lang="en-US" altLang="ko-KR" sz="16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smtClean="0"/>
              <a:t>plt.plot(x, y) </a:t>
            </a:r>
            <a:r>
              <a:rPr lang="ko-KR" altLang="en-US" sz="1600" smtClean="0"/>
              <a:t>로 그린다</a:t>
            </a:r>
            <a:endParaRPr lang="ko-KR" altLang="en-US" sz="16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8551"/>
            <a:ext cx="23145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56" y="2498551"/>
            <a:ext cx="46863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873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 </a:t>
            </a:r>
            <a:r>
              <a:rPr lang="en-US" altLang="ko-KR" smtClean="0"/>
              <a:t>(sorting)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np.sort() 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a.sort() </a:t>
            </a:r>
            <a:r>
              <a:rPr lang="ko-KR" altLang="en-US" sz="2400" smtClean="0"/>
              <a:t>구분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a.sort() </a:t>
            </a:r>
            <a:r>
              <a:rPr lang="ko-KR" altLang="en-US" sz="2000" smtClean="0"/>
              <a:t>를 사용하는건 좋지 않다</a:t>
            </a:r>
            <a:endParaRPr lang="en-US" altLang="ko-KR" sz="2000" smtClean="0"/>
          </a:p>
          <a:p>
            <a:endParaRPr lang="en-US" altLang="ko-KR" sz="2400" smtClean="0"/>
          </a:p>
          <a:p>
            <a:r>
              <a:rPr lang="ko-KR" altLang="en-US" sz="2400" smtClean="0"/>
              <a:t>오름차순</a:t>
            </a:r>
            <a:r>
              <a:rPr lang="en-US" altLang="ko-KR" sz="2400" smtClean="0"/>
              <a:t>/</a:t>
            </a:r>
            <a:r>
              <a:rPr lang="ko-KR" altLang="en-US" sz="2400" smtClean="0"/>
              <a:t>내림차순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en-US" altLang="ko-KR" sz="2400" smtClean="0"/>
              <a:t>np.argsort()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위치번호</a:t>
            </a:r>
            <a:r>
              <a:rPr lang="en-US" altLang="ko-KR" sz="2400" smtClean="0">
                <a:sym typeface="Wingdings" pitchFamily="2" charset="2"/>
              </a:rPr>
              <a:t>(</a:t>
            </a:r>
            <a:r>
              <a:rPr lang="ko-KR" altLang="en-US" sz="2400" smtClean="0">
                <a:sym typeface="Wingdings" pitchFamily="2" charset="2"/>
              </a:rPr>
              <a:t>인덱스</a:t>
            </a:r>
            <a:r>
              <a:rPr lang="en-US" altLang="ko-KR" sz="2400" smtClean="0">
                <a:sym typeface="Wingdings" pitchFamily="2" charset="2"/>
              </a:rPr>
              <a:t>)</a:t>
            </a:r>
            <a:r>
              <a:rPr lang="ko-KR" altLang="en-US" sz="2400" smtClean="0">
                <a:sym typeface="Wingdings" pitchFamily="2" charset="2"/>
              </a:rPr>
              <a:t>를 정렬</a:t>
            </a:r>
            <a:endParaRPr lang="en-US" altLang="ko-KR" sz="24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20715"/>
            <a:ext cx="24003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18" y="2568819"/>
            <a:ext cx="2457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3" y="4281636"/>
            <a:ext cx="34004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96" y="4221088"/>
            <a:ext cx="2743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93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정규화 </a:t>
            </a:r>
            <a:r>
              <a:rPr lang="en-US" altLang="ko-KR" smtClean="0"/>
              <a:t>(normalization)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키와 몸무게 데이터 사례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학생이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명이면 </a:t>
            </a:r>
            <a:r>
              <a:rPr lang="en-US" altLang="ko-KR" sz="2000" smtClean="0"/>
              <a:t>100x2 </a:t>
            </a:r>
            <a:r>
              <a:rPr lang="ko-KR" altLang="en-US" sz="2000" smtClean="0"/>
              <a:t>형태의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생성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첫번째 열은 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두번째 열은 몸무게를 나타냄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키와 몸무게는 속성이 틀리므로 절대값으로 비교하기 어려움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그래서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각 속성값을 평균이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 되도록 바꿈</a:t>
            </a:r>
            <a:r>
              <a:rPr lang="en-US" altLang="ko-KR" sz="2000" smtClean="0"/>
              <a:t> </a:t>
            </a:r>
            <a:endParaRPr lang="ko-KR" altLang="en-US" sz="20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2100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34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행렬곱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9465"/>
              </p:ext>
            </p:extLst>
          </p:nvPr>
        </p:nvGraphicFramePr>
        <p:xfrm>
          <a:off x="803920" y="1613025"/>
          <a:ext cx="1319808" cy="217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904"/>
                <a:gridCol w="659904"/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십자형 4"/>
          <p:cNvSpPr/>
          <p:nvPr/>
        </p:nvSpPr>
        <p:spPr>
          <a:xfrm rot="18878920">
            <a:off x="2488876" y="2276873"/>
            <a:ext cx="720080" cy="720080"/>
          </a:xfrm>
          <a:prstGeom prst="plus">
            <a:avLst>
              <a:gd name="adj" fmla="val 40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94548"/>
              </p:ext>
            </p:extLst>
          </p:nvPr>
        </p:nvGraphicFramePr>
        <p:xfrm>
          <a:off x="3430089" y="2276872"/>
          <a:ext cx="2006007" cy="65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669"/>
                <a:gridCol w="668669"/>
                <a:gridCol w="668669"/>
              </a:tblGrid>
              <a:tr h="3265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5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2143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(5,</a:t>
            </a:r>
            <a:r>
              <a:rPr lang="en-US" altLang="ko-KR" sz="2800" b="1" smtClean="0">
                <a:solidFill>
                  <a:srgbClr val="FF0000"/>
                </a:solidFill>
              </a:rPr>
              <a:t>2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4139952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</a:t>
            </a:r>
            <a:r>
              <a:rPr lang="en-US" altLang="ko-KR" sz="2800" b="1" smtClean="0">
                <a:solidFill>
                  <a:srgbClr val="FF0000"/>
                </a:solidFill>
              </a:rPr>
              <a:t>2</a:t>
            </a:r>
            <a:r>
              <a:rPr lang="en-US" altLang="ko-KR" sz="2800" smtClean="0"/>
              <a:t>,3)</a:t>
            </a:r>
            <a:endParaRPr lang="ko-KR" altLang="en-US" sz="2800"/>
          </a:p>
        </p:txBody>
      </p:sp>
      <p:sp>
        <p:nvSpPr>
          <p:cNvPr id="11" name="자유형 10"/>
          <p:cNvSpPr/>
          <p:nvPr/>
        </p:nvSpPr>
        <p:spPr>
          <a:xfrm>
            <a:off x="1617785" y="4512390"/>
            <a:ext cx="478301" cy="351692"/>
          </a:xfrm>
          <a:custGeom>
            <a:avLst/>
            <a:gdLst>
              <a:gd name="connsiteX0" fmla="*/ 0 w 478301"/>
              <a:gd name="connsiteY0" fmla="*/ 0 h 351692"/>
              <a:gd name="connsiteX1" fmla="*/ 0 w 478301"/>
              <a:gd name="connsiteY1" fmla="*/ 351692 h 351692"/>
              <a:gd name="connsiteX2" fmla="*/ 478301 w 478301"/>
              <a:gd name="connsiteY2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01" h="351692">
                <a:moveTo>
                  <a:pt x="0" y="0"/>
                </a:moveTo>
                <a:lnTo>
                  <a:pt x="0" y="351692"/>
                </a:lnTo>
                <a:lnTo>
                  <a:pt x="478301" y="351692"/>
                </a:ln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flipH="1">
            <a:off x="3995936" y="4512390"/>
            <a:ext cx="471526" cy="351692"/>
          </a:xfrm>
          <a:custGeom>
            <a:avLst/>
            <a:gdLst>
              <a:gd name="connsiteX0" fmla="*/ 0 w 478301"/>
              <a:gd name="connsiteY0" fmla="*/ 0 h 351692"/>
              <a:gd name="connsiteX1" fmla="*/ 0 w 478301"/>
              <a:gd name="connsiteY1" fmla="*/ 351692 h 351692"/>
              <a:gd name="connsiteX2" fmla="*/ 478301 w 478301"/>
              <a:gd name="connsiteY2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01" h="351692">
                <a:moveTo>
                  <a:pt x="0" y="0"/>
                </a:moveTo>
                <a:lnTo>
                  <a:pt x="0" y="351692"/>
                </a:lnTo>
                <a:lnTo>
                  <a:pt x="478301" y="351692"/>
                </a:ln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07548" y="468507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</a:rPr>
              <a:t>같아야 함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96136" y="2348880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96136" y="2657234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5225"/>
              </p:ext>
            </p:extLst>
          </p:nvPr>
        </p:nvGraphicFramePr>
        <p:xfrm>
          <a:off x="6516216" y="1613025"/>
          <a:ext cx="2160240" cy="217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720080"/>
                <a:gridCol w="720080"/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926100"/>
            <a:ext cx="3143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03648" y="6237312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행렬곱은 신경망에서 핵심 기능으로 사용함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1603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(5,</a:t>
            </a:r>
            <a:r>
              <a:rPr lang="en-US" altLang="ko-KR" sz="2800"/>
              <a:t>3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5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설치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pip install numpy</a:t>
            </a:r>
          </a:p>
          <a:p>
            <a:pPr lvl="1"/>
            <a:r>
              <a:rPr lang="ko-KR" altLang="en-US" sz="2000" smtClean="0"/>
              <a:t>아나콘다에서는 기설치되어 있음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불러오기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import numpy as np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데이터 변환</a:t>
            </a:r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pPr marL="0" indent="0">
              <a:buNone/>
            </a:pPr>
            <a:endParaRPr lang="en-US" altLang="ko-KR" sz="2400" smtClean="0"/>
          </a:p>
          <a:p>
            <a:r>
              <a:rPr lang="en-US" altLang="ko-KR" sz="2400" smtClean="0"/>
              <a:t>numpy </a:t>
            </a:r>
            <a:r>
              <a:rPr lang="ko-KR" altLang="en-US" sz="2400" smtClean="0"/>
              <a:t>의 자료형은 </a:t>
            </a:r>
            <a:r>
              <a:rPr lang="en-US" altLang="ko-KR" sz="2400" smtClean="0"/>
              <a:t>array</a:t>
            </a:r>
            <a:endParaRPr lang="en-US" altLang="ko-KR" sz="2000" smtClean="0"/>
          </a:p>
          <a:p>
            <a:endParaRPr lang="en-US" altLang="ko-KR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365104"/>
            <a:ext cx="772353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= [1,2,3,4,5]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 = np.array(l)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b = np.array([2,3,5,7,11])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6165304"/>
            <a:ext cx="77235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 = np.array(l)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type(a) # </a:t>
            </a:r>
            <a:r>
              <a:rPr lang="en-US" altLang="ko-KR" sz="1400" smtClean="0"/>
              <a:t>numpy.ndarray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np.array()</a:t>
            </a:r>
          </a:p>
          <a:p>
            <a:r>
              <a:rPr lang="en-US" altLang="ko-KR" smtClean="0"/>
              <a:t>np.zeros(), np.ones()</a:t>
            </a:r>
          </a:p>
          <a:p>
            <a:r>
              <a:rPr lang="en-US" altLang="ko-KR" smtClean="0"/>
              <a:t>np.arange()</a:t>
            </a:r>
          </a:p>
          <a:p>
            <a:r>
              <a:rPr lang="en-US" altLang="ko-KR" smtClean="0"/>
              <a:t>np.eye()</a:t>
            </a:r>
          </a:p>
          <a:p>
            <a:r>
              <a:rPr lang="en-US" altLang="ko-KR" smtClean="0"/>
              <a:t>np.random </a:t>
            </a:r>
            <a:r>
              <a:rPr lang="ko-KR" altLang="en-US" smtClean="0"/>
              <a:t>함수들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array</a:t>
            </a:r>
            <a:r>
              <a:rPr lang="ko-KR" altLang="en-US" smtClean="0"/>
              <a:t>는 정방형 데이터만 다룬다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list </a:t>
            </a:r>
            <a:r>
              <a:rPr lang="ko-KR" altLang="en-US" sz="2400" smtClean="0"/>
              <a:t>는 임의의 모양이 가능하다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l = [[1], [2,3], [4,5,6]]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표형태 </a:t>
            </a:r>
            <a:r>
              <a:rPr lang="en-US" altLang="ko-KR" sz="2400" smtClean="0"/>
              <a:t>array</a:t>
            </a:r>
            <a:r>
              <a:rPr lang="ko-KR" altLang="en-US" sz="2400" smtClean="0"/>
              <a:t>는 각 </a:t>
            </a:r>
            <a:r>
              <a:rPr lang="ko-KR" altLang="en-US" sz="2400" b="1" smtClean="0">
                <a:solidFill>
                  <a:srgbClr val="FF0000"/>
                </a:solidFill>
              </a:rPr>
              <a:t>행</a:t>
            </a:r>
            <a:r>
              <a:rPr lang="ko-KR" altLang="en-US" sz="2400" smtClean="0"/>
              <a:t>의 </a:t>
            </a:r>
            <a:r>
              <a:rPr lang="ko-KR" altLang="en-US" sz="2400" b="1">
                <a:solidFill>
                  <a:srgbClr val="FF0000"/>
                </a:solidFill>
              </a:rPr>
              <a:t>열</a:t>
            </a:r>
            <a:r>
              <a:rPr lang="ko-KR" altLang="en-US" sz="2400" smtClean="0"/>
              <a:t>의 개수가 일정하다</a:t>
            </a:r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r>
              <a:rPr lang="en-US" altLang="ko-KR" sz="2400" b="1">
                <a:solidFill>
                  <a:srgbClr val="FF0000"/>
                </a:solidFill>
              </a:rPr>
              <a:t>a.shape</a:t>
            </a:r>
            <a:r>
              <a:rPr lang="en-US" altLang="ko-KR" sz="2400" smtClean="0"/>
              <a:t> =&gt; </a:t>
            </a:r>
            <a:r>
              <a:rPr lang="ko-KR" altLang="en-US" sz="2400" smtClean="0"/>
              <a:t>행과 열의 개수를 알려준다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리턴값은 </a:t>
            </a:r>
            <a:r>
              <a:rPr lang="en-US" altLang="ko-KR" sz="2000" smtClean="0"/>
              <a:t>tuple </a:t>
            </a:r>
            <a:r>
              <a:rPr lang="ko-KR" altLang="en-US" sz="2000" smtClean="0"/>
              <a:t>형태</a:t>
            </a:r>
            <a:endParaRPr lang="ko-KR" altLang="en-US" sz="2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9523"/>
            <a:ext cx="50673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1766</Words>
  <Application>Microsoft Office PowerPoint</Application>
  <PresentationFormat>화면 슬라이드 쇼(4:3)</PresentationFormat>
  <Paragraphs>470</Paragraphs>
  <Slides>58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Office 테마</vt:lpstr>
      <vt:lpstr>NUMPY</vt:lpstr>
      <vt:lpstr>Numpy 소개</vt:lpstr>
      <vt:lpstr>numpy 와 list</vt:lpstr>
      <vt:lpstr>numpy 적용 분야</vt:lpstr>
      <vt:lpstr>list 와 numpy 코딩 비교</vt:lpstr>
      <vt:lpstr>numpy 기본 사용법</vt:lpstr>
      <vt:lpstr>NUMPY 기본</vt:lpstr>
      <vt:lpstr>생성 함수</vt:lpstr>
      <vt:lpstr>array는 정방형 데이터만 다룬다</vt:lpstr>
      <vt:lpstr>array는 한가지 자료형만 가진다</vt:lpstr>
      <vt:lpstr>array 잘라내기</vt:lpstr>
      <vt:lpstr>연습문제</vt:lpstr>
      <vt:lpstr>사칙연산</vt:lpstr>
      <vt:lpstr>numpy 기본 작업절차</vt:lpstr>
      <vt:lpstr>array 값 바꾸기</vt:lpstr>
      <vt:lpstr>array 모양 바꾸기</vt:lpstr>
      <vt:lpstr>그리기 (matplotlib)</vt:lpstr>
      <vt:lpstr>연습문제</vt:lpstr>
      <vt:lpstr>array 비교식</vt:lpstr>
      <vt:lpstr>자료형 변환</vt:lpstr>
      <vt:lpstr>복사? 참조?</vt:lpstr>
      <vt:lpstr>파일에서 읽어오기</vt:lpstr>
      <vt:lpstr>pandas 에서 파일 읽어오기</vt:lpstr>
      <vt:lpstr>간단 통계</vt:lpstr>
      <vt:lpstr>자료 검색</vt:lpstr>
      <vt:lpstr>도전 과제</vt:lpstr>
      <vt:lpstr>번호(인덱스) 지정 방법</vt:lpstr>
      <vt:lpstr>True/False 로 지정</vt:lpstr>
      <vt:lpstr>조건식과 결합하면 마술이 된다</vt:lpstr>
      <vt:lpstr>조건이 두개 이상일 때</vt:lpstr>
      <vt:lpstr>필요한 항목만 뽑고 싶을 때</vt:lpstr>
      <vt:lpstr>통계값과 결합</vt:lpstr>
      <vt:lpstr>np.where() 함수</vt:lpstr>
      <vt:lpstr>np.where() – 위치 출력</vt:lpstr>
      <vt:lpstr>통계 분석</vt:lpstr>
      <vt:lpstr>평균, 분산, 표준편차</vt:lpstr>
      <vt:lpstr>2차원 표의 통계</vt:lpstr>
      <vt:lpstr>통계치를 이용한 검색</vt:lpstr>
      <vt:lpstr>정규분포</vt:lpstr>
      <vt:lpstr>랜덤함수</vt:lpstr>
      <vt:lpstr>np.random.rand()</vt:lpstr>
      <vt:lpstr>np.random.randn()</vt:lpstr>
      <vt:lpstr>np.random.randint()</vt:lpstr>
      <vt:lpstr>연습문제</vt:lpstr>
      <vt:lpstr>Numpy 고급</vt:lpstr>
      <vt:lpstr>array = 이미지</vt:lpstr>
      <vt:lpstr>컬러 이미지</vt:lpstr>
      <vt:lpstr>이미지 불러오기</vt:lpstr>
      <vt:lpstr>ndarray</vt:lpstr>
      <vt:lpstr>차원 변환</vt:lpstr>
      <vt:lpstr>연습문제</vt:lpstr>
      <vt:lpstr>브로드캐스팅</vt:lpstr>
      <vt:lpstr>브로드캐스팅 규칙</vt:lpstr>
      <vt:lpstr>array 합치기</vt:lpstr>
      <vt:lpstr>함수 그리기</vt:lpstr>
      <vt:lpstr>정렬 (sorting)</vt:lpstr>
      <vt:lpstr>정규화 (normalization)</vt:lpstr>
      <vt:lpstr>행렬곱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gubos</dc:creator>
  <cp:lastModifiedBy>gubos</cp:lastModifiedBy>
  <cp:revision>63</cp:revision>
  <dcterms:created xsi:type="dcterms:W3CDTF">2021-06-12T22:52:04Z</dcterms:created>
  <dcterms:modified xsi:type="dcterms:W3CDTF">2021-06-13T11:43:05Z</dcterms:modified>
</cp:coreProperties>
</file>