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28" r:id="rId3"/>
    <p:sldId id="329" r:id="rId4"/>
    <p:sldId id="273" r:id="rId5"/>
    <p:sldId id="274" r:id="rId6"/>
    <p:sldId id="275" r:id="rId7"/>
    <p:sldId id="258" r:id="rId8"/>
    <p:sldId id="319" r:id="rId9"/>
    <p:sldId id="260" r:id="rId10"/>
    <p:sldId id="261" r:id="rId11"/>
    <p:sldId id="262" r:id="rId12"/>
    <p:sldId id="272" r:id="rId13"/>
    <p:sldId id="263" r:id="rId14"/>
    <p:sldId id="259" r:id="rId15"/>
    <p:sldId id="279" r:id="rId16"/>
    <p:sldId id="278" r:id="rId17"/>
    <p:sldId id="327" r:id="rId18"/>
    <p:sldId id="280" r:id="rId19"/>
    <p:sldId id="32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321" r:id="rId30"/>
    <p:sldId id="322" r:id="rId31"/>
    <p:sldId id="323" r:id="rId32"/>
    <p:sldId id="324" r:id="rId33"/>
    <p:sldId id="291" r:id="rId34"/>
    <p:sldId id="292" r:id="rId35"/>
    <p:sldId id="325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26" r:id="rId45"/>
    <p:sldId id="301" r:id="rId46"/>
    <p:sldId id="302" r:id="rId47"/>
    <p:sldId id="303" r:id="rId48"/>
    <p:sldId id="304" r:id="rId49"/>
    <p:sldId id="305" r:id="rId50"/>
    <p:sldId id="310" r:id="rId51"/>
    <p:sldId id="306" r:id="rId52"/>
    <p:sldId id="307" r:id="rId53"/>
    <p:sldId id="308" r:id="rId54"/>
    <p:sldId id="309" r:id="rId55"/>
    <p:sldId id="316" r:id="rId56"/>
    <p:sldId id="311" r:id="rId57"/>
    <p:sldId id="312" r:id="rId58"/>
    <p:sldId id="313" r:id="rId59"/>
    <p:sldId id="314" r:id="rId60"/>
    <p:sldId id="315" r:id="rId61"/>
    <p:sldId id="317" r:id="rId62"/>
    <p:sldId id="318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101" d="100"/>
          <a:sy n="101" d="100"/>
        </p:scale>
        <p:origin x="6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9228-D54E-41D2-99DB-BDE67F073FA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81B5-1650-4808-AECF-EB596C762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6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41E-F2E1-472E-801F-ADEE00375797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CF4-6D5B-49BC-A4BB-1E2E4B541A8A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6BA7-85AF-4982-B5D0-99816C572608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B98-B733-4769-908C-31E18A2732E1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5A56-97E3-4FD1-8FAF-E3EB9F5E8D9D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15E2-F691-4100-A068-B021E47C650C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EA4E-DF4D-4DEC-BBB4-D07BF60E26FF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19E-CFF8-4DA0-9E6B-2C095ECC14FC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8F49-B97C-4F67-9183-2319FDA2248F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F657-1B77-494B-B026-9A6FAA43F4D6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E51-4904-4ED2-B2C6-502D30D199DD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C0BB-DBCF-4E34-9229-243EC73197DF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0.11-Windows-x86_64.exe" TargetMode="External"/><Relationship Id="rId2" Type="http://schemas.openxmlformats.org/officeDocument/2006/relationships/hyperlink" Target="https://repo.anaconda.com/arch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blog/individual-edition-2020-1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epo.anaconda.com/archive/Anaconda3-2020.11-Windows-x86_64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pectrum.ieee.org/top-programming-languages-2021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" TargetMode="External"/><Relationship Id="rId11" Type="http://schemas.openxmlformats.org/officeDocument/2006/relationships/image" Target="../media/image7.jpeg"/><Relationship Id="rId5" Type="http://schemas.openxmlformats.org/officeDocument/2006/relationships/hyperlink" Target="https://dojang.io/course/view.php?id=7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ython.org/ftp/python/3.8.10/python-3.8.10-amd64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기</a:t>
            </a:r>
            <a:r>
              <a:rPr lang="ko-KR" altLang="en-US"/>
              <a:t>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2800" smtClean="0"/>
              <a:t>kotra</a:t>
            </a:r>
          </a:p>
          <a:p>
            <a:r>
              <a:rPr lang="en-US" altLang="ko-KR" sz="2800" smtClean="0"/>
              <a:t>2021.10.21</a:t>
            </a:r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아나콘다 </a:t>
            </a:r>
            <a:r>
              <a:rPr lang="en-US" altLang="ko-KR" sz="2400" smtClean="0"/>
              <a:t>2020.11 </a:t>
            </a:r>
            <a:r>
              <a:rPr lang="ko-KR" altLang="en-US" sz="2400" smtClean="0"/>
              <a:t>버전 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사이트 </a:t>
            </a:r>
            <a:r>
              <a:rPr lang="en-US" altLang="ko-KR" sz="2000" smtClean="0"/>
              <a:t>: </a:t>
            </a:r>
            <a:r>
              <a:rPr lang="en-US" altLang="ko-KR" sz="2000" smtClean="0">
                <a:hlinkClick r:id="rId2"/>
              </a:rPr>
              <a:t>https</a:t>
            </a:r>
            <a:r>
              <a:rPr lang="en-US" altLang="ko-KR" sz="2000">
                <a:hlinkClick r:id="rId2"/>
              </a:rPr>
              <a:t>://</a:t>
            </a:r>
            <a:r>
              <a:rPr lang="en-US" altLang="ko-KR" sz="2000" smtClean="0">
                <a:hlinkClick r:id="rId2"/>
              </a:rPr>
              <a:t>repo.anaconda.com/archive</a:t>
            </a:r>
            <a:r>
              <a:rPr lang="en-US" altLang="ko-KR" sz="2000" smtClean="0"/>
              <a:t>  </a:t>
            </a:r>
          </a:p>
          <a:p>
            <a:pPr lvl="1"/>
            <a:r>
              <a:rPr lang="ko-KR" altLang="en-US" sz="2000" smtClean="0"/>
              <a:t>파일명 </a:t>
            </a:r>
            <a:r>
              <a:rPr lang="en-US" altLang="ko-KR" sz="2000" smtClean="0"/>
              <a:t>: Anaconda3-2020.11-Windows-x86_64.exe </a:t>
            </a:r>
          </a:p>
          <a:p>
            <a:pPr lvl="1"/>
            <a:r>
              <a:rPr lang="ko-KR" altLang="en-US" sz="2000" smtClean="0"/>
              <a:t>다운로드 링크 </a:t>
            </a:r>
            <a:r>
              <a:rPr lang="en-US" altLang="ko-KR" sz="2000" smtClean="0"/>
              <a:t>: </a:t>
            </a:r>
            <a:r>
              <a:rPr lang="en-US" altLang="ko-KR" sz="2000" smtClean="0">
                <a:hlinkClick r:id="rId3"/>
              </a:rPr>
              <a:t>https</a:t>
            </a:r>
            <a:r>
              <a:rPr lang="en-US" altLang="ko-KR" sz="2000">
                <a:hlinkClick r:id="rId3"/>
              </a:rPr>
              <a:t>://</a:t>
            </a:r>
            <a:r>
              <a:rPr lang="en-US" altLang="ko-KR" sz="2000" smtClean="0">
                <a:hlinkClick r:id="rId3"/>
              </a:rPr>
              <a:t>repo.anaconda.com/archive/Anaconda3-2020.11-Windows-x86_64.exe</a:t>
            </a:r>
            <a:r>
              <a:rPr lang="en-US" altLang="ko-KR" sz="2000" smtClean="0"/>
              <a:t> </a:t>
            </a:r>
          </a:p>
          <a:p>
            <a:pPr lvl="1"/>
            <a:r>
              <a:rPr lang="ko-KR" altLang="en-US" sz="2000" smtClean="0"/>
              <a:t>버전 정보 </a:t>
            </a:r>
            <a:r>
              <a:rPr lang="en-US" altLang="ko-KR" sz="2000" smtClean="0"/>
              <a:t>: </a:t>
            </a:r>
            <a:r>
              <a:rPr lang="en-US" altLang="ko-KR" sz="2000" smtClean="0">
                <a:hlinkClick r:id="rId4"/>
              </a:rPr>
              <a:t>https</a:t>
            </a:r>
            <a:r>
              <a:rPr lang="en-US" altLang="ko-KR" sz="2000">
                <a:hlinkClick r:id="rId4"/>
              </a:rPr>
              <a:t>://</a:t>
            </a:r>
            <a:r>
              <a:rPr lang="en-US" altLang="ko-KR" sz="2000" smtClean="0">
                <a:hlinkClick r:id="rId4"/>
              </a:rPr>
              <a:t>www.anaconda.com/blog/individual-edition-2020-11</a:t>
            </a:r>
            <a:r>
              <a:rPr lang="en-US" altLang="ko-KR" sz="2000" smtClean="0"/>
              <a:t> </a:t>
            </a:r>
            <a:r>
              <a:rPr lang="en-US" altLang="ko-KR" sz="2000">
                <a:sym typeface="Wingdings" pitchFamily="2" charset="2"/>
              </a:rPr>
              <a:t>(</a:t>
            </a:r>
            <a:r>
              <a:rPr lang="en-US" altLang="ko-KR" sz="2000" smtClean="0">
                <a:sym typeface="Wingdings" pitchFamily="2" charset="2"/>
              </a:rPr>
              <a:t>python 3.8.5 </a:t>
            </a:r>
            <a:r>
              <a:rPr lang="ko-KR" altLang="en-US" sz="2000" smtClean="0">
                <a:sym typeface="Wingdings" pitchFamily="2" charset="2"/>
              </a:rPr>
              <a:t>설치됨</a:t>
            </a:r>
            <a:r>
              <a:rPr lang="en-US" altLang="ko-KR" sz="2000" smtClean="0">
                <a:sym typeface="Wingdings" pitchFamily="2" charset="2"/>
              </a:rPr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5373" y="5301208"/>
            <a:ext cx="8709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※ </a:t>
            </a:r>
            <a:r>
              <a:rPr lang="ko-KR" altLang="en-US" smtClean="0"/>
              <a:t>최신버전 </a:t>
            </a:r>
            <a:r>
              <a:rPr lang="ko-KR" altLang="en-US" smtClean="0"/>
              <a:t>설치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ym typeface="Wingdings" panose="05000000000000000000" pitchFamily="2" charset="2"/>
              </a:rPr>
              <a:t>anaconda.com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상단 </a:t>
            </a:r>
            <a:r>
              <a:rPr lang="en-US" altLang="ko-KR" smtClean="0">
                <a:sym typeface="Wingdings" panose="05000000000000000000" pitchFamily="2" charset="2"/>
              </a:rPr>
              <a:t>products  Individual Edition  Download </a:t>
            </a:r>
            <a:r>
              <a:rPr lang="ko-KR" altLang="en-US" smtClean="0">
                <a:sym typeface="Wingdings" panose="05000000000000000000" pitchFamily="2" charset="2"/>
              </a:rPr>
              <a:t>버튼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/>
              <a:t>https</a:t>
            </a:r>
            <a:r>
              <a:rPr lang="en-US" altLang="ko-KR"/>
              <a:t>://repo.anaconda.com/archive/Anaconda3-2021.05-Windows-x86_64.exe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hlinkClick r:id="rId2"/>
              </a:rPr>
              <a:t>Anaconda3-2020.11-Windows-x86_64.exe</a:t>
            </a:r>
            <a:r>
              <a:rPr lang="en-US" altLang="ko-KR" sz="2400" smtClean="0"/>
              <a:t>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556792"/>
            <a:ext cx="8483922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python </a:t>
            </a:r>
            <a:r>
              <a:rPr lang="ko-KR" altLang="en-US" sz="2400" smtClean="0"/>
              <a:t>콘솔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명령프롬프트 열고 </a:t>
            </a:r>
            <a:r>
              <a:rPr lang="en-US" altLang="ko-KR" sz="2000" smtClean="0"/>
              <a:t>python </a:t>
            </a:r>
            <a:r>
              <a:rPr lang="ko-KR" altLang="en-US" sz="2000" smtClean="0"/>
              <a:t>실행</a:t>
            </a:r>
            <a:endParaRPr lang="en-US" altLang="ko-KR" sz="200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492896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25202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sz="2400" smtClean="0"/>
              <a:t>소스파</a:t>
            </a:r>
            <a:r>
              <a:rPr lang="ko-KR" altLang="en-US" sz="2400"/>
              <a:t>일</a:t>
            </a:r>
            <a:r>
              <a:rPr lang="en-US" altLang="ko-KR" sz="2400" smtClean="0"/>
              <a:t> </a:t>
            </a:r>
            <a:r>
              <a:rPr lang="ko-KR" altLang="en-US" sz="2400" smtClean="0"/>
              <a:t>실행</a:t>
            </a:r>
            <a:endParaRPr lang="en-US" altLang="ko-KR" sz="240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메모장에서 소스파일</a:t>
            </a:r>
            <a:r>
              <a:rPr lang="en-US" altLang="ko-KR" sz="2000" smtClean="0"/>
              <a:t>(hello.py)</a:t>
            </a:r>
            <a:r>
              <a:rPr lang="ko-KR" altLang="en-US" sz="2000" smtClean="0"/>
              <a:t> 작성</a:t>
            </a:r>
            <a:endParaRPr lang="en-US" altLang="ko-KR" sz="200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콘솔</a:t>
            </a:r>
            <a:r>
              <a:rPr lang="en-US" altLang="ko-KR" sz="2000" smtClean="0"/>
              <a:t>(</a:t>
            </a:r>
            <a:r>
              <a:rPr lang="ko-KR" altLang="en-US" sz="2000" smtClean="0"/>
              <a:t>명령 프롬프트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에서 소스파일 실행</a:t>
            </a:r>
            <a:endParaRPr lang="en-US" altLang="ko-KR" sz="2000" smtClean="0"/>
          </a:p>
          <a:p>
            <a:pPr lvl="1"/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5220072" y="5661248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:\python&gt;python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5661248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E:\python\hello.py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('Hello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world!')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5742547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파이썬 종료하기</a:t>
            </a:r>
            <a:r>
              <a:rPr lang="en-US" altLang="ko-KR" sz="1800"/>
              <a:t>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en-US" altLang="ko-KR" sz="1800"/>
              <a:t>quit( )</a:t>
            </a:r>
          </a:p>
          <a:p>
            <a:r>
              <a:rPr lang="en-US" altLang="ko-KR" sz="2000" smtClean="0"/>
              <a:t>1+2, 1 +   2</a:t>
            </a:r>
          </a:p>
          <a:p>
            <a:r>
              <a:rPr lang="en-US" altLang="ko-KR" sz="2000" smtClean="0"/>
              <a:t>1 + 2.0, 1 + 2.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r>
              <a:rPr lang="en-US" altLang="ko-KR" sz="2000" smtClean="0">
                <a:sym typeface="Wingdings" panose="05000000000000000000" pitchFamily="2" charset="2"/>
              </a:rPr>
              <a:t>(2.0)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print("python"),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data = [1,2,3,4,5], data[0], data[:3]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</a:t>
            </a:r>
            <a:r>
              <a:rPr lang="en-US" altLang="ko-KR" sz="2000" smtClean="0">
                <a:sym typeface="Wingdings" panose="05000000000000000000" pitchFamily="2" charset="2"/>
              </a:rPr>
              <a:t>(test.py)</a:t>
            </a:r>
            <a:r>
              <a:rPr lang="ko-KR" altLang="en-US" sz="2000" smtClean="0">
                <a:sym typeface="Wingdings" panose="05000000000000000000" pitchFamily="2" charset="2"/>
              </a:rPr>
              <a:t> 생성</a:t>
            </a:r>
            <a:r>
              <a:rPr lang="en-US" altLang="ko-KR" sz="2000" smtClean="0">
                <a:sym typeface="Wingdings" panose="05000000000000000000" pitchFamily="2" charset="2"/>
              </a:rPr>
              <a:t/>
            </a:r>
            <a:br>
              <a:rPr lang="en-US" altLang="ko-KR" sz="20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숫자형</a:t>
            </a:r>
            <a:endParaRPr lang="en-US" altLang="ko-KR" smtClean="0"/>
          </a:p>
          <a:p>
            <a:pPr lvl="1"/>
            <a:r>
              <a:rPr lang="ko-KR" altLang="en-US" smtClean="0"/>
              <a:t>정수 </a:t>
            </a:r>
            <a:r>
              <a:rPr lang="en-US" altLang="ko-KR" smtClean="0"/>
              <a:t>(int)</a:t>
            </a:r>
          </a:p>
          <a:p>
            <a:pPr lvl="1"/>
            <a:r>
              <a:rPr lang="ko-KR" altLang="en-US" smtClean="0"/>
              <a:t>실수 </a:t>
            </a:r>
            <a:r>
              <a:rPr lang="en-US" altLang="ko-KR" smtClean="0"/>
              <a:t>(float)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문자</a:t>
            </a:r>
            <a:r>
              <a:rPr lang="ko-KR" altLang="en-US"/>
              <a:t>열</a:t>
            </a:r>
            <a:r>
              <a:rPr lang="ko-KR" altLang="en-US" smtClean="0"/>
              <a:t> </a:t>
            </a:r>
            <a:r>
              <a:rPr lang="en-US" altLang="ko-KR" smtClean="0"/>
              <a:t>(str)</a:t>
            </a:r>
          </a:p>
          <a:p>
            <a:endParaRPr lang="en-US" altLang="ko-KR" smtClean="0"/>
          </a:p>
          <a:p>
            <a:r>
              <a:rPr lang="ko-KR" altLang="en-US" smtClean="0"/>
              <a:t>열거형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en-US" altLang="ko-KR" smtClean="0"/>
              <a:t>(list)</a:t>
            </a:r>
          </a:p>
          <a:p>
            <a:pPr lvl="1"/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</a:p>
          <a:p>
            <a:pPr lvl="1"/>
            <a:r>
              <a:rPr lang="ko-KR" altLang="en-US" smtClean="0"/>
              <a:t>사전 </a:t>
            </a:r>
            <a:r>
              <a:rPr lang="en-US" altLang="ko-KR" smtClean="0"/>
              <a:t>(dict)</a:t>
            </a:r>
          </a:p>
          <a:p>
            <a:pPr lvl="1"/>
            <a:r>
              <a:rPr lang="ko-KR" altLang="en-US" smtClean="0"/>
              <a:t>집합 </a:t>
            </a:r>
            <a:r>
              <a:rPr lang="en-US" altLang="ko-KR" smtClean="0"/>
              <a:t>(set)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기타</a:t>
            </a:r>
            <a:endParaRPr lang="en-US" altLang="ko-KR" smtClean="0"/>
          </a:p>
          <a:p>
            <a:pPr lvl="1"/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 : </a:t>
            </a:r>
            <a:r>
              <a:rPr lang="ko-KR" altLang="en-US" smtClean="0"/>
              <a:t> </a:t>
            </a:r>
            <a:r>
              <a:rPr lang="en-US" altLang="ko-KR" smtClean="0"/>
              <a:t>True/False</a:t>
            </a:r>
          </a:p>
          <a:p>
            <a:pPr lvl="1"/>
            <a:r>
              <a:rPr lang="en-US" altLang="ko-KR" smtClean="0"/>
              <a:t>None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1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SQAAKAcAAAG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4653280"/>
            <a:ext cx="3076575" cy="2057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강사 소개</a:t>
            </a:r>
          </a:p>
        </p:txBody>
      </p:sp>
      <p:sp>
        <p:nvSpPr>
          <p:cNvPr id="4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CYAAAAIAAAAAS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 lang="ko-KR"/>
            </a:pPr>
            <a:r>
              <a:rPr lang="ko-KR" sz="1600"/>
              <a:t>김현호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sz="1400" smtClean="0"/>
              <a:t>물리학과 </a:t>
            </a:r>
            <a:r>
              <a:rPr lang="ko-KR" altLang="en-US" sz="1400" smtClean="0"/>
              <a:t>학사</a:t>
            </a:r>
            <a:r>
              <a:rPr lang="en-US" altLang="ko-KR" sz="1400" smtClean="0"/>
              <a:t>/</a:t>
            </a:r>
            <a:r>
              <a:rPr lang="ko-KR" sz="1400" smtClean="0"/>
              <a:t>석사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KT </a:t>
            </a:r>
            <a:r>
              <a:rPr lang="ko-KR" sz="1400"/>
              <a:t>연구소 </a:t>
            </a:r>
            <a:r>
              <a:rPr lang="en-US" sz="1400"/>
              <a:t>17</a:t>
            </a:r>
            <a:r>
              <a:rPr lang="ko-KR" sz="1400"/>
              <a:t>년 </a:t>
            </a:r>
            <a:r>
              <a:rPr lang="ko-KR" sz="1400" smtClean="0"/>
              <a:t>근무</a:t>
            </a:r>
            <a:r>
              <a:rPr lang="en-US" altLang="ko-KR" sz="1400" smtClean="0"/>
              <a:t> (</a:t>
            </a:r>
            <a:r>
              <a:rPr lang="ko-KR" altLang="en-US" sz="1400" smtClean="0"/>
              <a:t>인터넷 서비스 및 로봇 연구</a:t>
            </a:r>
            <a:r>
              <a:rPr lang="en-US" altLang="ko-KR" sz="1400" smtClean="0"/>
              <a:t>)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현재 프로그래밍</a:t>
            </a:r>
            <a:r>
              <a:rPr lang="en-US" sz="1400"/>
              <a:t>/</a:t>
            </a:r>
            <a:r>
              <a:rPr lang="ko-KR" sz="1400"/>
              <a:t>머신러닝</a:t>
            </a:r>
            <a:r>
              <a:rPr lang="en-US" sz="1400"/>
              <a:t>/</a:t>
            </a:r>
            <a:r>
              <a:rPr lang="ko-KR" sz="1400"/>
              <a:t>인공지능 강사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관심분야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인공지능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강화학습</a:t>
            </a:r>
            <a:r>
              <a:rPr lang="en-US" altLang="ko-KR" sz="1400" smtClean="0"/>
              <a:t>, </a:t>
            </a:r>
            <a:r>
              <a:rPr lang="ko-KR" altLang="en-US" sz="1400" smtClean="0"/>
              <a:t>진화알고리즘</a:t>
            </a:r>
            <a:r>
              <a:rPr lang="en-US" altLang="ko-KR" sz="1400" smtClean="0"/>
              <a:t>, </a:t>
            </a:r>
            <a:r>
              <a:rPr lang="ko-KR" altLang="en-US" sz="1400" smtClean="0"/>
              <a:t>복잡계</a:t>
            </a:r>
            <a:endParaRPr lang="ko-KR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개발언어 </a:t>
            </a:r>
            <a:r>
              <a:rPr lang="en-US" altLang="ko-KR" sz="1400" smtClean="0"/>
              <a:t>: </a:t>
            </a:r>
            <a:r>
              <a:rPr lang="en-US" sz="1400" smtClean="0"/>
              <a:t>C/C</a:t>
            </a:r>
            <a:r>
              <a:rPr lang="en-US" sz="1400"/>
              <a:t>++, </a:t>
            </a:r>
            <a:r>
              <a:rPr lang="ko-KR" sz="1400"/>
              <a:t>자바</a:t>
            </a:r>
            <a:r>
              <a:rPr lang="en-US" sz="1400"/>
              <a:t>, </a:t>
            </a:r>
            <a:r>
              <a:rPr lang="ko-KR" sz="1400"/>
              <a:t>파이썬</a:t>
            </a:r>
            <a:r>
              <a:rPr lang="en-US" sz="1400"/>
              <a:t>, DB/SQL </a:t>
            </a:r>
            <a:r>
              <a:rPr lang="ko-KR" sz="1400"/>
              <a:t>등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강의 경력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경기도 </a:t>
            </a:r>
            <a:r>
              <a:rPr lang="en-US" sz="1400"/>
              <a:t>: </a:t>
            </a:r>
            <a:r>
              <a:rPr lang="ko-KR" sz="1400"/>
              <a:t>빅데이터 전문인력 양성과정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고용노동부 </a:t>
            </a:r>
            <a:r>
              <a:rPr lang="en-US" sz="1400"/>
              <a:t>: </a:t>
            </a:r>
            <a:r>
              <a:rPr lang="ko-KR" sz="1400"/>
              <a:t>파이썬기반 빅데이터 분석 실무과정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삼성멀티캠퍼스 </a:t>
            </a:r>
            <a:r>
              <a:rPr lang="en-US" sz="1400"/>
              <a:t>: </a:t>
            </a:r>
            <a:r>
              <a:rPr lang="ko-KR" sz="1400"/>
              <a:t>빅데이터</a:t>
            </a:r>
            <a:r>
              <a:rPr lang="en-US" sz="1400"/>
              <a:t>(</a:t>
            </a:r>
            <a:r>
              <a:rPr lang="ko-KR" sz="1400"/>
              <a:t>딥러닝</a:t>
            </a:r>
            <a:r>
              <a:rPr lang="en-US" sz="1400"/>
              <a:t>) </a:t>
            </a:r>
            <a:r>
              <a:rPr lang="ko-KR" sz="1400"/>
              <a:t>활용 </a:t>
            </a:r>
            <a:r>
              <a:rPr lang="en-US" sz="1400"/>
              <a:t>AI </a:t>
            </a:r>
            <a:r>
              <a:rPr lang="ko-KR" sz="1400"/>
              <a:t>설계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한국소프트웨어기술진흥협회 </a:t>
            </a:r>
            <a:r>
              <a:rPr lang="en-US" sz="1400"/>
              <a:t>: </a:t>
            </a:r>
            <a:r>
              <a:rPr lang="ko-KR" sz="1400"/>
              <a:t>시각인지 지능기반 </a:t>
            </a:r>
            <a:r>
              <a:rPr lang="en-US" sz="1400"/>
              <a:t>AI </a:t>
            </a:r>
            <a:r>
              <a:rPr lang="ko-KR" sz="1400"/>
              <a:t>프로그래밍</a:t>
            </a:r>
          </a:p>
          <a:p>
            <a:pPr lvl="1">
              <a:lnSpc>
                <a:spcPct val="80000"/>
              </a:lnSpc>
              <a:defRPr lang="en-US" sz="1400"/>
            </a:pPr>
            <a:r>
              <a:t>경북대 : AI </a:t>
            </a:r>
            <a:r>
              <a:rPr/>
              <a:t>HuInno </a:t>
            </a:r>
            <a:r>
              <a:rPr smtClean="0"/>
              <a:t>Academy</a:t>
            </a:r>
          </a:p>
          <a:p>
            <a:pPr lvl="1">
              <a:lnSpc>
                <a:spcPct val="80000"/>
              </a:lnSpc>
              <a:defRPr lang="en-US" sz="1400"/>
            </a:pPr>
            <a:r>
              <a:rPr lang="ko-KR" altLang="en-US" smtClean="0"/>
              <a:t>배재대 </a:t>
            </a:r>
            <a:r>
              <a:rPr lang="en-US" altLang="ko-KR" smtClean="0"/>
              <a:t>: SW</a:t>
            </a:r>
            <a:r>
              <a:rPr lang="ko-KR" altLang="en-US" smtClean="0"/>
              <a:t>사관학교</a:t>
            </a:r>
            <a:r>
              <a:rPr lang="en-US" altLang="ko-KR" smtClean="0"/>
              <a:t> </a:t>
            </a:r>
            <a:endParaRPr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연락처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010-2737-6532</a:t>
            </a:r>
          </a:p>
          <a:p>
            <a:pPr lvl="1">
              <a:lnSpc>
                <a:spcPct val="80000"/>
              </a:lnSpc>
              <a:defRPr lang="ko-KR"/>
            </a:pPr>
            <a:r>
              <a:rPr lang="en-US" sz="1400" smtClean="0"/>
              <a:t>gubos@naver.com 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2000" b="1">
                <a:solidFill>
                  <a:srgbClr val="FF0000"/>
                </a:solidFill>
              </a:rPr>
              <a:t>http://</a:t>
            </a:r>
            <a:r>
              <a:rPr lang="en-US" sz="2000" b="1" smtClean="0">
                <a:solidFill>
                  <a:srgbClr val="FF0000"/>
                </a:solidFill>
              </a:rPr>
              <a:t>github.com/gubosd/lecture20</a:t>
            </a:r>
            <a:endParaRPr 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6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빈 문자열이 있다 </a:t>
            </a:r>
            <a:r>
              <a:rPr lang="en-US" altLang="ko-KR" smtClean="0">
                <a:sym typeface="Wingdings" pitchFamily="2" charset="2"/>
              </a:rPr>
              <a:t> s=‘’</a:t>
            </a:r>
          </a:p>
          <a:p>
            <a:pPr lvl="1"/>
            <a:endParaRPr lang="en-US" altLang="ko-KR">
              <a:sym typeface="Wingdings" pitchFamily="2" charset="2"/>
            </a:endParaRPr>
          </a:p>
          <a:p>
            <a:r>
              <a:rPr lang="en-US" altLang="ko-KR" smtClean="0">
                <a:sym typeface="Wingdings" pitchFamily="2" charset="2"/>
              </a:rPr>
              <a:t>str </a:t>
            </a:r>
            <a:r>
              <a:rPr lang="ko-KR" altLang="en-US" smtClean="0">
                <a:sym typeface="Wingdings" pitchFamily="2" charset="2"/>
              </a:rPr>
              <a:t>타입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en-US" altLang="ko-KR" smtClean="0">
                <a:sym typeface="Wingdings" pitchFamily="2" charset="2"/>
              </a:rPr>
              <a:t>type(‘hello’)  str</a:t>
            </a:r>
          </a:p>
          <a:p>
            <a:pPr lvl="1"/>
            <a:r>
              <a:rPr lang="en-US" altLang="ko-KR" smtClean="0">
                <a:sym typeface="Wingdings" pitchFamily="2" charset="2"/>
              </a:rPr>
              <a:t>str(3.14)  ‘3.14’</a:t>
            </a: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문자열의 각 문자의 위치를 지정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일부분의 범위를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인덱스는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부터 시작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첫문자는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s[0])</a:t>
            </a:r>
          </a:p>
          <a:p>
            <a:pPr lvl="1"/>
            <a:r>
              <a:rPr lang="en-US" altLang="ko-KR" dirty="0" smtClean="0"/>
              <a:t>-1, -2 </a:t>
            </a:r>
            <a:r>
              <a:rPr lang="ko-KR" altLang="en-US" dirty="0" smtClean="0"/>
              <a:t>와 같은 음수는 뒷부분 부터 카운트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끝문자는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s[-1])</a:t>
            </a:r>
          </a:p>
          <a:p>
            <a:pPr lvl="1"/>
            <a:r>
              <a:rPr lang="en-US" altLang="ko-KR" dirty="0" smtClean="0"/>
              <a:t>s[1:4]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1,2,3 </a:t>
            </a:r>
            <a:r>
              <a:rPr lang="ko-KR" altLang="en-US" dirty="0" smtClean="0"/>
              <a:t>은 포함되고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포함안됨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범위지정에서 </a:t>
            </a:r>
            <a:r>
              <a:rPr lang="ko-KR" altLang="en-US" dirty="0" err="1" smtClean="0"/>
              <a:t>앞부문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0 </a:t>
            </a:r>
            <a:r>
              <a:rPr lang="ko-KR" altLang="en-US" dirty="0" smtClean="0"/>
              <a:t>과 뒷부분은 생략 가능 </a:t>
            </a:r>
            <a:r>
              <a:rPr lang="en-US" altLang="ko-KR" dirty="0" smtClean="0"/>
              <a:t>(s[:3], s[3:])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문자열은 수정할 수 없다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s[2:5]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앞에서 다섯 문자를 출력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뒤에서 다섯 문자를 출력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s[:]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생성 </a:t>
            </a:r>
            <a:r>
              <a:rPr lang="en-US" altLang="ko-KR" dirty="0" smtClean="0"/>
              <a:t>: a=[0, 1, 2, ’three’, 4.0]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리스트는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데이터 분석에서 가장 중요한 </a:t>
            </a:r>
            <a:r>
              <a:rPr lang="ko-KR" altLang="en-US" b="1" dirty="0" err="1" smtClean="0"/>
              <a:t>자료형이다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리스트는 자료들의 묶음이다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리스트의 항목들은 변경될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안에는 어떠한 </a:t>
            </a:r>
            <a:r>
              <a:rPr lang="ko-KR" altLang="en-US" dirty="0" err="1" smtClean="0"/>
              <a:t>자료형도</a:t>
            </a:r>
            <a:r>
              <a:rPr lang="ko-KR" altLang="en-US" dirty="0" smtClean="0"/>
              <a:t> 포함시킬 수 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안에 리스트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리스트의 </a:t>
            </a:r>
            <a:r>
              <a:rPr lang="ko-KR" altLang="en-US" dirty="0" err="1" smtClean="0"/>
              <a:t>타입명은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‘list’ </a:t>
            </a:r>
            <a:r>
              <a:rPr lang="ko-KR" altLang="en-US" dirty="0" smtClean="0"/>
              <a:t>이다 </a:t>
            </a:r>
            <a:r>
              <a:rPr lang="en-US" altLang="ko-KR" dirty="0" smtClean="0"/>
              <a:t>: type(a) </a:t>
            </a:r>
            <a:r>
              <a:rPr lang="en-US" altLang="ko-KR" dirty="0" smtClean="0">
                <a:sym typeface="Wingdings" panose="05000000000000000000" pitchFamily="2" charset="2"/>
              </a:rPr>
              <a:t> list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리스트를 만들어라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숫자와 문자열이 혼합된 리스트를 만들어라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 = [[1,2], [3,4], [5,6]]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(a)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type(a)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인덱싱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위치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문자열과 비슷하게 인덱싱과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안에 리스트가 있을 경우 중복 인덱싱을 사용할 수 있다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 = [1, 2.5, ‘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’, [3,4,5]]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l[0], l[1], l[2], l[3], l[-1]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 </a:t>
            </a:r>
            <a:r>
              <a:rPr lang="ko-KR" altLang="en-US" dirty="0" smtClean="0"/>
              <a:t>에서 값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를 추출하라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l[:2], l[1:4], l[1:2], l[:-1]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[4,5] </a:t>
            </a:r>
            <a:r>
              <a:rPr lang="ko-KR" altLang="en-US" dirty="0" smtClean="0"/>
              <a:t>값을 추출하라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(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, 30,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장길산</a:t>
            </a:r>
            <a:r>
              <a:rPr lang="en-US" altLang="ko-KR" dirty="0" smtClean="0"/>
              <a:t>, 27, </a:t>
            </a:r>
            <a:r>
              <a:rPr lang="ko-KR" altLang="en-US" dirty="0" smtClean="0"/>
              <a:t>춘천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둘리</a:t>
            </a:r>
            <a:r>
              <a:rPr lang="en-US" altLang="ko-KR" dirty="0" smtClean="0"/>
              <a:t>, 5, </a:t>
            </a:r>
            <a:r>
              <a:rPr lang="ko-KR" altLang="en-US" dirty="0" smtClean="0"/>
              <a:t>우주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리스트 안에 리스트로 표현하고 둘리의 나이를 구하라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append() </a:t>
            </a:r>
            <a:r>
              <a:rPr lang="ko-KR" altLang="en-US" sz="2000" dirty="0" smtClean="0"/>
              <a:t>함수를 가장 많이 사용한다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sort() </a:t>
            </a:r>
            <a:r>
              <a:rPr lang="ko-KR" altLang="en-US" sz="2000" dirty="0" smtClean="0"/>
              <a:t>함수와 </a:t>
            </a:r>
            <a:r>
              <a:rPr lang="en-US" altLang="ko-KR" sz="2000" dirty="0" smtClean="0"/>
              <a:t>sorted() </a:t>
            </a:r>
            <a:r>
              <a:rPr lang="ko-KR" altLang="en-US" sz="2000" dirty="0" smtClean="0"/>
              <a:t>함수 구분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reverse(), index(), insert(), remove(), pop(), count(), extend() </a:t>
            </a:r>
            <a:r>
              <a:rPr lang="ko-KR" altLang="en-US" sz="2000" dirty="0" smtClean="0"/>
              <a:t>등의 함수가 있으나 자주 사용되지는 않는다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연습문제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빈 리스트를 하나 만들고 차례대로 </a:t>
            </a:r>
            <a:r>
              <a:rPr lang="en-US" altLang="ko-KR" sz="2000" dirty="0" smtClean="0"/>
              <a:t>1,2,3,4,5 </a:t>
            </a:r>
            <a:r>
              <a:rPr lang="ko-KR" altLang="en-US" sz="2000" dirty="0" smtClean="0"/>
              <a:t>를 추가하라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빈 리스트를 만들어 </a:t>
            </a:r>
            <a:r>
              <a:rPr lang="en-US" altLang="ko-KR" sz="2000" dirty="0"/>
              <a:t>(</a:t>
            </a:r>
            <a:r>
              <a:rPr lang="ko-KR" altLang="en-US" sz="2000" dirty="0"/>
              <a:t>홍길동</a:t>
            </a:r>
            <a:r>
              <a:rPr lang="en-US" altLang="ko-KR" sz="2000" dirty="0"/>
              <a:t>, 30, </a:t>
            </a:r>
            <a:r>
              <a:rPr lang="ko-KR" altLang="en-US" sz="2000" dirty="0"/>
              <a:t>서울</a:t>
            </a:r>
            <a:r>
              <a:rPr lang="en-US" altLang="ko-KR" sz="2000" dirty="0"/>
              <a:t>), (</a:t>
            </a:r>
            <a:r>
              <a:rPr lang="ko-KR" altLang="en-US" sz="2000" dirty="0"/>
              <a:t>장길산</a:t>
            </a:r>
            <a:r>
              <a:rPr lang="en-US" altLang="ko-KR" sz="2000" dirty="0"/>
              <a:t>, 27, </a:t>
            </a:r>
            <a:r>
              <a:rPr lang="ko-KR" altLang="en-US" sz="2000" dirty="0"/>
              <a:t>춘천</a:t>
            </a:r>
            <a:r>
              <a:rPr lang="en-US" altLang="ko-KR" sz="2000" dirty="0"/>
              <a:t>), (</a:t>
            </a:r>
            <a:r>
              <a:rPr lang="ko-KR" altLang="en-US" sz="2000" dirty="0"/>
              <a:t>둘리</a:t>
            </a:r>
            <a:r>
              <a:rPr lang="en-US" altLang="ko-KR" sz="2000" dirty="0"/>
              <a:t>, 5, </a:t>
            </a:r>
            <a:r>
              <a:rPr lang="ko-KR" altLang="en-US" sz="2000" dirty="0"/>
              <a:t>우주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를 차례대로 추가해 보자</a:t>
            </a:r>
            <a:r>
              <a:rPr lang="en-US" altLang="ko-KR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[3,2,5,1,4] </a:t>
            </a:r>
            <a:r>
              <a:rPr lang="ko-KR" altLang="en-US" sz="2000" dirty="0" smtClean="0"/>
              <a:t>를 내림차순으로 정렬하라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[[1,2],[3],[4,5,6]] </a:t>
            </a:r>
            <a:r>
              <a:rPr lang="ko-KR" altLang="en-US" sz="2000" dirty="0" smtClean="0"/>
              <a:t>을 서브 리스트의 </a:t>
            </a:r>
            <a:r>
              <a:rPr lang="ko-KR" altLang="en-US" sz="2000" dirty="0" err="1" smtClean="0"/>
              <a:t>항목갯수</a:t>
            </a:r>
            <a:r>
              <a:rPr lang="ko-KR" altLang="en-US" sz="2000" dirty="0" smtClean="0"/>
              <a:t> 대로 정렬하라 </a:t>
            </a:r>
            <a:r>
              <a:rPr lang="en-US" altLang="ko-KR" sz="2000" dirty="0" smtClean="0"/>
              <a:t>(sorted </a:t>
            </a:r>
            <a:r>
              <a:rPr lang="ko-KR" altLang="en-US" sz="2000" dirty="0" smtClean="0"/>
              <a:t>함수의 </a:t>
            </a:r>
            <a:r>
              <a:rPr lang="en-US" altLang="ko-KR" sz="2000" dirty="0" smtClean="0"/>
              <a:t>key </a:t>
            </a:r>
            <a:r>
              <a:rPr lang="ko-KR" altLang="en-US" sz="2000" dirty="0" smtClean="0"/>
              <a:t>옵션을 사용</a:t>
            </a:r>
            <a:r>
              <a:rPr lang="en-US" altLang="ko-KR" sz="20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[-3, 1, 0, 2, -99, 3] </a:t>
            </a:r>
            <a:r>
              <a:rPr lang="ko-KR" altLang="en-US" sz="2000" dirty="0" smtClean="0"/>
              <a:t>을 절대값 크기 순서로 정렬 </a:t>
            </a:r>
            <a:r>
              <a:rPr lang="en-US" altLang="ko-KR" sz="2000" dirty="0" smtClean="0"/>
              <a:t>(abs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계획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smtClean="0"/>
              <a:t>강의 제목 </a:t>
            </a:r>
            <a:r>
              <a:rPr lang="en-US" altLang="ko-KR" smtClean="0"/>
              <a:t>: </a:t>
            </a:r>
            <a:r>
              <a:rPr lang="ko-KR" altLang="en-US" smtClean="0"/>
              <a:t>파이썬 기초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강의 일정</a:t>
            </a:r>
            <a:endParaRPr lang="en-US" altLang="ko-KR" smtClean="0"/>
          </a:p>
          <a:p>
            <a:pPr lvl="1"/>
            <a:r>
              <a:rPr lang="en-US" altLang="ko-KR" smtClean="0"/>
              <a:t>2021.10.21(</a:t>
            </a:r>
            <a:r>
              <a:rPr lang="ko-KR" altLang="en-US" smtClean="0"/>
              <a:t>목</a:t>
            </a:r>
            <a:r>
              <a:rPr lang="en-US" altLang="ko-KR" smtClean="0"/>
              <a:t>) ~ 10.22(</a:t>
            </a:r>
            <a:r>
              <a:rPr lang="ko-KR" altLang="en-US" smtClean="0"/>
              <a:t>금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14</a:t>
            </a:r>
            <a:r>
              <a:rPr lang="ko-KR" altLang="en-US" smtClean="0"/>
              <a:t>시</a:t>
            </a:r>
            <a:r>
              <a:rPr lang="en-US" altLang="ko-KR" smtClean="0"/>
              <a:t>~18</a:t>
            </a:r>
            <a:r>
              <a:rPr lang="ko-KR" altLang="en-US" smtClean="0"/>
              <a:t>시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강의 장소 </a:t>
            </a:r>
            <a:r>
              <a:rPr lang="en-US" altLang="ko-KR" smtClean="0"/>
              <a:t>: </a:t>
            </a:r>
            <a:r>
              <a:rPr lang="ko-KR" altLang="en-US" smtClean="0"/>
              <a:t>양재 </a:t>
            </a:r>
            <a:r>
              <a:rPr lang="en-US" altLang="ko-KR" smtClean="0"/>
              <a:t>kotra (</a:t>
            </a:r>
            <a:r>
              <a:rPr lang="ko-KR" altLang="en-US" smtClean="0"/>
              <a:t>온오프라인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강의 내용</a:t>
            </a:r>
            <a:endParaRPr lang="en-US" altLang="ko-KR" smtClean="0"/>
          </a:p>
          <a:p>
            <a:pPr lvl="1"/>
            <a:r>
              <a:rPr lang="ko-KR" altLang="en-US" smtClean="0"/>
              <a:t>파이썬 </a:t>
            </a:r>
            <a:r>
              <a:rPr lang="ko-KR" altLang="en-US"/>
              <a:t>소개 및 개발환경 구축</a:t>
            </a:r>
          </a:p>
          <a:p>
            <a:pPr lvl="1"/>
            <a:r>
              <a:rPr lang="ko-KR" altLang="en-US" smtClean="0"/>
              <a:t>파이썬 </a:t>
            </a:r>
            <a:r>
              <a:rPr lang="ko-KR" altLang="en-US"/>
              <a:t>기본 자료형 </a:t>
            </a:r>
            <a:r>
              <a:rPr lang="en-US" altLang="ko-KR"/>
              <a:t>(</a:t>
            </a:r>
            <a:r>
              <a:rPr lang="ko-KR" altLang="en-US"/>
              <a:t>정수</a:t>
            </a:r>
            <a:r>
              <a:rPr lang="en-US" altLang="ko-KR"/>
              <a:t>, </a:t>
            </a:r>
            <a:r>
              <a:rPr lang="ko-KR" altLang="en-US"/>
              <a:t>실수</a:t>
            </a:r>
            <a:r>
              <a:rPr lang="en-US" altLang="ko-KR"/>
              <a:t>, </a:t>
            </a:r>
            <a:r>
              <a:rPr lang="ko-KR" altLang="en-US"/>
              <a:t>문자열</a:t>
            </a:r>
            <a:r>
              <a:rPr lang="en-US" altLang="ko-KR"/>
              <a:t>)</a:t>
            </a:r>
          </a:p>
          <a:p>
            <a:pPr lvl="1"/>
            <a:r>
              <a:rPr lang="ko-KR" altLang="en-US" smtClean="0"/>
              <a:t>파이썬 </a:t>
            </a:r>
            <a:r>
              <a:rPr lang="ko-KR" altLang="en-US"/>
              <a:t>열거형 </a:t>
            </a:r>
            <a:r>
              <a:rPr lang="en-US" altLang="ko-KR"/>
              <a:t>(</a:t>
            </a:r>
            <a:r>
              <a:rPr lang="ko-KR" altLang="en-US"/>
              <a:t>리스트</a:t>
            </a:r>
            <a:r>
              <a:rPr lang="en-US" altLang="ko-KR"/>
              <a:t>, </a:t>
            </a:r>
            <a:r>
              <a:rPr lang="ko-KR" altLang="en-US"/>
              <a:t>튜플</a:t>
            </a:r>
            <a:r>
              <a:rPr lang="en-US" altLang="ko-KR"/>
              <a:t>, </a:t>
            </a:r>
            <a:r>
              <a:rPr lang="ko-KR" altLang="en-US"/>
              <a:t>사전</a:t>
            </a:r>
            <a:r>
              <a:rPr lang="en-US" altLang="ko-KR"/>
              <a:t>, </a:t>
            </a:r>
            <a:r>
              <a:rPr lang="ko-KR" altLang="en-US"/>
              <a:t>집합</a:t>
            </a:r>
            <a:r>
              <a:rPr lang="en-US" altLang="ko-KR"/>
              <a:t>)</a:t>
            </a:r>
          </a:p>
          <a:p>
            <a:pPr lvl="1"/>
            <a:r>
              <a:rPr lang="ko-KR" altLang="en-US" smtClean="0"/>
              <a:t>조건문과 </a:t>
            </a:r>
            <a:r>
              <a:rPr lang="ko-KR" altLang="en-US"/>
              <a:t>반복문</a:t>
            </a:r>
          </a:p>
          <a:p>
            <a:pPr lvl="1"/>
            <a:r>
              <a:rPr lang="ko-KR" altLang="en-US" smtClean="0"/>
              <a:t>함수와 </a:t>
            </a:r>
            <a:r>
              <a:rPr lang="ko-KR" altLang="en-US"/>
              <a:t>파일입출력</a:t>
            </a:r>
          </a:p>
          <a:p>
            <a:pPr lvl="1"/>
            <a:r>
              <a:rPr lang="ko-KR" altLang="en-US" smtClean="0"/>
              <a:t>리스트를 </a:t>
            </a:r>
            <a:r>
              <a:rPr lang="ko-KR" altLang="en-US"/>
              <a:t>활용한 데이터 분석</a:t>
            </a:r>
          </a:p>
          <a:p>
            <a:pPr lvl="1"/>
            <a:r>
              <a:rPr lang="ko-KR" altLang="en-US" smtClean="0"/>
              <a:t>파이썬을 활용한 데이터분석</a:t>
            </a:r>
            <a:r>
              <a:rPr lang="en-US" altLang="ko-KR" smtClean="0"/>
              <a:t>/</a:t>
            </a:r>
            <a:r>
              <a:rPr lang="ko-KR" altLang="en-US" smtClean="0"/>
              <a:t>머신러닝</a:t>
            </a:r>
            <a:r>
              <a:rPr lang="en-US" altLang="ko-KR" smtClean="0"/>
              <a:t>/</a:t>
            </a:r>
            <a:r>
              <a:rPr lang="ko-KR" altLang="en-US" smtClean="0"/>
              <a:t>신경망 </a:t>
            </a:r>
            <a:r>
              <a:rPr lang="ko-KR" altLang="en-US"/>
              <a:t>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90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1844824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5730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5517232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7486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위의 테이블을 리스트로 만드시오</a:t>
            </a:r>
            <a:r>
              <a:rPr lang="en-US" altLang="ko-KR" dirty="0" smtClean="0"/>
              <a:t>. (2</a:t>
            </a:r>
            <a:r>
              <a:rPr lang="ko-KR" altLang="en-US" dirty="0" smtClean="0"/>
              <a:t>차원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안에 리스트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두번째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세번째 칼럼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만으로 새로운 리스트를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각 줄의 평균을 구해 새로운 리스트로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의 배수를 제외한 숫자들의 리스트를 만드시오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 = (1,2,3,4,5)</a:t>
            </a:r>
          </a:p>
          <a:p>
            <a:pPr lvl="1"/>
            <a:r>
              <a:rPr lang="ko-KR" altLang="en-US" dirty="0" err="1" smtClean="0"/>
              <a:t>튜플은</a:t>
            </a:r>
            <a:r>
              <a:rPr lang="ko-KR" altLang="en-US" dirty="0" smtClean="0"/>
              <a:t> 리스트와 다르게 항목을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 할 수 없다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항목이 하나인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(3,) 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를 붙여야 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튜플도</a:t>
            </a:r>
            <a:r>
              <a:rPr lang="ko-KR" altLang="en-US" dirty="0" smtClean="0"/>
              <a:t> 리스트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어떤 </a:t>
            </a:r>
            <a:r>
              <a:rPr lang="ko-KR" altLang="en-US" dirty="0" err="1" smtClean="0"/>
              <a:t>자료형이든지</a:t>
            </a:r>
            <a:r>
              <a:rPr lang="ko-KR" altLang="en-US" dirty="0" smtClean="0"/>
              <a:t> 포함할 수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type((1,2,3)) </a:t>
            </a:r>
            <a:r>
              <a:rPr lang="en-US" altLang="ko-KR" dirty="0" smtClean="0">
                <a:sym typeface="Wingdings" panose="05000000000000000000" pitchFamily="2" charset="2"/>
              </a:rPr>
              <a:t> tuple</a:t>
            </a:r>
          </a:p>
          <a:p>
            <a:pPr lvl="1"/>
            <a:r>
              <a:rPr lang="en-US" altLang="ko-KR" dirty="0" smtClean="0"/>
              <a:t>tuple([1,2,3]) </a:t>
            </a:r>
            <a:r>
              <a:rPr lang="en-US" altLang="ko-KR" dirty="0" smtClean="0">
                <a:sym typeface="Wingdings" panose="05000000000000000000" pitchFamily="2" charset="2"/>
              </a:rPr>
              <a:t> (1,2,3)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1,2 </a:t>
            </a:r>
            <a:r>
              <a:rPr lang="ko-KR" altLang="en-US" dirty="0" smtClean="0"/>
              <a:t>와 같이 입력해 보자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결과는 </a:t>
            </a:r>
            <a:r>
              <a:rPr lang="ko-KR" altLang="en-US" dirty="0" err="1" smtClean="0"/>
              <a:t>튜플임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a,b</a:t>
            </a:r>
            <a:r>
              <a:rPr lang="en-US" altLang="ko-KR" dirty="0" smtClean="0"/>
              <a:t> = [1, [2,3]]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(1)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(1,) </a:t>
            </a:r>
            <a:r>
              <a:rPr lang="ko-KR" altLang="en-US" dirty="0" smtClean="0"/>
              <a:t>의 차이점은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t = (1,2,3)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t[0]=0 </a:t>
            </a:r>
            <a:r>
              <a:rPr lang="ko-KR" altLang="en-US" dirty="0" smtClean="0"/>
              <a:t>의 결과는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딕셔너리의</a:t>
            </a:r>
            <a:r>
              <a:rPr lang="ko-KR" altLang="en-US" dirty="0" smtClean="0"/>
              <a:t> 각 항목은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쌍으로 되어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 순서가 없다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인덱싱 사용 못함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빈 </a:t>
            </a:r>
            <a:r>
              <a:rPr lang="ko-KR" altLang="en-US" dirty="0" err="1" smtClean="0"/>
              <a:t>딕셔너리는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로 생성한다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딕셔너리의</a:t>
            </a:r>
            <a:r>
              <a:rPr lang="ko-KR" altLang="en-US" dirty="0" smtClean="0"/>
              <a:t> 값에는 리스트나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넣을 수도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 = {‘a’: 1, ‘b’: -1, ‘c’: 99}, d[‘a’] </a:t>
            </a:r>
            <a:r>
              <a:rPr lang="en-US" altLang="ko-KR" dirty="0" smtClean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d[‘a’]=0 (</a:t>
            </a:r>
            <a:r>
              <a:rPr lang="ko-KR" altLang="en-US" dirty="0" err="1" smtClean="0">
                <a:sym typeface="Wingdings" panose="05000000000000000000" pitchFamily="2" charset="2"/>
              </a:rPr>
              <a:t>기존값</a:t>
            </a:r>
            <a:r>
              <a:rPr lang="ko-KR" altLang="en-US" dirty="0" smtClean="0">
                <a:sym typeface="Wingdings" panose="05000000000000000000" pitchFamily="2" charset="2"/>
              </a:rPr>
              <a:t> 변경</a:t>
            </a:r>
            <a:r>
              <a:rPr lang="en-US" altLang="ko-KR" dirty="0" smtClean="0">
                <a:sym typeface="Wingdings" panose="05000000000000000000" pitchFamily="2" charset="2"/>
              </a:rPr>
              <a:t>), d[‘d’]=777 (</a:t>
            </a:r>
            <a:r>
              <a:rPr lang="ko-KR" altLang="en-US" dirty="0" smtClean="0">
                <a:sym typeface="Wingdings" panose="05000000000000000000" pitchFamily="2" charset="2"/>
              </a:rPr>
              <a:t>추가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type(d)  </a:t>
            </a:r>
            <a:r>
              <a:rPr lang="en-US" altLang="ko-KR" dirty="0" err="1" smtClean="0">
                <a:sym typeface="Wingdings" panose="05000000000000000000" pitchFamily="2" charset="2"/>
              </a:rPr>
              <a:t>dict</a:t>
            </a:r>
            <a:r>
              <a:rPr lang="en-US" altLang="ko-KR" dirty="0" smtClean="0">
                <a:sym typeface="Wingdings" panose="05000000000000000000" pitchFamily="2" charset="2"/>
              </a:rPr>
              <a:t>, d = { } </a:t>
            </a:r>
            <a:r>
              <a:rPr lang="ko-KR" altLang="en-US" dirty="0" smtClean="0">
                <a:sym typeface="Wingdings" panose="05000000000000000000" pitchFamily="2" charset="2"/>
              </a:rPr>
              <a:t>는 빈 </a:t>
            </a:r>
            <a:r>
              <a:rPr lang="ko-KR" altLang="en-US" dirty="0" err="1" smtClean="0">
                <a:sym typeface="Wingdings" panose="05000000000000000000" pitchFamily="2" charset="2"/>
              </a:rPr>
              <a:t>딕셔너리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빈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만들어</a:t>
            </a:r>
            <a:r>
              <a:rPr lang="en-US" altLang="ko-KR" dirty="0" smtClean="0"/>
              <a:t>, 1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’a’, 2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’b’ </a:t>
            </a:r>
            <a:r>
              <a:rPr lang="ko-KR" altLang="en-US" dirty="0" smtClean="0"/>
              <a:t>항목을 추가하라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위의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[4,5,6] </a:t>
            </a:r>
            <a:r>
              <a:rPr lang="ko-KR" altLang="en-US" dirty="0" smtClean="0"/>
              <a:t>을 추가하라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1</a:t>
            </a:r>
            <a:r>
              <a:rPr lang="en-US" altLang="ko-KR" dirty="0" smtClean="0">
                <a:sym typeface="Wingdings" panose="05000000000000000000" pitchFamily="2" charset="2"/>
              </a:rPr>
              <a:t>999 </a:t>
            </a:r>
            <a:r>
              <a:rPr lang="ko-KR" altLang="en-US" dirty="0" smtClean="0">
                <a:sym typeface="Wingdings" panose="05000000000000000000" pitchFamily="2" charset="2"/>
              </a:rPr>
              <a:t>로 바꾸어라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ym typeface="Wingdings" panose="05000000000000000000" pitchFamily="2" charset="2"/>
              </a:rPr>
              <a:t>키값으로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이 있는지 체크하라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 = {1,2,3}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s2 = set([1,2,3,3,3,3,3])</a:t>
            </a:r>
          </a:p>
          <a:p>
            <a:pPr lvl="1"/>
            <a:r>
              <a:rPr lang="ko-KR" altLang="en-US" dirty="0" smtClean="0"/>
              <a:t>중복을 허용하지 않는다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순서가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|(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), &amp;(</a:t>
            </a:r>
            <a:r>
              <a:rPr lang="ko-KR" altLang="en-US" dirty="0" smtClean="0"/>
              <a:t>교집합</a:t>
            </a:r>
            <a:r>
              <a:rPr lang="en-US" altLang="ko-KR" dirty="0" smtClean="0"/>
              <a:t>), -(</a:t>
            </a:r>
            <a:r>
              <a:rPr lang="ko-KR" altLang="en-US" dirty="0" err="1" smtClean="0"/>
              <a:t>차집합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곱하기는 사용할 수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type(s) </a:t>
            </a:r>
            <a:r>
              <a:rPr lang="en-US" altLang="ko-KR" dirty="0" smtClean="0">
                <a:sym typeface="Wingdings" panose="05000000000000000000" pitchFamily="2" charset="2"/>
              </a:rPr>
              <a:t> set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[1,2,2,3,4,4,5] </a:t>
            </a:r>
            <a:r>
              <a:rPr lang="ko-KR" altLang="en-US" dirty="0" smtClean="0"/>
              <a:t>를 집합으로 만들어라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[1,2,3,4]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[3,4,5,6] </a:t>
            </a:r>
            <a:r>
              <a:rPr lang="ko-KR" altLang="en-US" dirty="0" smtClean="0"/>
              <a:t>에서 겹치지 않는 숫자를 구하라 </a:t>
            </a:r>
            <a:r>
              <a:rPr lang="en-US" altLang="ko-KR" dirty="0" smtClean="0">
                <a:sym typeface="Wingdings" panose="05000000000000000000" pitchFamily="2" charset="2"/>
              </a:rPr>
              <a:t> (___) | (___)    (___) –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>
                <a:sym typeface="Wingdings" panose="05000000000000000000" pitchFamily="2" charset="2"/>
              </a:rPr>
              <a:t>[0,1,2,3,5,6,8,9] </a:t>
            </a:r>
            <a:r>
              <a:rPr lang="ko-KR" altLang="en-US" dirty="0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주요 내용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객체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메모리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레퍼런스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참조인가</a:t>
            </a:r>
            <a:r>
              <a:rPr lang="en-US" altLang="ko-KR" sz="1800" dirty="0" smtClean="0"/>
              <a:t>? </a:t>
            </a:r>
            <a:r>
              <a:rPr lang="ko-KR" altLang="en-US" sz="1800" dirty="0" smtClean="0"/>
              <a:t>복사인가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en-US" altLang="ko-KR" sz="1800" dirty="0" smtClean="0"/>
              <a:t>a is b (</a:t>
            </a:r>
            <a:r>
              <a:rPr lang="ko-KR" altLang="en-US" sz="1800" dirty="0" smtClean="0"/>
              <a:t>같은 객체를 가리킬 때 참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 smtClean="0"/>
              <a:t>리스트를 </a:t>
            </a:r>
            <a:r>
              <a:rPr lang="ko-KR" altLang="en-US" sz="1800" dirty="0" err="1" smtClean="0"/>
              <a:t>복사할때는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l.copy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사용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l[:])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(1,(2,3))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있을 때 차례대로 </a:t>
            </a:r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값을 할당하라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99</a:t>
            </a:r>
            <a:r>
              <a:rPr lang="ko-KR" altLang="en-US" dirty="0" smtClean="0"/>
              <a:t>로 값을 할당하라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 = [1,2,3] 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l2 = l[1:]; l2[0] = 99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l[1:] = [99,99,99]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 </a:t>
            </a:r>
            <a:r>
              <a:rPr lang="ko-KR" altLang="en-US" dirty="0" smtClean="0"/>
              <a:t>을 복사하여 </a:t>
            </a:r>
            <a:r>
              <a:rPr lang="en-US" altLang="ko-KR" dirty="0" smtClean="0"/>
              <a:t>l2 </a:t>
            </a:r>
            <a:r>
              <a:rPr lang="ko-KR" altLang="en-US" dirty="0" smtClean="0"/>
              <a:t>를 만드는 방법은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if </a:t>
            </a:r>
            <a:r>
              <a:rPr lang="en-US" altLang="ko-KR" sz="2000" smtClean="0"/>
              <a:t>… elif … </a:t>
            </a:r>
            <a:r>
              <a:rPr lang="en-US" altLang="ko-KR" sz="2000" smtClean="0"/>
              <a:t>else</a:t>
            </a:r>
            <a:endParaRPr lang="en-US" altLang="ko-KR" sz="2000" dirty="0" smtClean="0"/>
          </a:p>
          <a:p>
            <a:r>
              <a:rPr lang="en-US" altLang="ko-KR" sz="2000" smtClean="0"/>
              <a:t>&lt; </a:t>
            </a:r>
            <a:r>
              <a:rPr lang="en-US" altLang="ko-KR" sz="2000" smtClean="0"/>
              <a:t>  &gt;   &lt;=   &gt;=   ==   !=</a:t>
            </a:r>
            <a:endParaRPr lang="en-US" altLang="ko-KR" sz="2000" dirty="0" smtClean="0"/>
          </a:p>
          <a:p>
            <a:r>
              <a:rPr lang="en-US" altLang="ko-KR" sz="2000" dirty="0" smtClean="0"/>
              <a:t>and, or, not</a:t>
            </a:r>
          </a:p>
          <a:p>
            <a:r>
              <a:rPr lang="en-US" altLang="ko-KR" sz="2000" dirty="0" smtClean="0"/>
              <a:t>in, not in</a:t>
            </a:r>
          </a:p>
          <a:p>
            <a:r>
              <a:rPr lang="en-US" altLang="ko-KR" sz="2000" dirty="0" smtClean="0"/>
              <a:t>pass</a:t>
            </a:r>
          </a:p>
          <a:p>
            <a:r>
              <a:rPr lang="en-US" altLang="ko-KR" sz="2000" dirty="0" smtClean="0"/>
              <a:t>a = 1 if n&gt;0 else </a:t>
            </a:r>
            <a:r>
              <a:rPr lang="en-US" altLang="ko-KR" sz="2000" dirty="0"/>
              <a:t>0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ko-KR" altLang="en-US" sz="1800" dirty="0" err="1" smtClean="0"/>
              <a:t>파이썬에서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while </a:t>
            </a:r>
            <a:r>
              <a:rPr lang="ko-KR" altLang="en-US" sz="1800" dirty="0" smtClean="0"/>
              <a:t>문은 거의 사용하지 않는다</a:t>
            </a:r>
            <a:r>
              <a:rPr lang="en-US" altLang="ko-KR" sz="1800" dirty="0" smtClean="0"/>
              <a:t>. </a:t>
            </a:r>
            <a:r>
              <a:rPr lang="en-US" altLang="ko-KR" sz="1800" dirty="0" smtClean="0">
                <a:sym typeface="Wingdings" panose="05000000000000000000" pitchFamily="2" charset="2"/>
              </a:rPr>
              <a:t> for </a:t>
            </a:r>
            <a:r>
              <a:rPr lang="ko-KR" altLang="en-US" sz="1800" dirty="0" smtClean="0">
                <a:sym typeface="Wingdings" panose="05000000000000000000" pitchFamily="2" charset="2"/>
              </a:rPr>
              <a:t>문을 사용하자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dirty="0" smtClean="0">
                <a:sym typeface="Wingdings" panose="05000000000000000000" pitchFamily="2" charset="2"/>
              </a:rPr>
              <a:t>while </a:t>
            </a:r>
            <a:r>
              <a:rPr lang="ko-KR" altLang="en-US" sz="1800" dirty="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while … continue … break</a:t>
            </a:r>
          </a:p>
          <a:p>
            <a:pPr lvl="1"/>
            <a:r>
              <a:rPr lang="ko-KR" altLang="en-US" sz="1800" dirty="0" smtClean="0"/>
              <a:t>프로그램 강제 종료 </a:t>
            </a:r>
            <a:r>
              <a:rPr lang="en-US" altLang="ko-KR" sz="1800" dirty="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r>
              <a:rPr lang="ko-KR" altLang="en-US" sz="2400" dirty="0" smtClean="0">
                <a:sym typeface="Wingdings" panose="05000000000000000000" pitchFamily="2" charset="2"/>
              </a:rPr>
              <a:t>연습문제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dirty="0" smtClean="0">
                <a:sym typeface="Wingdings" panose="05000000000000000000" pitchFamily="2" charset="2"/>
              </a:rPr>
              <a:t>56789 </a:t>
            </a:r>
            <a:r>
              <a:rPr lang="ko-KR" altLang="en-US" sz="1800" dirty="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dirty="0" smtClean="0">
                <a:sym typeface="Wingdings" panose="05000000000000000000" pitchFamily="2" charset="2"/>
              </a:rPr>
              <a:t>while </a:t>
            </a:r>
            <a:r>
              <a:rPr lang="ko-KR" altLang="en-US" sz="1800" dirty="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dirty="0" smtClean="0"/>
              <a:t>주의할 점</a:t>
            </a:r>
            <a:endParaRPr lang="en-US" altLang="ko-KR" sz="2800" dirty="0" smtClean="0"/>
          </a:p>
          <a:p>
            <a:pPr lvl="1"/>
            <a:r>
              <a:rPr lang="ko-KR" altLang="en-US" sz="2400" dirty="0" err="1" smtClean="0"/>
              <a:t>파이썬은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casual </a:t>
            </a:r>
            <a:r>
              <a:rPr lang="ko-KR" altLang="en-US" sz="2400" dirty="0" smtClean="0"/>
              <a:t>한 언어이다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그러므로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꼭 필요한 경우에만 함수를 만들자</a:t>
            </a:r>
            <a:r>
              <a:rPr lang="en-US" altLang="ko-KR" sz="2400" dirty="0" smtClean="0"/>
              <a:t>!</a:t>
            </a:r>
          </a:p>
          <a:p>
            <a:pPr lvl="2"/>
            <a:r>
              <a:rPr lang="ko-KR" altLang="en-US" dirty="0" smtClean="0"/>
              <a:t>한 프로그램 안에서 여러 번 사용하는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함수의 인자로 함수를 넘겨야 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꼭 필요한 경우에도 되도록이면 </a:t>
            </a:r>
            <a:r>
              <a:rPr lang="en-US" altLang="ko-KR" dirty="0" smtClean="0"/>
              <a:t>lambda </a:t>
            </a:r>
            <a:r>
              <a:rPr lang="ko-KR" altLang="en-US" dirty="0" smtClean="0"/>
              <a:t>함수를 사용하자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함수의 </a:t>
            </a:r>
            <a:r>
              <a:rPr lang="ko-KR" altLang="en-US" dirty="0" err="1" smtClean="0"/>
              <a:t>출력값은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sz="2400" dirty="0" err="1" smtClean="0"/>
              <a:t>파이썬에서는</a:t>
            </a:r>
            <a:r>
              <a:rPr lang="ko-KR" altLang="en-US" sz="2400" dirty="0" smtClean="0"/>
              <a:t> 함수를 변수에 할당하거나 인자로 </a:t>
            </a:r>
            <a:r>
              <a:rPr lang="ko-KR" altLang="en-US" sz="2400" dirty="0" err="1" smtClean="0"/>
              <a:t>넘길수</a:t>
            </a:r>
            <a:r>
              <a:rPr lang="ko-KR" altLang="en-US" sz="2400" dirty="0" smtClean="0"/>
              <a:t> 있다</a:t>
            </a:r>
            <a:endParaRPr lang="en-US" altLang="ko-KR" sz="2400" dirty="0" smtClean="0"/>
          </a:p>
          <a:p>
            <a:pPr lvl="2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mysum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): return(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ms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mysum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 mysum2(</a:t>
            </a:r>
            <a:r>
              <a:rPr lang="en-US" altLang="ko-KR" dirty="0" err="1" smtClean="0">
                <a:sym typeface="Wingdings" panose="05000000000000000000" pitchFamily="2" charset="2"/>
              </a:rPr>
              <a:t>mysum</a:t>
            </a:r>
            <a:r>
              <a:rPr lang="en-US" altLang="ko-KR" dirty="0" smtClean="0">
                <a:sym typeface="Wingdings" panose="05000000000000000000" pitchFamily="2" charset="2"/>
              </a:rPr>
              <a:t>, 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여러 개의 결과값을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():</a:t>
            </a:r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r =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 # r </a:t>
            </a:r>
            <a:r>
              <a:rPr lang="ko-KR" altLang="en-US" sz="1800" dirty="0" smtClean="0"/>
              <a:t>은 </a:t>
            </a:r>
            <a:r>
              <a:rPr lang="ko-KR" altLang="en-US" sz="1800" dirty="0" err="1" smtClean="0"/>
              <a:t>튜플임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a,b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</a:t>
            </a:r>
          </a:p>
          <a:p>
            <a:pPr marL="457200" lvl="1" indent="0">
              <a:buNone/>
            </a:pPr>
            <a:endParaRPr lang="en-US" altLang="ko-KR" sz="1800" dirty="0" smtClean="0"/>
          </a:p>
          <a:p>
            <a:r>
              <a:rPr lang="ko-KR" altLang="en-US" sz="2000" dirty="0" smtClean="0"/>
              <a:t>인자의 개수가 가변인 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myf2(*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):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#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튜플이</a:t>
            </a:r>
            <a:r>
              <a:rPr lang="ko-KR" altLang="en-US" sz="1600" dirty="0" smtClean="0"/>
              <a:t> 된다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myf2(1,2,3,4,5)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ko-KR" altLang="en-US" sz="2000" dirty="0" smtClean="0"/>
              <a:t>함수의 인자에 기본값을 설정할 수 있다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myf3(</a:t>
            </a:r>
            <a:r>
              <a:rPr lang="en-US" altLang="ko-KR" sz="1600" dirty="0" err="1" smtClean="0"/>
              <a:t>a,b,end</a:t>
            </a:r>
            <a:r>
              <a:rPr lang="en-US" altLang="ko-KR" sz="1600" dirty="0" smtClean="0"/>
              <a:t>=‘\n’):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a,b,end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외부변수와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같은 이름의 변수를 만들면 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지역변수가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된다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6166" y="1600200"/>
            <a:ext cx="4710633" cy="4525963"/>
          </a:xfrm>
        </p:spPr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2021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87457" y="5779591"/>
            <a:ext cx="413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</a:t>
            </a:r>
            <a:r>
              <a:rPr lang="en-US" altLang="ko-KR" sz="1200" smtClean="0">
                <a:hlinkClick r:id="rId2"/>
              </a:rPr>
              <a:t>spectrum.ieee.org/top-programming-languages-2021</a:t>
            </a:r>
            <a:r>
              <a:rPr lang="en-US" altLang="ko-KR" sz="1200" smtClean="0"/>
              <a:t> 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 이후 파이썬이 계속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 smtClean="0"/>
              <a:t>C</a:t>
            </a:r>
            <a:r>
              <a:rPr lang="ko-KR" altLang="en-US" sz="1200" smtClean="0"/>
              <a:t>에 익숙한 개발자들도 가능하면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</a:t>
            </a:r>
            <a:r>
              <a:rPr lang="ko-KR" altLang="en-US" sz="1200" smtClean="0"/>
              <a:t>파이썬을 쓰고 싶어 한다</a:t>
            </a:r>
            <a:r>
              <a:rPr lang="ko-KR" altLang="en-US" sz="1200"/>
              <a:t/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06" y="1628800"/>
            <a:ext cx="3662586" cy="39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람다함수는</a:t>
            </a:r>
            <a:r>
              <a:rPr lang="ko-KR" altLang="en-US" sz="2000" dirty="0"/>
              <a:t> 임시로 또는 간단하게 함수를 </a:t>
            </a:r>
            <a:r>
              <a:rPr lang="ko-KR" altLang="en-US" sz="2000" dirty="0" err="1"/>
              <a:t>만들때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사용한다</a:t>
            </a:r>
            <a:endParaRPr lang="ko-KR" altLang="en-US" sz="2000" dirty="0"/>
          </a:p>
          <a:p>
            <a:r>
              <a:rPr lang="en-US" altLang="ko-KR" sz="2000" dirty="0"/>
              <a:t>lambda [</a:t>
            </a:r>
            <a:r>
              <a:rPr lang="ko-KR" altLang="en-US" sz="2000" dirty="0"/>
              <a:t>인수들</a:t>
            </a:r>
            <a:r>
              <a:rPr lang="en-US" altLang="ko-KR" sz="2000" dirty="0"/>
              <a:t>]: </a:t>
            </a:r>
            <a:r>
              <a:rPr lang="ko-KR" altLang="en-US" sz="2000" dirty="0" err="1" smtClean="0"/>
              <a:t>리턴값</a:t>
            </a:r>
            <a:endParaRPr lang="ko-KR" altLang="en-US" sz="2000" dirty="0"/>
          </a:p>
          <a:p>
            <a:r>
              <a:rPr lang="ko-KR" altLang="en-US" sz="2000" dirty="0"/>
              <a:t>함수의 인자로 함수를 넘길 수 있다</a:t>
            </a:r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쓰기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924944"/>
            <a:ext cx="5328592" cy="360040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 = </a:t>
            </a:r>
            <a:r>
              <a:rPr lang="en-US" altLang="ko-KR" sz="1400" dirty="0" err="1">
                <a:solidFill>
                  <a:schemeClr val="tx1"/>
                </a:solidFill>
              </a:rPr>
              <a:t>f.readline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header = </a:t>
            </a:r>
            <a:r>
              <a:rPr lang="en-US" altLang="ko-KR" sz="1400" dirty="0" err="1">
                <a:solidFill>
                  <a:schemeClr val="tx1"/>
                </a:solidFill>
              </a:rPr>
              <a:t>s.strip</a:t>
            </a:r>
            <a:r>
              <a:rPr lang="en-US" altLang="ko-KR" sz="1400" dirty="0">
                <a:solidFill>
                  <a:schemeClr val="tx1"/>
                </a:solidFill>
              </a:rPr>
              <a:t>().split(',')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labels = {'Iris-</a:t>
            </a:r>
            <a:r>
              <a:rPr lang="en-US" altLang="ko-KR" sz="1400" dirty="0" err="1">
                <a:solidFill>
                  <a:schemeClr val="tx1"/>
                </a:solidFill>
              </a:rPr>
              <a:t>setosa</a:t>
            </a:r>
            <a:r>
              <a:rPr lang="en-US" altLang="ko-KR" sz="1400" dirty="0">
                <a:solidFill>
                  <a:schemeClr val="tx1"/>
                </a:solidFill>
              </a:rPr>
              <a:t>' : 0, 'Iris-versicolor' : 1, 'Iris-</a:t>
            </a:r>
            <a:r>
              <a:rPr lang="en-US" altLang="ko-KR" sz="1400" dirty="0" err="1">
                <a:solidFill>
                  <a:schemeClr val="tx1"/>
                </a:solidFill>
              </a:rPr>
              <a:t>virginica</a:t>
            </a:r>
            <a:r>
              <a:rPr lang="en-US" altLang="ko-KR" sz="1400" dirty="0">
                <a:solidFill>
                  <a:schemeClr val="tx1"/>
                </a:solidFill>
              </a:rPr>
              <a:t>' : 2}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iris = []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l = </a:t>
            </a:r>
            <a:r>
              <a:rPr lang="en-US" altLang="ko-KR" sz="1400" dirty="0" err="1">
                <a:solidFill>
                  <a:schemeClr val="tx1"/>
                </a:solidFill>
              </a:rPr>
              <a:t>line.strip</a:t>
            </a:r>
            <a:r>
              <a:rPr lang="en-US" altLang="ko-KR" sz="1400" dirty="0">
                <a:solidFill>
                  <a:schemeClr val="tx1"/>
                </a:solidFill>
              </a:rPr>
              <a:t>().split(',')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l = [float(l[0]), float(l[1]), float(l[2]), float(l[3]), labels[l[4]]]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iris.append</a:t>
            </a:r>
            <a:r>
              <a:rPr lang="en-US" altLang="ko-KR" sz="1400" dirty="0">
                <a:solidFill>
                  <a:schemeClr val="tx1"/>
                </a:solidFill>
              </a:rPr>
              <a:t>(l)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f.close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클래스에 대해서는 자세히 설명하지 않는다</a:t>
            </a:r>
            <a:r>
              <a:rPr lang="en-US" altLang="ko-KR" sz="1800" dirty="0"/>
              <a:t>. </a:t>
            </a:r>
            <a:r>
              <a:rPr lang="ko-KR" altLang="en-US" sz="1800" dirty="0"/>
              <a:t>이유는</a:t>
            </a:r>
            <a:r>
              <a:rPr lang="en-US" altLang="ko-KR" sz="1800" dirty="0"/>
              <a:t>...</a:t>
            </a:r>
          </a:p>
          <a:p>
            <a:pPr lvl="1"/>
            <a:r>
              <a:rPr lang="ko-KR" altLang="en-US" sz="1600" dirty="0" err="1"/>
              <a:t>파이썬은</a:t>
            </a:r>
            <a:r>
              <a:rPr lang="ko-KR" altLang="en-US" sz="1600" dirty="0"/>
              <a:t> 객체지향 언어이며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클래스의 기능도 자바에 못지않다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파이썬을</a:t>
            </a:r>
            <a:r>
              <a:rPr lang="ko-KR" altLang="en-US" sz="1600" dirty="0"/>
              <a:t> 쓰는 주요 목적은 빠른 시제품을 만들고 알고리즘을 테스트하는 것이다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클래스를 사용하면 커다란 장점도 많지만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클래스간의 의존성을 </a:t>
            </a:r>
            <a:r>
              <a:rPr lang="ko-KR" altLang="en-US" sz="1600" dirty="0" err="1"/>
              <a:t>주의깊게</a:t>
            </a:r>
            <a:r>
              <a:rPr lang="ko-KR" altLang="en-US" sz="1600" dirty="0"/>
              <a:t> 체크해야 하고 </a:t>
            </a:r>
            <a:r>
              <a:rPr lang="ko-KR" altLang="en-US" sz="1600" dirty="0" err="1"/>
              <a:t>가독성을</a:t>
            </a:r>
            <a:r>
              <a:rPr lang="ko-KR" altLang="en-US" sz="1600" dirty="0"/>
              <a:t> 떨어뜨릴 가능성이 크다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일단 클래스에 대해서는 기본적인 기능만 익히고</a:t>
            </a:r>
            <a:r>
              <a:rPr lang="en-US" altLang="ko-KR" sz="1600" dirty="0"/>
              <a:t>, </a:t>
            </a:r>
            <a:r>
              <a:rPr lang="ko-KR" altLang="en-US" sz="1600" dirty="0"/>
              <a:t>향후 여러 개발자와 협력해야 하거나 개발 마지막 단계에서 </a:t>
            </a:r>
            <a:r>
              <a:rPr lang="ko-KR" altLang="en-US" sz="1600" dirty="0" err="1"/>
              <a:t>패키징</a:t>
            </a:r>
            <a:r>
              <a:rPr lang="ko-KR" altLang="en-US" sz="1600" dirty="0"/>
              <a:t> 할 때 상세한 내용을 공부하는 것이 좋을 것이다</a:t>
            </a:r>
            <a:r>
              <a:rPr lang="en-US" altLang="ko-KR" sz="16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= count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info(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('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 name=%s, count=%d' % (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repr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'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 ' +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c=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('apple',3)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as window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from math import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pi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sys.argv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window.getcwd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(2*pi))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+=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('error... %s' %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docs.python.org/3/library/functions.html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, sys</a:t>
            </a:r>
          </a:p>
          <a:p>
            <a:r>
              <a:rPr lang="en-US" altLang="ko-KR" dirty="0" smtClean="0"/>
              <a:t>math, random, re</a:t>
            </a:r>
          </a:p>
          <a:p>
            <a:r>
              <a:rPr lang="en-US" altLang="ko-KR" dirty="0" smtClean="0"/>
              <a:t>time,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, calendar</a:t>
            </a:r>
          </a:p>
          <a:p>
            <a:r>
              <a:rPr lang="en-US" altLang="ko-KR" dirty="0" err="1" smtClean="0"/>
              <a:t>itertools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functools</a:t>
            </a:r>
            <a:endParaRPr lang="en-US" altLang="ko-KR" dirty="0" smtClean="0"/>
          </a:p>
          <a:p>
            <a:r>
              <a:rPr lang="en-US" altLang="ko-KR" dirty="0" smtClean="0"/>
              <a:t>pickle,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, socket, html, </a:t>
            </a:r>
            <a:r>
              <a:rPr lang="en-US" altLang="ko-KR" dirty="0" err="1" smtClean="0"/>
              <a:t>urllib</a:t>
            </a:r>
            <a:endParaRPr lang="en-US" altLang="ko-KR" dirty="0" smtClean="0"/>
          </a:p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(GUI)</a:t>
            </a:r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docs.python.org/3/library/index.html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온라인 교재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점프 </a:t>
            </a:r>
            <a:r>
              <a:rPr lang="ko-KR" altLang="en-US" sz="1600"/>
              <a:t>투 </a:t>
            </a:r>
            <a:r>
              <a:rPr lang="ko-KR" altLang="en-US" sz="1600" smtClean="0"/>
              <a:t>파이썬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>
                <a:hlinkClick r:id="rId4"/>
              </a:rPr>
              <a:t>https</a:t>
            </a:r>
            <a:r>
              <a:rPr lang="en-US" altLang="ko-KR" sz="1600">
                <a:hlinkClick r:id="rId4"/>
              </a:rPr>
              <a:t>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코딩도장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>
                <a:hlinkClick r:id="rId5"/>
              </a:rPr>
              <a:t>https://dojang.io/course/view.php?id=7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고급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데이터 </a:t>
            </a:r>
            <a:r>
              <a:rPr lang="ko-KR" altLang="en-US" sz="1600" smtClean="0"/>
              <a:t>분석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데이터 사이언스 </a:t>
            </a:r>
            <a:r>
              <a:rPr lang="ko-KR" altLang="en-US" sz="1600" smtClean="0"/>
              <a:t>핸드북</a:t>
            </a:r>
            <a:br>
              <a:rPr lang="ko-KR" altLang="en-US" sz="1600" smtClean="0"/>
            </a:br>
            <a:r>
              <a:rPr lang="en-US" altLang="ko-KR" sz="1600">
                <a:hlinkClick r:id="rId6"/>
              </a:rPr>
              <a:t>https://jakevdp.github.io/PythonDataScienceHandbook</a:t>
            </a:r>
            <a:r>
              <a:rPr lang="en-US" altLang="ko-KR" sz="1600"/>
              <a:t> </a:t>
            </a:r>
          </a:p>
          <a:p>
            <a:pPr lvl="1"/>
            <a:r>
              <a:rPr lang="en-US" altLang="ko-KR" sz="1600"/>
              <a:t>Python Cookbook</a:t>
            </a:r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32856"/>
            <a:ext cx="111165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70" y="3839266"/>
            <a:ext cx="1019524" cy="130499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839266"/>
            <a:ext cx="961010" cy="12429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86" y="1412776"/>
            <a:ext cx="2186186" cy="6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.aladin.co.kr/product/3546/80/cover150/8992649681_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288616"/>
            <a:ext cx="1019526" cy="139335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cove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80" y="2132856"/>
            <a:ext cx="112758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96950"/>
            <a:ext cx="2133600" cy="365125"/>
          </a:xfrm>
        </p:spPr>
        <p:txBody>
          <a:bodyPr/>
          <a:lstStyle/>
          <a:p>
            <a:fld id="{357088A8-2B9D-4DC9-B0B9-8C58147EB3E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</a:t>
            </a:r>
            <a:r>
              <a:rPr lang="ko-KR" altLang="en-US"/>
              <a:t>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Python 3.8.10 </a:t>
            </a:r>
            <a:r>
              <a:rPr lang="ko-KR" altLang="en-US" sz="2000" smtClean="0"/>
              <a:t>다운로드</a:t>
            </a:r>
            <a:endParaRPr lang="en-US" altLang="ko-KR" sz="2000" smtClean="0"/>
          </a:p>
          <a:p>
            <a:pPr lvl="1"/>
            <a:r>
              <a:rPr lang="en-US" altLang="ko-KR" sz="1600"/>
              <a:t>https://www.python.org/downloads/release/python-3810/</a:t>
            </a:r>
            <a:endParaRPr lang="en-US" altLang="ko-KR" sz="1600" smtClean="0"/>
          </a:p>
          <a:p>
            <a:pPr lvl="1"/>
            <a:r>
              <a:rPr lang="en-US" altLang="ko-KR" sz="1600">
                <a:hlinkClick r:id="rId2"/>
              </a:rPr>
              <a:t>Windows installer (64-bit</a:t>
            </a:r>
            <a:r>
              <a:rPr lang="en-US" altLang="ko-KR" sz="1600" smtClean="0">
                <a:hlinkClick r:id="rId2"/>
              </a:rPr>
              <a:t>)</a:t>
            </a:r>
            <a:endParaRPr lang="en-US" altLang="ko-KR" sz="1600" smtClean="0"/>
          </a:p>
          <a:p>
            <a:pPr lvl="1"/>
            <a:r>
              <a:rPr lang="en-US" altLang="ko-KR" sz="1600"/>
              <a:t>https://www.python.org/ftp/python/3.8.10/python-3.8.10-amd64.exe</a:t>
            </a:r>
          </a:p>
          <a:p>
            <a:pPr lvl="1"/>
            <a:r>
              <a:rPr lang="en-US" altLang="ko-KR" sz="1600" smtClean="0"/>
              <a:t>python-3.8.10-amd64.exe</a:t>
            </a:r>
          </a:p>
          <a:p>
            <a:pPr lvl="1"/>
            <a:endParaRPr lang="en-US" altLang="ko-KR" sz="1600"/>
          </a:p>
          <a:p>
            <a:r>
              <a:rPr lang="ko-KR" altLang="en-US" sz="2000"/>
              <a:t>명령프롬프트에서 “</a:t>
            </a:r>
            <a:r>
              <a:rPr lang="en-US" altLang="ko-KR" sz="2000"/>
              <a:t>python” </a:t>
            </a:r>
            <a:r>
              <a:rPr lang="ko-KR" altLang="en-US" sz="2000" smtClean="0"/>
              <a:t>실행</a:t>
            </a:r>
            <a:endParaRPr lang="ko-KR" altLang="en-US" sz="20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4" y="3933056"/>
            <a:ext cx="4320480" cy="268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형 설명선 10"/>
          <p:cNvSpPr/>
          <p:nvPr/>
        </p:nvSpPr>
        <p:spPr bwMode="auto">
          <a:xfrm>
            <a:off x="5796136" y="4668661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5796136" y="5408381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3769</Words>
  <Application>Microsoft Office PowerPoint</Application>
  <PresentationFormat>화면 슬라이드 쇼(4:3)</PresentationFormat>
  <Paragraphs>873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맑은 고딕</vt:lpstr>
      <vt:lpstr>Arial</vt:lpstr>
      <vt:lpstr>Consolas</vt:lpstr>
      <vt:lpstr>Wingdings</vt:lpstr>
      <vt:lpstr>Office 테마</vt:lpstr>
      <vt:lpstr>파이썬 기초</vt:lpstr>
      <vt:lpstr>강사 소개</vt:lpstr>
      <vt:lpstr>강의 계획</vt:lpstr>
      <vt:lpstr>파이썬 소개</vt:lpstr>
      <vt:lpstr>왜 파이썬인가?</vt:lpstr>
      <vt:lpstr>파이썬은 이런 언어이다</vt:lpstr>
      <vt:lpstr>참고 자료</vt:lpstr>
      <vt:lpstr>파이썬 환경설정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파이썬 둘러보기</vt:lpstr>
      <vt:lpstr>파이썬 자료형</vt:lpstr>
      <vt:lpstr>자료형 요약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/>
  <cp:lastModifiedBy>user</cp:lastModifiedBy>
  <cp:revision>197</cp:revision>
  <dcterms:created xsi:type="dcterms:W3CDTF">2019-01-17T00:58:44Z</dcterms:created>
  <dcterms:modified xsi:type="dcterms:W3CDTF">2021-10-20T09:46:07Z</dcterms:modified>
</cp:coreProperties>
</file>