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273" r:id="rId3"/>
    <p:sldId id="328" r:id="rId4"/>
    <p:sldId id="275" r:id="rId5"/>
    <p:sldId id="258" r:id="rId6"/>
    <p:sldId id="319" r:id="rId7"/>
    <p:sldId id="260" r:id="rId8"/>
    <p:sldId id="261" r:id="rId9"/>
    <p:sldId id="272" r:id="rId10"/>
    <p:sldId id="263" r:id="rId11"/>
    <p:sldId id="259" r:id="rId12"/>
    <p:sldId id="279" r:id="rId13"/>
    <p:sldId id="278" r:id="rId14"/>
    <p:sldId id="327" r:id="rId15"/>
    <p:sldId id="280" r:id="rId16"/>
    <p:sldId id="320" r:id="rId17"/>
    <p:sldId id="281" r:id="rId18"/>
    <p:sldId id="282" r:id="rId19"/>
    <p:sldId id="283" r:id="rId20"/>
    <p:sldId id="285" r:id="rId21"/>
    <p:sldId id="286" r:id="rId22"/>
    <p:sldId id="287" r:id="rId23"/>
    <p:sldId id="288" r:id="rId24"/>
    <p:sldId id="289" r:id="rId25"/>
    <p:sldId id="290" r:id="rId26"/>
    <p:sldId id="321" r:id="rId27"/>
    <p:sldId id="322" r:id="rId28"/>
    <p:sldId id="323" r:id="rId29"/>
    <p:sldId id="324" r:id="rId30"/>
    <p:sldId id="291" r:id="rId31"/>
    <p:sldId id="292" r:id="rId32"/>
    <p:sldId id="325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26" r:id="rId42"/>
    <p:sldId id="301" r:id="rId43"/>
    <p:sldId id="302" r:id="rId44"/>
    <p:sldId id="303" r:id="rId45"/>
    <p:sldId id="304" r:id="rId46"/>
    <p:sldId id="305" r:id="rId47"/>
    <p:sldId id="310" r:id="rId48"/>
    <p:sldId id="306" r:id="rId49"/>
    <p:sldId id="307" r:id="rId50"/>
    <p:sldId id="308" r:id="rId51"/>
    <p:sldId id="309" r:id="rId52"/>
    <p:sldId id="316" r:id="rId53"/>
    <p:sldId id="311" r:id="rId54"/>
    <p:sldId id="312" r:id="rId55"/>
    <p:sldId id="313" r:id="rId56"/>
    <p:sldId id="314" r:id="rId57"/>
    <p:sldId id="315" r:id="rId58"/>
    <p:sldId id="317" r:id="rId59"/>
    <p:sldId id="318" r:id="rId6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64" autoAdjust="0"/>
    <p:restoredTop sz="94660"/>
  </p:normalViewPr>
  <p:slideViewPr>
    <p:cSldViewPr>
      <p:cViewPr varScale="1">
        <p:scale>
          <a:sx n="119" d="100"/>
          <a:sy n="119" d="100"/>
        </p:scale>
        <p:origin x="1755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59228-D54E-41D2-99DB-BDE67F073FAA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281B5-1650-4808-AECF-EB596C762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664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B41E-F2E1-472E-801F-ADEE00375797}" type="datetime1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45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0CF4-6D5B-49BC-A4BB-1E2E4B541A8A}" type="datetime1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2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6BA7-85AF-4982-B5D0-99816C572608}" type="datetime1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03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62B98-B733-4769-908C-31E18A2732E1}" type="datetime1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67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75A56-97E3-4FD1-8FAF-E3EB9F5E8D9D}" type="datetime1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39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415E2-F691-4100-A068-B021E47C650C}" type="datetime1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73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EA4E-DF4D-4DEC-BBB4-D07BF60E26FF}" type="datetime1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3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6419E-CFF8-4DA0-9E6B-2C095ECC14FC}" type="datetime1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13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68F49-B97C-4F67-9183-2319FDA2248F}" type="datetime1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563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FF657-1B77-494B-B026-9A6FAA43F4D6}" type="datetime1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3E51-4904-4ED2-B2C6-502D30D199DD}" type="datetime1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6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4C0BB-DBCF-4E34-9229-243EC73197DF}" type="datetime1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63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pectrum.ieee.org/top-programming-languages-2021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hyperlink" Target="https://docs.python.org/3/library" TargetMode="External"/><Relationship Id="rId7" Type="http://schemas.openxmlformats.org/officeDocument/2006/relationships/image" Target="../media/image2.png"/><Relationship Id="rId12" Type="http://schemas.openxmlformats.org/officeDocument/2006/relationships/image" Target="../media/image7.jpeg"/><Relationship Id="rId2" Type="http://schemas.openxmlformats.org/officeDocument/2006/relationships/hyperlink" Target="https://docs.python.org/3/tutori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akevdp.github.io/PythonDataScienceHandbook" TargetMode="External"/><Relationship Id="rId11" Type="http://schemas.openxmlformats.org/officeDocument/2006/relationships/image" Target="../media/image6.jpeg"/><Relationship Id="rId5" Type="http://schemas.openxmlformats.org/officeDocument/2006/relationships/hyperlink" Target="https://dojang.io/course/view.php?id=7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wikidocs.net/book/1" TargetMode="External"/><Relationship Id="rId9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inde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.anaconda.com/archive/Anaconda3-2022.05-Windows-x86_64.exe" TargetMode="External"/><Relationship Id="rId2" Type="http://schemas.openxmlformats.org/officeDocument/2006/relationships/hyperlink" Target="https://www.anaconda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err="1"/>
              <a:t>파이썬</a:t>
            </a:r>
            <a:r>
              <a:rPr lang="ko-KR" altLang="en-US"/>
              <a:t> </a:t>
            </a:r>
            <a:r>
              <a:rPr lang="ko-KR" altLang="en-US" smtClean="0"/>
              <a:t>기</a:t>
            </a:r>
            <a:r>
              <a:rPr lang="ko-KR" altLang="en-US"/>
              <a:t>초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268688"/>
            <a:ext cx="6400800" cy="1752600"/>
          </a:xfrm>
        </p:spPr>
        <p:txBody>
          <a:bodyPr anchor="ctr">
            <a:normAutofit/>
          </a:bodyPr>
          <a:lstStyle/>
          <a:p>
            <a:r>
              <a:rPr lang="en-US" altLang="ko-KR" sz="2800" smtClean="0"/>
              <a:t>2022. 10. 31</a:t>
            </a:r>
          </a:p>
          <a:p>
            <a:r>
              <a:rPr lang="ko-KR" altLang="en-US" sz="2800" smtClean="0"/>
              <a:t>강사 김현호</a:t>
            </a:r>
            <a:endParaRPr lang="ko-KR" altLang="en-US" sz="280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496" y="2159145"/>
            <a:ext cx="2880320" cy="45719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5496" y="1916832"/>
            <a:ext cx="5472608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707904" y="364502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156176" y="3429000"/>
            <a:ext cx="2880320" cy="72008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05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Hello, world!</a:t>
            </a:r>
            <a:endParaRPr lang="ko-KR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36550" y="1556792"/>
            <a:ext cx="8483922" cy="136815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smtClean="0"/>
              <a:t>python </a:t>
            </a:r>
            <a:r>
              <a:rPr lang="ko-KR" altLang="en-US" sz="2400" smtClean="0"/>
              <a:t>콘솔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명령프롬프트 열고 </a:t>
            </a:r>
            <a:r>
              <a:rPr lang="en-US" altLang="ko-KR" sz="2000" smtClean="0"/>
              <a:t>python </a:t>
            </a:r>
            <a:r>
              <a:rPr lang="ko-KR" altLang="en-US" sz="2000" smtClean="0"/>
              <a:t>실행</a:t>
            </a:r>
            <a:endParaRPr lang="en-US" altLang="ko-KR" sz="2000" smtClean="0"/>
          </a:p>
        </p:txBody>
      </p:sp>
      <p:sp>
        <p:nvSpPr>
          <p:cNvPr id="8" name="TextBox 7"/>
          <p:cNvSpPr txBox="1"/>
          <p:nvPr/>
        </p:nvSpPr>
        <p:spPr>
          <a:xfrm>
            <a:off x="755576" y="2492896"/>
            <a:ext cx="7723532" cy="16004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E:\python&gt;python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Python 3.6.8 (tags/v3.6.8:3c6b436a57, Dec 24 2018, 00:16:47) [MSC v.1916 64 bit (AMD64)] on win32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 "help", "copyright", "credits" or "license" for more information.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print("Hello, world!")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Hello, world!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36550" y="4077072"/>
            <a:ext cx="8483922" cy="252028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ko-KR"/>
            </a:defPPr>
            <a:lvl1pPr marL="342900" indent="-342900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/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ko-KR" altLang="en-US" sz="2400" smtClean="0"/>
              <a:t>소스파</a:t>
            </a:r>
            <a:r>
              <a:rPr lang="ko-KR" altLang="en-US" sz="2400"/>
              <a:t>일</a:t>
            </a:r>
            <a:r>
              <a:rPr lang="en-US" altLang="ko-KR" sz="2400" smtClean="0"/>
              <a:t> </a:t>
            </a:r>
            <a:r>
              <a:rPr lang="ko-KR" altLang="en-US" sz="2400" smtClean="0"/>
              <a:t>실행</a:t>
            </a:r>
            <a:endParaRPr lang="en-US" altLang="ko-KR" sz="240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smtClean="0"/>
              <a:t>메모장에서 소스파일</a:t>
            </a:r>
            <a:r>
              <a:rPr lang="en-US" altLang="ko-KR" sz="2000" smtClean="0"/>
              <a:t>(hello.py)</a:t>
            </a:r>
            <a:r>
              <a:rPr lang="ko-KR" altLang="en-US" sz="2000" smtClean="0"/>
              <a:t> 작성</a:t>
            </a:r>
            <a:endParaRPr lang="en-US" altLang="ko-KR" sz="200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smtClean="0"/>
              <a:t>콘솔</a:t>
            </a:r>
            <a:r>
              <a:rPr lang="en-US" altLang="ko-KR" sz="2000" smtClean="0"/>
              <a:t>(</a:t>
            </a:r>
            <a:r>
              <a:rPr lang="ko-KR" altLang="en-US" sz="2000" smtClean="0"/>
              <a:t>명령 프롬프트</a:t>
            </a:r>
            <a:r>
              <a:rPr lang="en-US" altLang="ko-KR" sz="2000" smtClean="0"/>
              <a:t>)</a:t>
            </a:r>
            <a:r>
              <a:rPr lang="ko-KR" altLang="en-US" sz="2000" smtClean="0"/>
              <a:t>에서 소스파일 실행</a:t>
            </a:r>
            <a:endParaRPr lang="en-US" altLang="ko-KR" sz="2000" smtClean="0"/>
          </a:p>
          <a:p>
            <a:pPr lvl="1"/>
            <a:endParaRPr lang="ko-KR" altLang="en-US" sz="2000"/>
          </a:p>
        </p:txBody>
      </p:sp>
      <p:sp>
        <p:nvSpPr>
          <p:cNvPr id="10" name="TextBox 9"/>
          <p:cNvSpPr txBox="1"/>
          <p:nvPr/>
        </p:nvSpPr>
        <p:spPr>
          <a:xfrm>
            <a:off x="5220072" y="5661248"/>
            <a:ext cx="3259036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:\python&gt;python hello.py</a:t>
            </a:r>
          </a:p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Hello, world!</a:t>
            </a:r>
          </a:p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E:\python&gt;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576" y="5661248"/>
            <a:ext cx="3312368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# E:\python\hello.py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print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('Hello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, world!')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오른쪽 화살표 11"/>
          <p:cNvSpPr/>
          <p:nvPr/>
        </p:nvSpPr>
        <p:spPr bwMode="auto">
          <a:xfrm>
            <a:off x="4355976" y="5742547"/>
            <a:ext cx="648072" cy="565031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92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도움</a:t>
            </a:r>
            <a:r>
              <a:rPr lang="ko-KR" altLang="en-US"/>
              <a:t>말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3528" y="1340768"/>
            <a:ext cx="8483922" cy="471137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ko-KR" sz="2400" smtClean="0"/>
              <a:t>help()</a:t>
            </a:r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endParaRPr lang="en-US" altLang="ko-KR" sz="1200"/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r>
              <a:rPr lang="en-US" altLang="ko-KR" sz="2400" smtClean="0"/>
              <a:t>dir()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2554" y="2132856"/>
            <a:ext cx="772353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help(print)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Help on built-in function print in module builtins: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print(...)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print(value, ..., sep=' ', end='\n', file=sys.stdout, flush=False)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Prints the values to a stream, or to sys.stdout by default.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Optional keyword arguments: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file:  a file-like object (stream); defaults to the current sys.stdout.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sep:   string inserted between values, default a space.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end:   string appended after the last value, default a newline.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flush: whether to forcibly flush the stream.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2554" y="5325015"/>
            <a:ext cx="772353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dir(print)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['__call__', '__class__', '__delattr__', '__dir__', '__doc__', '__eq__', '__form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at__', '__ge__', '__getattribute__', '__gt__', '__hash__', '__init__', '__init_s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ubclass__', '__le__', '__lt__', '__module__', '__name__', '__ne__', '__new__', '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__qualname__', '__reduce__', '__reduce_ex__', '__repr__', '__self__', '__setattr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__', '__sizeof__', '__str__', '__subclasshook__', '__text_signature__']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81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smtClean="0"/>
              <a:t> 둘러보기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smtClean="0"/>
              <a:t>파이썬 종료하기</a:t>
            </a:r>
            <a:r>
              <a:rPr lang="en-US" altLang="ko-KR" sz="1800"/>
              <a:t> </a:t>
            </a:r>
            <a:r>
              <a:rPr lang="en-US" altLang="ko-KR" sz="1800" smtClean="0">
                <a:sym typeface="Wingdings" pitchFamily="2" charset="2"/>
              </a:rPr>
              <a:t> </a:t>
            </a:r>
            <a:r>
              <a:rPr lang="en-US" altLang="ko-KR" sz="1800"/>
              <a:t>quit( )</a:t>
            </a:r>
          </a:p>
          <a:p>
            <a:r>
              <a:rPr lang="en-US" altLang="ko-KR" sz="2000" smtClean="0"/>
              <a:t>1+2, 1 +   2</a:t>
            </a:r>
          </a:p>
          <a:p>
            <a:r>
              <a:rPr lang="en-US" altLang="ko-KR" sz="2000" smtClean="0"/>
              <a:t>1 + 2.0, 1 + 2.</a:t>
            </a:r>
          </a:p>
          <a:p>
            <a:r>
              <a:rPr lang="en-US" altLang="ko-KR" sz="2000" smtClean="0"/>
              <a:t>4/2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결과는 실수</a:t>
            </a:r>
            <a:r>
              <a:rPr lang="en-US" altLang="ko-KR" sz="2000" smtClean="0">
                <a:sym typeface="Wingdings" panose="05000000000000000000" pitchFamily="2" charset="2"/>
              </a:rPr>
              <a:t>(2.0)</a:t>
            </a:r>
          </a:p>
          <a:p>
            <a:r>
              <a:rPr lang="en-US" altLang="ko-KR" sz="2000" smtClean="0">
                <a:sym typeface="Wingdings" panose="05000000000000000000" pitchFamily="2" charset="2"/>
              </a:rPr>
              <a:t>1 + (2 – 3) * 4</a:t>
            </a:r>
          </a:p>
          <a:p>
            <a:r>
              <a:rPr lang="en-US" altLang="ko-KR" sz="2000" smtClean="0">
                <a:sym typeface="Wingdings" panose="05000000000000000000" pitchFamily="2" charset="2"/>
              </a:rPr>
              <a:t>a=1; b=2; a+b</a:t>
            </a:r>
          </a:p>
          <a:p>
            <a:r>
              <a:rPr lang="en-US" altLang="ko-KR" sz="2000" smtClean="0">
                <a:sym typeface="Wingdings" panose="05000000000000000000" pitchFamily="2" charset="2"/>
              </a:rPr>
              <a:t>print(‘python’), print("python"), print(a), print(a,b)</a:t>
            </a:r>
          </a:p>
          <a:p>
            <a:r>
              <a:rPr lang="en-US" altLang="ko-KR" sz="2000" smtClean="0">
                <a:sym typeface="Wingdings" panose="05000000000000000000" pitchFamily="2" charset="2"/>
              </a:rPr>
              <a:t>data = [1,2,3,4,5], data[0], data[:3]</a:t>
            </a:r>
          </a:p>
          <a:p>
            <a:r>
              <a:rPr lang="en-US" altLang="ko-KR" sz="2000" smtClean="0">
                <a:sym typeface="Wingdings" panose="05000000000000000000" pitchFamily="2" charset="2"/>
              </a:rPr>
              <a:t>if, for, while</a:t>
            </a:r>
          </a:p>
          <a:p>
            <a:r>
              <a:rPr lang="ko-KR" altLang="en-US" sz="2000" smtClean="0">
                <a:sym typeface="Wingdings" panose="05000000000000000000" pitchFamily="2" charset="2"/>
              </a:rPr>
              <a:t>주석 </a:t>
            </a:r>
            <a:r>
              <a:rPr lang="en-US" altLang="ko-KR" sz="2000" smtClean="0">
                <a:sym typeface="Wingdings" panose="05000000000000000000" pitchFamily="2" charset="2"/>
              </a:rPr>
              <a:t> #</a:t>
            </a:r>
          </a:p>
          <a:p>
            <a:r>
              <a:rPr lang="ko-KR" altLang="en-US" sz="2000" smtClean="0">
                <a:sym typeface="Wingdings" panose="05000000000000000000" pitchFamily="2" charset="2"/>
              </a:rPr>
              <a:t>소스파일</a:t>
            </a:r>
            <a:r>
              <a:rPr lang="en-US" altLang="ko-KR" sz="2000" smtClean="0">
                <a:sym typeface="Wingdings" panose="05000000000000000000" pitchFamily="2" charset="2"/>
              </a:rPr>
              <a:t>(test.py)</a:t>
            </a:r>
            <a:r>
              <a:rPr lang="ko-KR" altLang="en-US" sz="2000" smtClean="0">
                <a:sym typeface="Wingdings" panose="05000000000000000000" pitchFamily="2" charset="2"/>
              </a:rPr>
              <a:t> 생성</a:t>
            </a:r>
            <a:r>
              <a:rPr lang="en-US" altLang="ko-KR" sz="2000" smtClean="0">
                <a:sym typeface="Wingdings" panose="05000000000000000000" pitchFamily="2" charset="2"/>
              </a:rPr>
              <a:t/>
            </a:r>
            <a:br>
              <a:rPr lang="en-US" altLang="ko-KR" sz="2000" smtClean="0">
                <a:sym typeface="Wingdings" panose="05000000000000000000" pitchFamily="2" charset="2"/>
              </a:rPr>
            </a:b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명령창에서 해당폴더로 이동후 </a:t>
            </a:r>
            <a:r>
              <a:rPr lang="en-US" altLang="ko-KR" sz="2000" smtClean="0">
                <a:sym typeface="Wingdings" panose="05000000000000000000" pitchFamily="2" charset="2"/>
              </a:rPr>
              <a:t>“python test.py”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16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자료</a:t>
            </a:r>
            <a:r>
              <a:rPr lang="ko-KR" altLang="en-US"/>
              <a:t>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-8023" y="436510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86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자료형 요약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smtClean="0"/>
              <a:t>숫자형</a:t>
            </a:r>
            <a:endParaRPr lang="en-US" altLang="ko-KR" smtClean="0"/>
          </a:p>
          <a:p>
            <a:pPr lvl="1"/>
            <a:r>
              <a:rPr lang="ko-KR" altLang="en-US" smtClean="0"/>
              <a:t>정수 </a:t>
            </a:r>
            <a:r>
              <a:rPr lang="en-US" altLang="ko-KR" smtClean="0"/>
              <a:t>(int)</a:t>
            </a:r>
          </a:p>
          <a:p>
            <a:pPr lvl="1"/>
            <a:r>
              <a:rPr lang="ko-KR" altLang="en-US" smtClean="0"/>
              <a:t>실수 </a:t>
            </a:r>
            <a:r>
              <a:rPr lang="en-US" altLang="ko-KR" smtClean="0"/>
              <a:t>(float)</a:t>
            </a:r>
          </a:p>
          <a:p>
            <a:pPr lvl="1"/>
            <a:endParaRPr lang="en-US" altLang="ko-KR" smtClean="0"/>
          </a:p>
          <a:p>
            <a:r>
              <a:rPr lang="ko-KR" altLang="en-US" smtClean="0"/>
              <a:t>문자</a:t>
            </a:r>
            <a:r>
              <a:rPr lang="ko-KR" altLang="en-US"/>
              <a:t>열</a:t>
            </a:r>
            <a:r>
              <a:rPr lang="ko-KR" altLang="en-US" smtClean="0"/>
              <a:t> </a:t>
            </a:r>
            <a:r>
              <a:rPr lang="en-US" altLang="ko-KR" smtClean="0"/>
              <a:t>(str)</a:t>
            </a:r>
          </a:p>
          <a:p>
            <a:endParaRPr lang="en-US" altLang="ko-KR" smtClean="0"/>
          </a:p>
          <a:p>
            <a:r>
              <a:rPr lang="ko-KR" altLang="en-US" smtClean="0"/>
              <a:t>열거형</a:t>
            </a:r>
            <a:endParaRPr lang="en-US" altLang="ko-KR" smtClean="0"/>
          </a:p>
          <a:p>
            <a:pPr lvl="1"/>
            <a:r>
              <a:rPr lang="ko-KR" altLang="en-US" smtClean="0"/>
              <a:t>리스트 </a:t>
            </a:r>
            <a:r>
              <a:rPr lang="en-US" altLang="ko-KR" smtClean="0"/>
              <a:t>(list)</a:t>
            </a:r>
          </a:p>
          <a:p>
            <a:pPr lvl="1"/>
            <a:r>
              <a:rPr lang="ko-KR" altLang="en-US" smtClean="0"/>
              <a:t>튜플 </a:t>
            </a:r>
            <a:r>
              <a:rPr lang="en-US" altLang="ko-KR" smtClean="0"/>
              <a:t>(tuple)</a:t>
            </a:r>
          </a:p>
          <a:p>
            <a:pPr lvl="1"/>
            <a:r>
              <a:rPr lang="ko-KR" altLang="en-US" smtClean="0"/>
              <a:t>사전 </a:t>
            </a:r>
            <a:r>
              <a:rPr lang="en-US" altLang="ko-KR" smtClean="0"/>
              <a:t>(dict)</a:t>
            </a:r>
          </a:p>
          <a:p>
            <a:pPr lvl="1"/>
            <a:r>
              <a:rPr lang="ko-KR" altLang="en-US" smtClean="0"/>
              <a:t>집합 </a:t>
            </a:r>
            <a:r>
              <a:rPr lang="en-US" altLang="ko-KR" smtClean="0"/>
              <a:t>(set)</a:t>
            </a:r>
          </a:p>
          <a:p>
            <a:pPr lvl="1"/>
            <a:endParaRPr lang="en-US" altLang="ko-KR" smtClean="0"/>
          </a:p>
          <a:p>
            <a:r>
              <a:rPr lang="ko-KR" altLang="en-US" smtClean="0"/>
              <a:t>기타</a:t>
            </a:r>
            <a:endParaRPr lang="en-US" altLang="ko-KR" smtClean="0"/>
          </a:p>
          <a:p>
            <a:pPr lvl="1"/>
            <a:r>
              <a:rPr lang="ko-KR" altLang="en-US" smtClean="0"/>
              <a:t>참</a:t>
            </a:r>
            <a:r>
              <a:rPr lang="en-US" altLang="ko-KR" smtClean="0"/>
              <a:t>/</a:t>
            </a:r>
            <a:r>
              <a:rPr lang="ko-KR" altLang="en-US" smtClean="0"/>
              <a:t>거짓 </a:t>
            </a:r>
            <a:r>
              <a:rPr lang="en-US" altLang="ko-KR" smtClean="0"/>
              <a:t>(bool) : </a:t>
            </a:r>
            <a:r>
              <a:rPr lang="ko-KR" altLang="en-US" smtClean="0"/>
              <a:t> </a:t>
            </a:r>
            <a:r>
              <a:rPr lang="en-US" altLang="ko-KR" smtClean="0"/>
              <a:t>True/False</a:t>
            </a:r>
          </a:p>
          <a:p>
            <a:pPr lvl="1"/>
            <a:r>
              <a:rPr lang="en-US" altLang="ko-KR" smtClean="0"/>
              <a:t>None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412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숫자형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400" smtClean="0"/>
              <a:t>주요 내용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정수 </a:t>
            </a:r>
            <a:r>
              <a:rPr lang="en-US" altLang="ko-KR" sz="2000"/>
              <a:t>:</a:t>
            </a:r>
            <a:r>
              <a:rPr lang="en-US" altLang="ko-KR" sz="2000" smtClean="0"/>
              <a:t> -1, 0, 1, 2</a:t>
            </a:r>
          </a:p>
          <a:p>
            <a:pPr lvl="1"/>
            <a:r>
              <a:rPr lang="ko-KR" altLang="en-US" sz="2000" smtClean="0"/>
              <a:t>실수 </a:t>
            </a:r>
            <a:r>
              <a:rPr lang="en-US" altLang="ko-KR" sz="2000" smtClean="0"/>
              <a:t>: 0.1 .1 2.0 2.</a:t>
            </a:r>
          </a:p>
          <a:p>
            <a:pPr lvl="1"/>
            <a:r>
              <a:rPr lang="ko-KR" altLang="en-US" sz="2000" smtClean="0"/>
              <a:t>사칙연산 </a:t>
            </a:r>
            <a:r>
              <a:rPr lang="en-US" altLang="ko-KR" sz="2000" smtClean="0"/>
              <a:t>: + - * /</a:t>
            </a:r>
          </a:p>
          <a:p>
            <a:pPr lvl="1"/>
            <a:r>
              <a:rPr lang="ko-KR" altLang="en-US" sz="2000" smtClean="0"/>
              <a:t>기타연산 </a:t>
            </a:r>
            <a:r>
              <a:rPr lang="en-US" altLang="ko-KR" sz="2000" smtClean="0"/>
              <a:t>: ** // % ( )</a:t>
            </a:r>
          </a:p>
          <a:p>
            <a:pPr lvl="1"/>
            <a:endParaRPr lang="en-US" altLang="ko-KR" sz="2000" smtClean="0"/>
          </a:p>
          <a:p>
            <a:r>
              <a:rPr lang="ko-KR" altLang="en-US" sz="2400" smtClean="0"/>
              <a:t>주의할 점</a:t>
            </a:r>
            <a:endParaRPr lang="en-US" altLang="ko-KR" sz="2400"/>
          </a:p>
          <a:p>
            <a:pPr lvl="1"/>
            <a:r>
              <a:rPr lang="en-US" altLang="ko-KR" sz="2000" smtClean="0"/>
              <a:t>/ </a:t>
            </a:r>
            <a:r>
              <a:rPr lang="ko-KR" altLang="en-US" sz="2000" smtClean="0"/>
              <a:t>와 </a:t>
            </a:r>
            <a:r>
              <a:rPr lang="en-US" altLang="ko-KR" sz="2000" smtClean="0"/>
              <a:t>// </a:t>
            </a:r>
            <a:r>
              <a:rPr lang="ko-KR" altLang="en-US" sz="2000" smtClean="0"/>
              <a:t>의 차이점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우선순위 </a:t>
            </a:r>
            <a:r>
              <a:rPr lang="en-US" altLang="ko-KR" sz="2000" smtClean="0"/>
              <a:t>: </a:t>
            </a:r>
            <a:r>
              <a:rPr lang="ko-KR" altLang="en-US" sz="2000" smtClean="0"/>
              <a:t>괄호 </a:t>
            </a:r>
            <a:r>
              <a:rPr lang="en-US" altLang="ko-KR" sz="2000" smtClean="0"/>
              <a:t>&gt; </a:t>
            </a:r>
            <a:r>
              <a:rPr lang="ko-KR" altLang="en-US" sz="2000" smtClean="0"/>
              <a:t>곱셈</a:t>
            </a:r>
            <a:r>
              <a:rPr lang="en-US" altLang="ko-KR" sz="2000" smtClean="0"/>
              <a:t>/</a:t>
            </a:r>
            <a:r>
              <a:rPr lang="ko-KR" altLang="en-US" sz="2000" smtClean="0"/>
              <a:t>나눗셈 </a:t>
            </a:r>
            <a:r>
              <a:rPr lang="en-US" altLang="ko-KR" sz="2000" smtClean="0"/>
              <a:t>&gt; </a:t>
            </a:r>
            <a:r>
              <a:rPr lang="ko-KR" altLang="en-US" sz="2000" smtClean="0"/>
              <a:t>덧셈</a:t>
            </a:r>
            <a:r>
              <a:rPr lang="en-US" altLang="ko-KR" sz="2000" smtClean="0"/>
              <a:t>/</a:t>
            </a:r>
            <a:r>
              <a:rPr lang="ko-KR" altLang="en-US" sz="2000" smtClean="0"/>
              <a:t>뺄</a:t>
            </a:r>
            <a:r>
              <a:rPr lang="ko-KR" altLang="en-US" sz="2000"/>
              <a:t>셈</a:t>
            </a:r>
            <a:endParaRPr lang="en-US" altLang="ko-KR" sz="2000" smtClean="0"/>
          </a:p>
          <a:p>
            <a:pPr lvl="1"/>
            <a:endParaRPr lang="en-US" altLang="ko-KR" sz="2000" smtClean="0"/>
          </a:p>
          <a:p>
            <a:r>
              <a:rPr lang="ko-KR" altLang="en-US" sz="2400" smtClean="0"/>
              <a:t>연습문제</a:t>
            </a:r>
            <a:endParaRPr lang="en-US" altLang="ko-KR" sz="24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1</a:t>
            </a:r>
            <a:r>
              <a:rPr lang="ko-KR" altLang="en-US" sz="2000" smtClean="0"/>
              <a:t>부터 </a:t>
            </a:r>
            <a:r>
              <a:rPr lang="en-US" altLang="ko-KR" sz="2000" smtClean="0"/>
              <a:t>10</a:t>
            </a:r>
            <a:r>
              <a:rPr lang="ko-KR" altLang="en-US" sz="2000" smtClean="0"/>
              <a:t>까지 더하자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11</a:t>
            </a:r>
            <a:r>
              <a:rPr lang="ko-KR" altLang="en-US" sz="2000" smtClean="0"/>
              <a:t>을 </a:t>
            </a:r>
            <a:r>
              <a:rPr lang="en-US" altLang="ko-KR" sz="2000" smtClean="0"/>
              <a:t>3</a:t>
            </a:r>
            <a:r>
              <a:rPr lang="ko-KR" altLang="en-US" sz="2000" smtClean="0"/>
              <a:t>으로 나눈 나머지와 몫은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1*2/3*4/5*6/7*8/9 </a:t>
            </a:r>
            <a:r>
              <a:rPr lang="ko-KR" altLang="en-US" sz="2000" smtClean="0"/>
              <a:t>의 결과는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smtClean="0"/>
              <a:t>위의 계산식에서 </a:t>
            </a:r>
            <a:r>
              <a:rPr lang="en-US" altLang="ko-KR" sz="2000" smtClean="0"/>
              <a:t>( ) </a:t>
            </a:r>
            <a:r>
              <a:rPr lang="ko-KR" altLang="en-US" sz="2000" smtClean="0"/>
              <a:t>를 임의로 넣어보자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44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정수와 실수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en-US" altLang="ko-KR" b="1" smtClean="0">
                <a:solidFill>
                  <a:srgbClr val="FF0000"/>
                </a:solidFill>
              </a:rPr>
              <a:t>type</a:t>
            </a:r>
            <a:r>
              <a:rPr lang="en-US" altLang="ko-KR" smtClean="0"/>
              <a:t>(1) </a:t>
            </a:r>
            <a:r>
              <a:rPr lang="en-US" altLang="ko-KR" smtClean="0">
                <a:sym typeface="Wingdings" panose="05000000000000000000" pitchFamily="2" charset="2"/>
              </a:rPr>
              <a:t> int, </a:t>
            </a:r>
            <a:r>
              <a:rPr lang="en-US" altLang="ko-KR" b="1" smtClean="0">
                <a:solidFill>
                  <a:srgbClr val="FF0000"/>
                </a:solidFill>
                <a:sym typeface="Wingdings" panose="05000000000000000000" pitchFamily="2" charset="2"/>
              </a:rPr>
              <a:t>type</a:t>
            </a:r>
            <a:r>
              <a:rPr lang="en-US" altLang="ko-KR" smtClean="0">
                <a:sym typeface="Wingdings" panose="05000000000000000000" pitchFamily="2" charset="2"/>
              </a:rPr>
              <a:t>(1.0)  float</a:t>
            </a:r>
          </a:p>
          <a:p>
            <a:pPr lvl="1"/>
            <a:r>
              <a:rPr lang="en-US" altLang="ko-KR" b="1">
                <a:solidFill>
                  <a:srgbClr val="FF0000"/>
                </a:solidFill>
                <a:sym typeface="Wingdings" panose="05000000000000000000" pitchFamily="2" charset="2"/>
              </a:rPr>
              <a:t>int</a:t>
            </a:r>
            <a:r>
              <a:rPr lang="en-US" altLang="ko-KR" smtClean="0">
                <a:sym typeface="Wingdings" panose="05000000000000000000" pitchFamily="2" charset="2"/>
              </a:rPr>
              <a:t>(1.0)  1, </a:t>
            </a:r>
            <a:r>
              <a:rPr lang="en-US" altLang="ko-KR" b="1">
                <a:solidFill>
                  <a:srgbClr val="FF0000"/>
                </a:solidFill>
                <a:sym typeface="Wingdings" panose="05000000000000000000" pitchFamily="2" charset="2"/>
              </a:rPr>
              <a:t>float</a:t>
            </a:r>
            <a:r>
              <a:rPr lang="en-US" altLang="ko-KR" smtClean="0">
                <a:sym typeface="Wingdings" panose="05000000000000000000" pitchFamily="2" charset="2"/>
              </a:rPr>
              <a:t>(1)  1.0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int(‘3’)  3, float(‘3.14’)  3.14</a:t>
            </a:r>
          </a:p>
          <a:p>
            <a:pPr lvl="1"/>
            <a:endParaRPr lang="en-US" altLang="ko-KR" smtClean="0">
              <a:sym typeface="Wingdings" panose="05000000000000000000" pitchFamily="2" charset="2"/>
            </a:endParaRPr>
          </a:p>
          <a:p>
            <a:r>
              <a:rPr lang="ko-KR" altLang="en-US" smtClean="0">
                <a:sym typeface="Wingdings" panose="05000000000000000000" pitchFamily="2" charset="2"/>
              </a:rPr>
              <a:t>주의할 점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r>
              <a:rPr lang="ko-KR" altLang="en-US"/>
              <a:t>정수와 실수를 계산하면 </a:t>
            </a:r>
            <a:r>
              <a:rPr lang="ko-KR" altLang="en-US" smtClean="0"/>
              <a:t>항상 실수가 된다</a:t>
            </a:r>
            <a:endParaRPr lang="en-US" altLang="ko-KR" smtClean="0"/>
          </a:p>
          <a:p>
            <a:pPr lvl="1"/>
            <a:r>
              <a:rPr lang="ko-KR" altLang="en-US" smtClean="0"/>
              <a:t>나눗셈 결과는 무조건 실수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en-US" altLang="ko-KR" smtClean="0">
                <a:sym typeface="Wingdings" panose="05000000000000000000" pitchFamily="2" charset="2"/>
              </a:rPr>
              <a:t> </a:t>
            </a:r>
            <a:r>
              <a:rPr lang="ko-KR" altLang="en-US" smtClean="0">
                <a:sym typeface="Wingdings" panose="05000000000000000000" pitchFamily="2" charset="2"/>
              </a:rPr>
              <a:t>연습문제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r>
              <a:rPr lang="en-US" altLang="ko-KR"/>
              <a:t>2*3 </a:t>
            </a:r>
            <a:r>
              <a:rPr lang="ko-KR" altLang="en-US"/>
              <a:t>과 </a:t>
            </a:r>
            <a:r>
              <a:rPr lang="en-US" altLang="ko-KR"/>
              <a:t>2*3. </a:t>
            </a:r>
            <a:r>
              <a:rPr lang="ko-KR" altLang="en-US"/>
              <a:t>의 차이점은</a:t>
            </a:r>
            <a:r>
              <a:rPr lang="en-US" altLang="ko-KR"/>
              <a:t>?</a:t>
            </a:r>
          </a:p>
          <a:p>
            <a:pPr lvl="1"/>
            <a:r>
              <a:rPr lang="en-US" altLang="ko-KR"/>
              <a:t>type(4/2) </a:t>
            </a:r>
            <a:r>
              <a:rPr lang="ko-KR" altLang="en-US"/>
              <a:t>결과는</a:t>
            </a:r>
            <a:r>
              <a:rPr lang="en-US" altLang="ko-KR"/>
              <a:t>?</a:t>
            </a:r>
            <a:endParaRPr lang="ko-KR" altLang="en-US"/>
          </a:p>
          <a:p>
            <a:pPr lvl="1"/>
            <a:r>
              <a:rPr lang="en-US" altLang="ko-KR" smtClean="0"/>
              <a:t>a=‘10’ </a:t>
            </a:r>
            <a:r>
              <a:rPr lang="ko-KR" altLang="en-US" smtClean="0"/>
              <a:t>이고</a:t>
            </a:r>
            <a:r>
              <a:rPr lang="en-US" altLang="ko-KR" smtClean="0"/>
              <a:t> pi = ‘3.14’ </a:t>
            </a:r>
            <a:r>
              <a:rPr lang="ko-KR" altLang="en-US" smtClean="0"/>
              <a:t>일때 두 수의 곱셈을 구하라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71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</a:t>
            </a:r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문자열 만들기</a:t>
            </a:r>
            <a:endParaRPr lang="en-US" altLang="ko-KR" smtClean="0"/>
          </a:p>
          <a:p>
            <a:pPr lvl="1"/>
            <a:r>
              <a:rPr lang="ko-KR" altLang="en-US" smtClean="0"/>
              <a:t>특수 문자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en-US" altLang="ko-KR" smtClean="0"/>
              <a:t>‘ ’ </a:t>
            </a:r>
            <a:r>
              <a:rPr lang="ko-KR" altLang="en-US" smtClean="0"/>
              <a:t>와</a:t>
            </a:r>
            <a:r>
              <a:rPr lang="en-US" altLang="ko-KR" smtClean="0"/>
              <a:t> “ ” </a:t>
            </a:r>
            <a:r>
              <a:rPr lang="ko-KR" altLang="en-US" smtClean="0"/>
              <a:t>와 </a:t>
            </a:r>
            <a:r>
              <a:rPr lang="en-US" altLang="ko-KR" smtClean="0"/>
              <a:t>“”” “”” </a:t>
            </a:r>
            <a:r>
              <a:rPr lang="ko-KR" altLang="en-US" smtClean="0"/>
              <a:t>의 차이점</a:t>
            </a:r>
            <a:endParaRPr lang="en-US" altLang="ko-KR" smtClean="0"/>
          </a:p>
          <a:p>
            <a:pPr lvl="1"/>
            <a:r>
              <a:rPr lang="en-US" altLang="ko-KR" smtClean="0"/>
              <a:t>\ </a:t>
            </a:r>
            <a:r>
              <a:rPr lang="ko-KR" altLang="en-US" smtClean="0"/>
              <a:t>사용법 </a:t>
            </a:r>
            <a:r>
              <a:rPr lang="en-US" altLang="ko-KR" smtClean="0">
                <a:sym typeface="Wingdings" panose="05000000000000000000" pitchFamily="2" charset="2"/>
              </a:rPr>
              <a:t> ‘He said, I\’m Tom.’</a:t>
            </a:r>
          </a:p>
          <a:p>
            <a:pPr lvl="1"/>
            <a:r>
              <a:rPr lang="ko-KR" altLang="en-US" smtClean="0">
                <a:sym typeface="Wingdings" panose="05000000000000000000" pitchFamily="2" charset="2"/>
              </a:rPr>
              <a:t>특수문자 </a:t>
            </a:r>
            <a:r>
              <a:rPr lang="en-US" altLang="ko-KR" smtClean="0">
                <a:sym typeface="Wingdings" panose="05000000000000000000" pitchFamily="2" charset="2"/>
              </a:rPr>
              <a:t>: \n, \r, \t, \\, \’, \” </a:t>
            </a:r>
            <a:r>
              <a:rPr lang="ko-KR" altLang="en-US" smtClean="0">
                <a:sym typeface="Wingdings" panose="05000000000000000000" pitchFamily="2" charset="2"/>
              </a:rPr>
              <a:t>등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r>
              <a:rPr lang="ko-KR" altLang="en-US" smtClean="0">
                <a:sym typeface="Wingdings" panose="05000000000000000000" pitchFamily="2" charset="2"/>
              </a:rPr>
              <a:t>문자 한 개를 위한 타입은 별도로 없다 </a:t>
            </a:r>
            <a:r>
              <a:rPr lang="en-US" altLang="ko-KR" smtClean="0">
                <a:sym typeface="Wingdings" panose="05000000000000000000" pitchFamily="2" charset="2"/>
              </a:rPr>
              <a:t>(</a:t>
            </a:r>
            <a:r>
              <a:rPr lang="ko-KR" altLang="en-US" smtClean="0">
                <a:sym typeface="Wingdings" panose="05000000000000000000" pitchFamily="2" charset="2"/>
              </a:rPr>
              <a:t>모두 문자열임</a:t>
            </a:r>
            <a:r>
              <a:rPr lang="en-US" altLang="ko-KR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ko-KR" altLang="en-US" smtClean="0">
                <a:sym typeface="Wingdings" panose="05000000000000000000" pitchFamily="2" charset="2"/>
              </a:rPr>
              <a:t>빈 문자열이 있다 </a:t>
            </a:r>
            <a:r>
              <a:rPr lang="en-US" altLang="ko-KR" smtClean="0">
                <a:sym typeface="Wingdings" pitchFamily="2" charset="2"/>
              </a:rPr>
              <a:t> s=‘’</a:t>
            </a:r>
          </a:p>
          <a:p>
            <a:pPr lvl="1"/>
            <a:endParaRPr lang="en-US" altLang="ko-KR">
              <a:sym typeface="Wingdings" pitchFamily="2" charset="2"/>
            </a:endParaRPr>
          </a:p>
          <a:p>
            <a:r>
              <a:rPr lang="en-US" altLang="ko-KR" smtClean="0">
                <a:sym typeface="Wingdings" pitchFamily="2" charset="2"/>
              </a:rPr>
              <a:t>str </a:t>
            </a:r>
            <a:r>
              <a:rPr lang="ko-KR" altLang="en-US" smtClean="0">
                <a:sym typeface="Wingdings" pitchFamily="2" charset="2"/>
              </a:rPr>
              <a:t>타입</a:t>
            </a:r>
            <a:endParaRPr lang="en-US" altLang="ko-KR" smtClean="0">
              <a:sym typeface="Wingdings" pitchFamily="2" charset="2"/>
            </a:endParaRPr>
          </a:p>
          <a:p>
            <a:pPr lvl="1"/>
            <a:r>
              <a:rPr lang="en-US" altLang="ko-KR" smtClean="0">
                <a:sym typeface="Wingdings" pitchFamily="2" charset="2"/>
              </a:rPr>
              <a:t>type(‘hello’)  str</a:t>
            </a:r>
          </a:p>
          <a:p>
            <a:pPr lvl="1"/>
            <a:r>
              <a:rPr lang="en-US" altLang="ko-KR" smtClean="0">
                <a:sym typeface="Wingdings" pitchFamily="2" charset="2"/>
              </a:rPr>
              <a:t>str(3.14)  ‘3.14’</a:t>
            </a:r>
          </a:p>
          <a:p>
            <a:pPr lvl="1"/>
            <a:endParaRPr lang="en-US" altLang="ko-KR" smtClean="0">
              <a:sym typeface="Wingdings" pitchFamily="2" charset="2"/>
            </a:endParaRPr>
          </a:p>
          <a:p>
            <a:r>
              <a:rPr lang="ko-KR" altLang="en-US" smtClean="0">
                <a:sym typeface="Wingdings" panose="05000000000000000000" pitchFamily="2" charset="2"/>
              </a:rPr>
              <a:t>연습문제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“</a:t>
            </a:r>
            <a:r>
              <a:rPr lang="ko-KR" altLang="en-US" smtClean="0">
                <a:sym typeface="Wingdings" panose="05000000000000000000" pitchFamily="2" charset="2"/>
              </a:rPr>
              <a:t>안녕하세요</a:t>
            </a:r>
            <a:r>
              <a:rPr lang="en-US" altLang="ko-KR" smtClean="0">
                <a:sym typeface="Wingdings" panose="05000000000000000000" pitchFamily="2" charset="2"/>
              </a:rPr>
              <a:t>” </a:t>
            </a:r>
            <a:r>
              <a:rPr lang="ko-KR" altLang="en-US" smtClean="0">
                <a:sym typeface="Wingdings" panose="05000000000000000000" pitchFamily="2" charset="2"/>
              </a:rPr>
              <a:t>출력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>
                <a:sym typeface="Wingdings" panose="05000000000000000000" pitchFamily="2" charset="2"/>
              </a:rPr>
              <a:t>위의 문자열에서 따옴표</a:t>
            </a:r>
            <a:r>
              <a:rPr lang="ko-KR" altLang="en-US">
                <a:sym typeface="Wingdings" panose="05000000000000000000" pitchFamily="2" charset="2"/>
              </a:rPr>
              <a:t>도</a:t>
            </a:r>
            <a:r>
              <a:rPr lang="ko-KR" altLang="en-US" smtClean="0">
                <a:sym typeface="Wingdings" panose="05000000000000000000" pitchFamily="2" charset="2"/>
              </a:rPr>
              <a:t> 출력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a’b”c’d”e </a:t>
            </a:r>
            <a:r>
              <a:rPr lang="ko-KR" altLang="en-US" smtClean="0"/>
              <a:t>출력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“</a:t>
            </a:r>
            <a:r>
              <a:rPr lang="ko-KR" altLang="en-US" smtClean="0"/>
              <a:t>나는</a:t>
            </a:r>
            <a:r>
              <a:rPr lang="en-US" altLang="ko-KR" smtClean="0"/>
              <a:t>[</a:t>
            </a:r>
            <a:r>
              <a:rPr lang="ko-KR" altLang="en-US" smtClean="0"/>
              <a:t>줄바꿈</a:t>
            </a:r>
            <a:r>
              <a:rPr lang="en-US" altLang="ko-KR" smtClean="0"/>
              <a:t>]</a:t>
            </a:r>
            <a:r>
              <a:rPr lang="ko-KR" altLang="en-US" smtClean="0"/>
              <a:t>파이썬을</a:t>
            </a:r>
            <a:r>
              <a:rPr lang="en-US" altLang="ko-KR" smtClean="0"/>
              <a:t>[</a:t>
            </a:r>
            <a:r>
              <a:rPr lang="ko-KR" altLang="en-US" smtClean="0"/>
              <a:t>줄바꿈</a:t>
            </a:r>
            <a:r>
              <a:rPr lang="en-US" altLang="ko-KR" smtClean="0"/>
              <a:t>][</a:t>
            </a:r>
            <a:r>
              <a:rPr lang="ko-KR" altLang="en-US" smtClean="0"/>
              <a:t>탭</a:t>
            </a:r>
            <a:r>
              <a:rPr lang="en-US" altLang="ko-KR" smtClean="0"/>
              <a:t>]</a:t>
            </a:r>
            <a:r>
              <a:rPr lang="ko-KR" altLang="en-US" smtClean="0"/>
              <a:t>배웁니다</a:t>
            </a:r>
            <a:r>
              <a:rPr lang="en-US" altLang="ko-KR" smtClean="0"/>
              <a:t>” </a:t>
            </a:r>
            <a:r>
              <a:rPr lang="ko-KR" altLang="en-US" smtClean="0"/>
              <a:t>출력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/>
              <a:t>소스 파일에서 여러줄을 주석 처리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66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</a:t>
            </a:r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문자열 </a:t>
            </a:r>
            <a:r>
              <a:rPr lang="ko-KR" altLang="en-US" smtClean="0"/>
              <a:t>덧셈</a:t>
            </a:r>
            <a:r>
              <a:rPr lang="en-US" altLang="ko-KR" smtClean="0"/>
              <a:t>, </a:t>
            </a:r>
            <a:r>
              <a:rPr lang="ko-KR" altLang="en-US" smtClean="0"/>
              <a:t>곱셈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smtClean="0"/>
              <a:t>문자열 끼리는 더하거나 숫자를 곱할 수 있다</a:t>
            </a:r>
            <a:endParaRPr lang="en-US" altLang="ko-KR" smtClean="0"/>
          </a:p>
          <a:p>
            <a:pPr lvl="1"/>
            <a:r>
              <a:rPr lang="ko-KR" altLang="en-US" smtClean="0"/>
              <a:t>문자열과 숫자형은 바로 더할 수 없다</a:t>
            </a:r>
            <a:endParaRPr lang="en-US" altLang="ko-KR" smtClean="0"/>
          </a:p>
          <a:p>
            <a:pPr lvl="1"/>
            <a:r>
              <a:rPr lang="ko-KR" altLang="en-US" smtClean="0"/>
              <a:t>숫자는 </a:t>
            </a:r>
            <a:r>
              <a:rPr lang="en-US" altLang="ko-KR" smtClean="0"/>
              <a:t>str(3) </a:t>
            </a:r>
            <a:r>
              <a:rPr lang="ko-KR" altLang="en-US" smtClean="0"/>
              <a:t>과 같이 문자열로 바꿀 수 있다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‘</a:t>
            </a:r>
            <a:r>
              <a:rPr lang="ko-KR" altLang="en-US" smtClean="0"/>
              <a:t>나는 </a:t>
            </a:r>
            <a:r>
              <a:rPr lang="en-US" altLang="ko-KR" smtClean="0"/>
              <a:t>‘ + “student” + ‘</a:t>
            </a:r>
            <a:r>
              <a:rPr lang="ko-KR" altLang="en-US" smtClean="0"/>
              <a:t>입니다</a:t>
            </a:r>
            <a:r>
              <a:rPr lang="en-US" altLang="ko-KR" smtClean="0"/>
              <a:t>’ </a:t>
            </a:r>
            <a:r>
              <a:rPr lang="ko-KR" altLang="en-US" smtClean="0"/>
              <a:t>결과는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‘pythonpythonpython’ </a:t>
            </a:r>
            <a:r>
              <a:rPr lang="ko-KR" altLang="en-US" smtClean="0"/>
              <a:t>을 출력하라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“python” + 3.6 </a:t>
            </a:r>
            <a:r>
              <a:rPr lang="ko-KR" altLang="en-US" smtClean="0"/>
              <a:t>의 결과는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/>
              <a:t>위의 문제에서 에러가 나지 않으려면</a:t>
            </a:r>
            <a:r>
              <a:rPr lang="en-US" altLang="ko-KR" smtClean="0"/>
              <a:t>? (</a:t>
            </a:r>
            <a:r>
              <a:rPr lang="ko-KR" altLang="en-US" smtClean="0"/>
              <a:t>힌트</a:t>
            </a:r>
            <a:r>
              <a:rPr lang="en-US" altLang="ko-KR" smtClean="0"/>
              <a:t>: str() </a:t>
            </a:r>
            <a:r>
              <a:rPr lang="ko-KR" altLang="en-US" smtClean="0"/>
              <a:t>함수</a:t>
            </a:r>
            <a:r>
              <a:rPr lang="en-US" altLang="ko-KR" smtClean="0"/>
              <a:t> </a:t>
            </a:r>
            <a:r>
              <a:rPr lang="ko-KR" altLang="en-US" smtClean="0"/>
              <a:t>사용</a:t>
            </a:r>
            <a:r>
              <a:rPr lang="en-US" altLang="ko-KR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50</a:t>
            </a:r>
            <a:r>
              <a:rPr lang="ko-KR" altLang="en-US" smtClean="0"/>
              <a:t>개의 </a:t>
            </a:r>
            <a:r>
              <a:rPr lang="en-US" altLang="ko-KR" smtClean="0"/>
              <a:t>* </a:t>
            </a:r>
            <a:r>
              <a:rPr lang="ko-KR" altLang="en-US" smtClean="0"/>
              <a:t>문자로 된 문장을 출력하라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‘1 22 333 4444 55555’ </a:t>
            </a:r>
            <a:r>
              <a:rPr lang="ko-KR" altLang="en-US" smtClean="0"/>
              <a:t>를 곱셈을 이용해 출력하라</a:t>
            </a:r>
            <a:endParaRPr lang="en-US" altLang="ko-KR" smtClean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23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</a:t>
            </a:r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55000" lnSpcReduction="20000"/>
          </a:bodyPr>
          <a:lstStyle/>
          <a:p>
            <a:r>
              <a:rPr lang="ko-KR" altLang="en-US" dirty="0" smtClean="0"/>
              <a:t>주요 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인덱싱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문자열의 각 문자의 위치를 지정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슬라이싱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문자열 일부분의 범위를 지정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주의할 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인덱스는 </a:t>
            </a:r>
            <a:r>
              <a:rPr lang="en-US" altLang="ko-KR" dirty="0" smtClean="0"/>
              <a:t>0 </a:t>
            </a:r>
            <a:r>
              <a:rPr lang="ko-KR" altLang="en-US" dirty="0" smtClean="0"/>
              <a:t>부터 시작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첫문자는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s[0])</a:t>
            </a:r>
          </a:p>
          <a:p>
            <a:pPr lvl="1"/>
            <a:r>
              <a:rPr lang="en-US" altLang="ko-KR" dirty="0" smtClean="0"/>
              <a:t>-1, -2 </a:t>
            </a:r>
            <a:r>
              <a:rPr lang="ko-KR" altLang="en-US" dirty="0" smtClean="0"/>
              <a:t>와 같은 음수는 뒷부분 부터 카운트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끝문자는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s[-1])</a:t>
            </a:r>
          </a:p>
          <a:p>
            <a:pPr lvl="1"/>
            <a:r>
              <a:rPr lang="en-US" altLang="ko-KR" dirty="0" smtClean="0"/>
              <a:t>s[1:4]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1,2,3 </a:t>
            </a:r>
            <a:r>
              <a:rPr lang="ko-KR" altLang="en-US" dirty="0" smtClean="0"/>
              <a:t>은 포함되고 </a:t>
            </a:r>
            <a:r>
              <a:rPr lang="en-US" altLang="ko-KR" dirty="0" smtClean="0"/>
              <a:t>4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포함안됨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범위지정에서 </a:t>
            </a:r>
            <a:r>
              <a:rPr lang="ko-KR" altLang="en-US" dirty="0" err="1" smtClean="0"/>
              <a:t>앞부문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0 </a:t>
            </a:r>
            <a:r>
              <a:rPr lang="ko-KR" altLang="en-US" dirty="0" smtClean="0"/>
              <a:t>과 뒷부분은 생략 가능 </a:t>
            </a:r>
            <a:r>
              <a:rPr lang="en-US" altLang="ko-KR" dirty="0" smtClean="0"/>
              <a:t>(s[:3], s[3:])</a:t>
            </a:r>
          </a:p>
          <a:p>
            <a:pPr lvl="1"/>
            <a:r>
              <a:rPr lang="ko-KR" altLang="en-US" b="1" dirty="0" smtClean="0">
                <a:solidFill>
                  <a:srgbClr val="FF0000"/>
                </a:solidFill>
              </a:rPr>
              <a:t>문자열은 수정할 수 없다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연습문제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s = ‘I am Tom.’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s[0], s[-1], s[-2], s[100]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s[2:5]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s[:3] + s[3:]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smtClean="0"/>
              <a:t>앞에서 다섯 문자를 출력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smtClean="0"/>
              <a:t>뒤에서 다섯 문자를 출력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s[:]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07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소개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-8023" y="436510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29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포맷팅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문자열을 윈하는 대로 출력하는 방법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en-US" altLang="ko-KR" smtClean="0"/>
              <a:t>% or format() </a:t>
            </a:r>
            <a:r>
              <a:rPr lang="ko-KR" altLang="en-US" smtClean="0"/>
              <a:t>사용</a:t>
            </a:r>
            <a:endParaRPr lang="en-US" altLang="ko-KR" smtClean="0"/>
          </a:p>
          <a:p>
            <a:pPr lvl="1"/>
            <a:r>
              <a:rPr lang="ko-KR" altLang="en-US" smtClean="0"/>
              <a:t>포맷 문자 </a:t>
            </a:r>
            <a:r>
              <a:rPr lang="en-US" altLang="ko-KR" smtClean="0"/>
              <a:t>: %d, %f, %s, %% (</a:t>
            </a:r>
            <a:r>
              <a:rPr lang="ko-KR" altLang="en-US" smtClean="0"/>
              <a:t>정수</a:t>
            </a:r>
            <a:r>
              <a:rPr lang="en-US" altLang="ko-KR" smtClean="0"/>
              <a:t>, </a:t>
            </a:r>
            <a:r>
              <a:rPr lang="ko-KR" altLang="en-US" smtClean="0"/>
              <a:t>실수</a:t>
            </a:r>
            <a:r>
              <a:rPr lang="en-US" altLang="ko-KR" smtClean="0"/>
              <a:t>, </a:t>
            </a:r>
            <a:r>
              <a:rPr lang="ko-KR" altLang="en-US" smtClean="0"/>
              <a:t>문자열</a:t>
            </a:r>
            <a:r>
              <a:rPr lang="en-US" altLang="ko-KR" smtClean="0"/>
              <a:t>, %</a:t>
            </a:r>
            <a:r>
              <a:rPr lang="ko-KR" altLang="en-US" smtClean="0"/>
              <a:t>기호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자동 형변환 </a:t>
            </a:r>
            <a:r>
              <a:rPr lang="en-US" altLang="ko-KR" smtClean="0">
                <a:sym typeface="Wingdings" panose="05000000000000000000" pitchFamily="2" charset="2"/>
              </a:rPr>
              <a:t></a:t>
            </a:r>
            <a:r>
              <a:rPr lang="ko-KR" altLang="en-US" smtClean="0"/>
              <a:t> </a:t>
            </a:r>
            <a:r>
              <a:rPr lang="en-US" altLang="ko-KR" smtClean="0"/>
              <a:t>‘%d’ % </a:t>
            </a:r>
            <a:r>
              <a:rPr lang="en-US" altLang="ko-KR" smtClean="0"/>
              <a:t>2.1 (</a:t>
            </a:r>
            <a:r>
              <a:rPr lang="ko-KR" altLang="en-US" smtClean="0"/>
              <a:t>실수지만 정수로 출력</a:t>
            </a:r>
            <a:r>
              <a:rPr lang="en-US" altLang="ko-KR" smtClean="0"/>
              <a:t>)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‘My%sage is %d.’ % ______ </a:t>
            </a:r>
            <a:r>
              <a:rPr lang="en-US" altLang="ko-KR" smtClean="0">
                <a:sym typeface="Wingdings" panose="05000000000000000000" pitchFamily="2" charset="2"/>
              </a:rPr>
              <a:t> ‘My age is 18.’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‘%d %f’ % (2.5, 2.5) </a:t>
            </a:r>
            <a:r>
              <a:rPr lang="ko-KR" altLang="en-US" smtClean="0">
                <a:sym typeface="Wingdings" panose="05000000000000000000" pitchFamily="2" charset="2"/>
              </a:rPr>
              <a:t>의 결과는</a:t>
            </a:r>
            <a:r>
              <a:rPr lang="en-US" altLang="ko-KR" smtClean="0">
                <a:sym typeface="Wingdings" panose="05000000000000000000" pitchFamily="2" charset="2"/>
              </a:rPr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123.456789 </a:t>
            </a:r>
            <a:r>
              <a:rPr lang="ko-KR" altLang="en-US" smtClean="0">
                <a:sym typeface="Wingdings" panose="05000000000000000000" pitchFamily="2" charset="2"/>
              </a:rPr>
              <a:t>를 소수점 </a:t>
            </a:r>
            <a:r>
              <a:rPr lang="en-US" altLang="ko-KR" smtClean="0">
                <a:sym typeface="Wingdings" panose="05000000000000000000" pitchFamily="2" charset="2"/>
              </a:rPr>
              <a:t>2</a:t>
            </a:r>
            <a:r>
              <a:rPr lang="ko-KR" altLang="en-US" smtClean="0">
                <a:sym typeface="Wingdings" panose="05000000000000000000" pitchFamily="2" charset="2"/>
              </a:rPr>
              <a:t>자리까지 출력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‘Python’ </a:t>
            </a:r>
            <a:r>
              <a:rPr lang="ko-KR" altLang="en-US" smtClean="0">
                <a:sym typeface="Wingdings" panose="05000000000000000000" pitchFamily="2" charset="2"/>
              </a:rPr>
              <a:t>을 </a:t>
            </a:r>
            <a:r>
              <a:rPr lang="en-US" altLang="ko-KR" smtClean="0">
                <a:sym typeface="Wingdings" panose="05000000000000000000" pitchFamily="2" charset="2"/>
              </a:rPr>
              <a:t>10</a:t>
            </a:r>
            <a:r>
              <a:rPr lang="ko-KR" altLang="en-US" smtClean="0">
                <a:sym typeface="Wingdings" panose="05000000000000000000" pitchFamily="2" charset="2"/>
              </a:rPr>
              <a:t>문자로 왼쪽</a:t>
            </a:r>
            <a:r>
              <a:rPr lang="en-US" altLang="ko-KR" smtClean="0">
                <a:sym typeface="Wingdings" panose="05000000000000000000" pitchFamily="2" charset="2"/>
              </a:rPr>
              <a:t>/</a:t>
            </a:r>
            <a:r>
              <a:rPr lang="ko-KR" altLang="en-US" smtClean="0">
                <a:sym typeface="Wingdings" panose="05000000000000000000" pitchFamily="2" charset="2"/>
              </a:rPr>
              <a:t>오른쪽 정렬로 출력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‘{} {}’.format(1,2) </a:t>
            </a:r>
            <a:r>
              <a:rPr lang="ko-KR" altLang="en-US" smtClean="0">
                <a:sym typeface="Wingdings" panose="05000000000000000000" pitchFamily="2" charset="2"/>
              </a:rPr>
              <a:t>와 </a:t>
            </a:r>
            <a:r>
              <a:rPr lang="en-US" altLang="ko-KR" smtClean="0">
                <a:sym typeface="Wingdings" panose="05000000000000000000" pitchFamily="2" charset="2"/>
              </a:rPr>
              <a:t>‘{1} {0}’.format(1,2) </a:t>
            </a:r>
            <a:r>
              <a:rPr lang="ko-KR" altLang="en-US" smtClean="0">
                <a:sym typeface="Wingdings" panose="05000000000000000000" pitchFamily="2" charset="2"/>
              </a:rPr>
              <a:t>비교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24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ko-KR" altLang="en-US" sz="2400" smtClean="0"/>
              <a:t>주의할 점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문자열 길이는 </a:t>
            </a:r>
            <a:r>
              <a:rPr lang="en-US" altLang="ko-KR" sz="2000" smtClean="0"/>
              <a:t>len( ) </a:t>
            </a:r>
            <a:r>
              <a:rPr lang="ko-KR" altLang="en-US" sz="2000" smtClean="0"/>
              <a:t>사용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strip(), split() </a:t>
            </a:r>
            <a:r>
              <a:rPr lang="ko-KR" altLang="en-US" sz="2000" smtClean="0"/>
              <a:t>함수 자주 사용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join() </a:t>
            </a:r>
            <a:r>
              <a:rPr lang="ko-KR" altLang="en-US" sz="2000" smtClean="0"/>
              <a:t>함수 사용법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len(s), s.find(), s.index()</a:t>
            </a:r>
          </a:p>
          <a:p>
            <a:pPr lvl="1"/>
            <a:endParaRPr lang="en-US" altLang="ko-KR" sz="2000"/>
          </a:p>
          <a:p>
            <a:r>
              <a:rPr lang="ko-KR" altLang="en-US" sz="2400" smtClean="0"/>
              <a:t>연습문제</a:t>
            </a:r>
            <a:endParaRPr lang="en-US" altLang="ko-KR" sz="24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‘I am Tom.’ </a:t>
            </a:r>
            <a:r>
              <a:rPr lang="ko-KR" altLang="en-US" sz="2000" smtClean="0"/>
              <a:t>의 문자 갯수는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‘</a:t>
            </a:r>
            <a:r>
              <a:rPr lang="ko-KR" altLang="en-US" sz="2000" smtClean="0"/>
              <a:t>나는 탐이다</a:t>
            </a:r>
            <a:r>
              <a:rPr lang="en-US" altLang="ko-KR" sz="2000" smtClean="0"/>
              <a:t>.’ </a:t>
            </a:r>
            <a:r>
              <a:rPr lang="ko-KR" altLang="en-US" sz="2000" smtClean="0"/>
              <a:t>의 문자 개수는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s=‘   apple\torange\tdog   ‘ </a:t>
            </a:r>
            <a:r>
              <a:rPr lang="ko-KR" altLang="en-US" sz="2000" smtClean="0"/>
              <a:t>를 세 단어로 분리하라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[‘apple’, ‘orange’, ‘dog’] </a:t>
            </a:r>
            <a:r>
              <a:rPr lang="ko-KR" altLang="en-US" sz="2000" smtClean="0"/>
              <a:t>를 </a:t>
            </a:r>
            <a:r>
              <a:rPr lang="en-US" altLang="ko-KR" sz="2000" smtClean="0"/>
              <a:t>join() </a:t>
            </a:r>
            <a:r>
              <a:rPr lang="ko-KR" altLang="en-US" sz="2000" smtClean="0"/>
              <a:t>함수를 사용하여 </a:t>
            </a:r>
            <a:r>
              <a:rPr lang="en-US" altLang="ko-KR" sz="2000" smtClean="0"/>
              <a:t>‘applt:orange:dog’ </a:t>
            </a:r>
            <a:r>
              <a:rPr lang="ko-KR" altLang="en-US" sz="2000" smtClean="0"/>
              <a:t>로 변환하라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s </a:t>
            </a:r>
            <a:r>
              <a:rPr lang="ko-KR" altLang="en-US" sz="2000" smtClean="0"/>
              <a:t>에서 첫번째 </a:t>
            </a:r>
            <a:r>
              <a:rPr lang="en-US" altLang="ko-KR" sz="2000" smtClean="0"/>
              <a:t>‘\t’ </a:t>
            </a:r>
            <a:r>
              <a:rPr lang="ko-KR" altLang="en-US" sz="2000" smtClean="0"/>
              <a:t>의 위치는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s.find(…) </a:t>
            </a:r>
            <a:r>
              <a:rPr lang="ko-KR" altLang="en-US" sz="2000" smtClean="0"/>
              <a:t>와 </a:t>
            </a:r>
            <a:r>
              <a:rPr lang="en-US" altLang="ko-KR" sz="2000" smtClean="0"/>
              <a:t>s.index(…) </a:t>
            </a:r>
            <a:r>
              <a:rPr lang="ko-KR" altLang="en-US" sz="2000" smtClean="0"/>
              <a:t>의 차이점은</a:t>
            </a:r>
            <a:r>
              <a:rPr lang="en-US" altLang="ko-KR" sz="2000" smtClean="0"/>
              <a:t>?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10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주요 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리스트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리스트 생성 </a:t>
            </a:r>
            <a:r>
              <a:rPr lang="en-US" altLang="ko-KR" dirty="0" smtClean="0"/>
              <a:t>: a=[0, 1, 2, ’three’, 4.0]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주의할 점</a:t>
            </a:r>
            <a:endParaRPr lang="en-US" altLang="ko-KR" dirty="0" smtClean="0"/>
          </a:p>
          <a:p>
            <a:pPr lvl="1"/>
            <a:r>
              <a:rPr lang="ko-KR" altLang="en-US" b="1" dirty="0" smtClean="0"/>
              <a:t>리스트는 </a:t>
            </a:r>
            <a:r>
              <a:rPr lang="ko-KR" altLang="en-US" b="1" dirty="0" err="1" smtClean="0"/>
              <a:t>파이썬</a:t>
            </a:r>
            <a:r>
              <a:rPr lang="ko-KR" altLang="en-US" b="1" dirty="0" smtClean="0"/>
              <a:t> 데이터 분석에서 가장 중요한 </a:t>
            </a:r>
            <a:r>
              <a:rPr lang="ko-KR" altLang="en-US" b="1" dirty="0" err="1" smtClean="0"/>
              <a:t>자료형이다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리스트는 자료들의 묶음이다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리스트의 항목들은 변경될 수 있다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리스트 안에는 어떠한 </a:t>
            </a:r>
            <a:r>
              <a:rPr lang="ko-KR" altLang="en-US" dirty="0" err="1" smtClean="0"/>
              <a:t>자료형도</a:t>
            </a:r>
            <a:r>
              <a:rPr lang="ko-KR" altLang="en-US" dirty="0" smtClean="0"/>
              <a:t> 포함시킬 수 있다 </a:t>
            </a:r>
            <a:r>
              <a:rPr lang="en-US" altLang="ko-KR" dirty="0" smtClean="0"/>
              <a:t>(</a:t>
            </a:r>
            <a:r>
              <a:rPr lang="ko-KR" altLang="en-US" dirty="0" smtClean="0"/>
              <a:t>리스트 안에 리스트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리스트의 </a:t>
            </a:r>
            <a:r>
              <a:rPr lang="ko-KR" altLang="en-US" dirty="0" err="1" smtClean="0"/>
              <a:t>타입명은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‘list’ </a:t>
            </a:r>
            <a:r>
              <a:rPr lang="ko-KR" altLang="en-US" dirty="0" smtClean="0"/>
              <a:t>이다 </a:t>
            </a:r>
            <a:r>
              <a:rPr lang="en-US" altLang="ko-KR" dirty="0" smtClean="0"/>
              <a:t>: type(a) </a:t>
            </a:r>
            <a:r>
              <a:rPr lang="en-US" altLang="ko-KR" dirty="0" smtClean="0">
                <a:sym typeface="Wingdings" panose="05000000000000000000" pitchFamily="2" charset="2"/>
              </a:rPr>
              <a:t> list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연습문제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빈 리스트를 만들어라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숫자와 문자열이 혼합된 리스트를 만들어라</a:t>
            </a:r>
            <a:endParaRPr lang="en-US" altLang="ko-KR" dirty="0" smtClean="0"/>
          </a:p>
          <a:p>
            <a:pPr lvl="1"/>
            <a:r>
              <a:rPr lang="en-US" altLang="ko-KR" dirty="0"/>
              <a:t>a</a:t>
            </a:r>
            <a:r>
              <a:rPr lang="en-US" altLang="ko-KR" dirty="0" smtClean="0"/>
              <a:t> = [[1,2], [3,4], [5,6]] 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(a)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type(a) </a:t>
            </a:r>
            <a:r>
              <a:rPr lang="ko-KR" altLang="en-US" dirty="0" smtClean="0"/>
              <a:t>값은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70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</a:t>
            </a:r>
            <a:r>
              <a:rPr lang="ko-KR" altLang="en-US"/>
              <a:t>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주요 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리스트 인덱싱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위치 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리스트 </a:t>
            </a:r>
            <a:r>
              <a:rPr lang="ko-KR" altLang="en-US" dirty="0" err="1" smtClean="0"/>
              <a:t>슬라이싱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범위 지정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주의할 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문자열과 비슷하게 인덱싱과 </a:t>
            </a:r>
            <a:r>
              <a:rPr lang="ko-KR" altLang="en-US" dirty="0" err="1" smtClean="0"/>
              <a:t>슬라이싱</a:t>
            </a:r>
            <a:r>
              <a:rPr lang="ko-KR" altLang="en-US" dirty="0" smtClean="0"/>
              <a:t> 적용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리스트 안에 리스트가 있을 경우 중복 인덱싱을 사용할 수 있다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연습문제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l = [1, 2.5, ‘</a:t>
            </a:r>
            <a:r>
              <a:rPr lang="en-US" altLang="ko-KR" dirty="0" err="1" smtClean="0"/>
              <a:t>abc</a:t>
            </a:r>
            <a:r>
              <a:rPr lang="en-US" altLang="ko-KR" dirty="0" smtClean="0"/>
              <a:t>’, [3,4,5]] </a:t>
            </a:r>
            <a:r>
              <a:rPr lang="ko-KR" altLang="en-US" dirty="0" smtClean="0"/>
              <a:t>에서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l[0], l[1], l[2], l[3], l[-1] </a:t>
            </a:r>
            <a:r>
              <a:rPr lang="ko-KR" altLang="en-US" dirty="0" smtClean="0"/>
              <a:t>값은</a:t>
            </a:r>
            <a:r>
              <a:rPr lang="en-US" altLang="ko-KR" dirty="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l </a:t>
            </a:r>
            <a:r>
              <a:rPr lang="ko-KR" altLang="en-US" dirty="0" smtClean="0"/>
              <a:t>에서 값 </a:t>
            </a:r>
            <a:r>
              <a:rPr lang="en-US" altLang="ko-KR" dirty="0" smtClean="0"/>
              <a:t>4 </a:t>
            </a:r>
            <a:r>
              <a:rPr lang="ko-KR" altLang="en-US" dirty="0" smtClean="0"/>
              <a:t>를 추출하라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l[:2], l[1:4], l[1:2], l[:-1] </a:t>
            </a:r>
            <a:r>
              <a:rPr lang="ko-KR" altLang="en-US" dirty="0" smtClean="0"/>
              <a:t>값은</a:t>
            </a:r>
            <a:r>
              <a:rPr lang="en-US" altLang="ko-KR" dirty="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[4,5] </a:t>
            </a:r>
            <a:r>
              <a:rPr lang="ko-KR" altLang="en-US" dirty="0" smtClean="0"/>
              <a:t>값을 추출하라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(</a:t>
            </a:r>
            <a:r>
              <a:rPr lang="ko-KR" altLang="en-US" dirty="0" smtClean="0"/>
              <a:t>홍길동</a:t>
            </a:r>
            <a:r>
              <a:rPr lang="en-US" altLang="ko-KR" dirty="0" smtClean="0"/>
              <a:t>, 30, </a:t>
            </a:r>
            <a:r>
              <a:rPr lang="ko-KR" altLang="en-US" dirty="0" smtClean="0"/>
              <a:t>서울</a:t>
            </a:r>
            <a:r>
              <a:rPr lang="en-US" altLang="ko-KR" dirty="0" smtClean="0"/>
              <a:t>), (</a:t>
            </a:r>
            <a:r>
              <a:rPr lang="ko-KR" altLang="en-US" dirty="0" smtClean="0"/>
              <a:t>장길산</a:t>
            </a:r>
            <a:r>
              <a:rPr lang="en-US" altLang="ko-KR" dirty="0" smtClean="0"/>
              <a:t>, 27, </a:t>
            </a:r>
            <a:r>
              <a:rPr lang="ko-KR" altLang="en-US" dirty="0" smtClean="0"/>
              <a:t>춘천</a:t>
            </a:r>
            <a:r>
              <a:rPr lang="en-US" altLang="ko-KR" dirty="0" smtClean="0"/>
              <a:t>), (</a:t>
            </a:r>
            <a:r>
              <a:rPr lang="ko-KR" altLang="en-US" dirty="0" smtClean="0"/>
              <a:t>둘리</a:t>
            </a:r>
            <a:r>
              <a:rPr lang="en-US" altLang="ko-KR" dirty="0" smtClean="0"/>
              <a:t>, 5, </a:t>
            </a:r>
            <a:r>
              <a:rPr lang="ko-KR" altLang="en-US" dirty="0" smtClean="0"/>
              <a:t>우주</a:t>
            </a:r>
            <a:r>
              <a:rPr lang="en-US" altLang="ko-KR" dirty="0" smtClean="0"/>
              <a:t>) </a:t>
            </a:r>
            <a:r>
              <a:rPr lang="ko-KR" altLang="en-US" dirty="0" smtClean="0"/>
              <a:t>를 리스트 안에 리스트로 표현하고 둘리의 나이를 구하라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30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리스트 더하기</a:t>
            </a:r>
            <a:r>
              <a:rPr lang="en-US" altLang="ko-KR" smtClean="0"/>
              <a:t>, </a:t>
            </a:r>
            <a:r>
              <a:rPr lang="ko-KR" altLang="en-US" smtClean="0"/>
              <a:t>곱하기</a:t>
            </a:r>
            <a:endParaRPr lang="en-US" altLang="ko-KR" smtClean="0"/>
          </a:p>
          <a:p>
            <a:pPr lvl="1"/>
            <a:r>
              <a:rPr lang="ko-KR" altLang="en-US" smtClean="0"/>
              <a:t>리스트 변경</a:t>
            </a:r>
            <a:r>
              <a:rPr lang="en-US" altLang="ko-KR" smtClean="0"/>
              <a:t>, </a:t>
            </a:r>
            <a:r>
              <a:rPr lang="ko-KR" altLang="en-US" smtClean="0"/>
              <a:t>삭제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smtClean="0"/>
              <a:t>리스트 끼리만 더할 수 있다</a:t>
            </a:r>
            <a:endParaRPr lang="en-US" altLang="ko-KR" smtClean="0"/>
          </a:p>
          <a:p>
            <a:pPr lvl="1"/>
            <a:r>
              <a:rPr lang="ko-KR" altLang="en-US" smtClean="0"/>
              <a:t>숫자를 곱하면 항목수가 늘어난다</a:t>
            </a:r>
            <a:endParaRPr lang="en-US" altLang="ko-KR" smtClean="0"/>
          </a:p>
          <a:p>
            <a:pPr lvl="1"/>
            <a:r>
              <a:rPr lang="ko-KR" altLang="en-US" smtClean="0"/>
              <a:t>리스트의 항목들은 변경하거나 삭제할 수 있다</a:t>
            </a:r>
            <a:endParaRPr lang="en-US" altLang="ko-KR" smtClean="0"/>
          </a:p>
          <a:p>
            <a:pPr lvl="1"/>
            <a:r>
              <a:rPr lang="ko-KR" altLang="en-US" smtClean="0"/>
              <a:t>리스트에서 항목 삭제는 잘 사용하지 않는다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 = [1,2,3] </a:t>
            </a:r>
            <a:r>
              <a:rPr lang="ko-KR" altLang="en-US" smtClean="0"/>
              <a:t>일 때</a:t>
            </a:r>
            <a:r>
              <a:rPr lang="en-US" altLang="ko-KR" smtClean="0"/>
              <a:t>, [1,2,3,4,5] </a:t>
            </a:r>
            <a:r>
              <a:rPr lang="ko-KR" altLang="en-US" smtClean="0"/>
              <a:t>로 만들어라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1 </a:t>
            </a:r>
            <a:r>
              <a:rPr lang="ko-KR" altLang="en-US" smtClean="0"/>
              <a:t>이 </a:t>
            </a:r>
            <a:r>
              <a:rPr lang="en-US" altLang="ko-KR" smtClean="0"/>
              <a:t>100</a:t>
            </a:r>
            <a:r>
              <a:rPr lang="ko-KR" altLang="en-US" smtClean="0"/>
              <a:t>개 들어간 리스트를 만들어라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[1,2,3] + 4 </a:t>
            </a:r>
            <a:r>
              <a:rPr lang="ko-KR" altLang="en-US" smtClean="0"/>
              <a:t>의 결과는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 = [1,2,3,4,5] </a:t>
            </a:r>
            <a:r>
              <a:rPr lang="ko-KR" altLang="en-US" smtClean="0"/>
              <a:t>에서 </a:t>
            </a:r>
            <a:r>
              <a:rPr lang="en-US" altLang="ko-KR" smtClean="0"/>
              <a:t>3</a:t>
            </a:r>
            <a:r>
              <a:rPr lang="ko-KR" altLang="en-US" smtClean="0"/>
              <a:t>을 </a:t>
            </a:r>
            <a:r>
              <a:rPr lang="en-US" altLang="ko-KR"/>
              <a:t>3</a:t>
            </a:r>
            <a:r>
              <a:rPr lang="en-US" altLang="ko-KR" smtClean="0"/>
              <a:t>.0 </a:t>
            </a:r>
            <a:r>
              <a:rPr lang="ko-KR" altLang="en-US" smtClean="0"/>
              <a:t>으로 바꾸어라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 </a:t>
            </a:r>
            <a:r>
              <a:rPr lang="ko-KR" altLang="en-US" smtClean="0"/>
              <a:t>에서 </a:t>
            </a:r>
            <a:r>
              <a:rPr lang="en-US" altLang="ko-KR" smtClean="0"/>
              <a:t>3</a:t>
            </a:r>
            <a:r>
              <a:rPr lang="ko-KR" altLang="en-US" smtClean="0"/>
              <a:t>을 없애려고 한다</a:t>
            </a:r>
            <a:r>
              <a:rPr lang="en-US" altLang="ko-KR" smtClean="0"/>
              <a:t>. l = l[:_] + l[_:] </a:t>
            </a:r>
            <a:r>
              <a:rPr lang="ko-KR" altLang="en-US" smtClean="0"/>
              <a:t>에서 </a:t>
            </a:r>
            <a:r>
              <a:rPr lang="en-US" altLang="ko-KR" smtClean="0"/>
              <a:t>_ </a:t>
            </a:r>
            <a:r>
              <a:rPr lang="ko-KR" altLang="en-US" smtClean="0"/>
              <a:t>에 넣을 값은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19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주의할 점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append() </a:t>
            </a:r>
            <a:r>
              <a:rPr lang="ko-KR" altLang="en-US" sz="2000" dirty="0" smtClean="0"/>
              <a:t>함수를 가장 많이 사용한다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sort() </a:t>
            </a:r>
            <a:r>
              <a:rPr lang="ko-KR" altLang="en-US" sz="2000" dirty="0" smtClean="0"/>
              <a:t>함수와 </a:t>
            </a:r>
            <a:r>
              <a:rPr lang="en-US" altLang="ko-KR" sz="2000" dirty="0" smtClean="0"/>
              <a:t>sorted() </a:t>
            </a:r>
            <a:r>
              <a:rPr lang="ko-KR" altLang="en-US" sz="2000" dirty="0" smtClean="0"/>
              <a:t>함수 구분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reverse(), index(), insert(), remove(), pop(), count(), extend() </a:t>
            </a:r>
            <a:r>
              <a:rPr lang="ko-KR" altLang="en-US" sz="2000" dirty="0" smtClean="0"/>
              <a:t>등의 함수가 있으나 자주 사용되지는 않는다</a:t>
            </a:r>
            <a:endParaRPr lang="en-US" altLang="ko-KR" sz="2000" dirty="0" smtClean="0"/>
          </a:p>
          <a:p>
            <a:pPr lvl="1"/>
            <a:endParaRPr lang="en-US" altLang="ko-KR" sz="2000" dirty="0"/>
          </a:p>
          <a:p>
            <a:r>
              <a:rPr lang="ko-KR" altLang="en-US" sz="2400" dirty="0" smtClean="0"/>
              <a:t>연습문제</a:t>
            </a:r>
            <a:endParaRPr lang="en-US" altLang="ko-KR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빈 리스트를 하나 만들고 차례대로 </a:t>
            </a:r>
            <a:r>
              <a:rPr lang="en-US" altLang="ko-KR" sz="2000" dirty="0" smtClean="0"/>
              <a:t>1,2,3,4,5 </a:t>
            </a:r>
            <a:r>
              <a:rPr lang="ko-KR" altLang="en-US" sz="2000" dirty="0" smtClean="0"/>
              <a:t>를 추가하라</a:t>
            </a:r>
            <a:endParaRPr lang="en-US" altLang="ko-KR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빈 리스트를 만들어 </a:t>
            </a:r>
            <a:r>
              <a:rPr lang="en-US" altLang="ko-KR" sz="2000" dirty="0"/>
              <a:t>(</a:t>
            </a:r>
            <a:r>
              <a:rPr lang="ko-KR" altLang="en-US" sz="2000" dirty="0"/>
              <a:t>홍길동</a:t>
            </a:r>
            <a:r>
              <a:rPr lang="en-US" altLang="ko-KR" sz="2000" dirty="0"/>
              <a:t>, 30, </a:t>
            </a:r>
            <a:r>
              <a:rPr lang="ko-KR" altLang="en-US" sz="2000" dirty="0"/>
              <a:t>서울</a:t>
            </a:r>
            <a:r>
              <a:rPr lang="en-US" altLang="ko-KR" sz="2000" dirty="0"/>
              <a:t>), (</a:t>
            </a:r>
            <a:r>
              <a:rPr lang="ko-KR" altLang="en-US" sz="2000" dirty="0"/>
              <a:t>장길산</a:t>
            </a:r>
            <a:r>
              <a:rPr lang="en-US" altLang="ko-KR" sz="2000" dirty="0"/>
              <a:t>, 27, </a:t>
            </a:r>
            <a:r>
              <a:rPr lang="ko-KR" altLang="en-US" sz="2000" dirty="0"/>
              <a:t>춘천</a:t>
            </a:r>
            <a:r>
              <a:rPr lang="en-US" altLang="ko-KR" sz="2000" dirty="0"/>
              <a:t>), (</a:t>
            </a:r>
            <a:r>
              <a:rPr lang="ko-KR" altLang="en-US" sz="2000" dirty="0"/>
              <a:t>둘리</a:t>
            </a:r>
            <a:r>
              <a:rPr lang="en-US" altLang="ko-KR" sz="2000" dirty="0"/>
              <a:t>, 5, </a:t>
            </a:r>
            <a:r>
              <a:rPr lang="ko-KR" altLang="en-US" sz="2000" dirty="0"/>
              <a:t>우주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를 차례대로 추가해 보자</a:t>
            </a:r>
            <a:r>
              <a:rPr lang="en-US" altLang="ko-KR" sz="2000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[3,2,5,1,4] </a:t>
            </a:r>
            <a:r>
              <a:rPr lang="ko-KR" altLang="en-US" sz="2000" dirty="0" smtClean="0"/>
              <a:t>를 내림차순으로 정렬하라</a:t>
            </a:r>
            <a:endParaRPr lang="en-US" altLang="ko-KR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[[1,2],[3],[4,5,6]] </a:t>
            </a:r>
            <a:r>
              <a:rPr lang="ko-KR" altLang="en-US" sz="2000" dirty="0" smtClean="0"/>
              <a:t>을 서브 리스트의 </a:t>
            </a:r>
            <a:r>
              <a:rPr lang="ko-KR" altLang="en-US" sz="2000" dirty="0" err="1" smtClean="0"/>
              <a:t>항목갯수</a:t>
            </a:r>
            <a:r>
              <a:rPr lang="ko-KR" altLang="en-US" sz="2000" dirty="0" smtClean="0"/>
              <a:t> 대로 정렬하라 </a:t>
            </a:r>
            <a:r>
              <a:rPr lang="en-US" altLang="ko-KR" sz="2000" dirty="0" smtClean="0"/>
              <a:t>(sorted </a:t>
            </a:r>
            <a:r>
              <a:rPr lang="ko-KR" altLang="en-US" sz="2000" dirty="0" smtClean="0"/>
              <a:t>함수의 </a:t>
            </a:r>
            <a:r>
              <a:rPr lang="en-US" altLang="ko-KR" sz="2000" dirty="0" smtClean="0"/>
              <a:t>key </a:t>
            </a:r>
            <a:r>
              <a:rPr lang="ko-KR" altLang="en-US" sz="2000" dirty="0" smtClean="0"/>
              <a:t>옵션을 사용</a:t>
            </a:r>
            <a:r>
              <a:rPr lang="en-US" altLang="ko-KR" sz="2000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[-3, 1, 0, 2, -99, 3] </a:t>
            </a:r>
            <a:r>
              <a:rPr lang="ko-KR" altLang="en-US" sz="2000" dirty="0" smtClean="0"/>
              <a:t>을 절대값 크기 순서로 정렬 </a:t>
            </a:r>
            <a:r>
              <a:rPr lang="en-US" altLang="ko-KR" sz="2000" dirty="0" smtClean="0"/>
              <a:t>(abs </a:t>
            </a:r>
            <a:r>
              <a:rPr lang="ko-KR" altLang="en-US" sz="2000" dirty="0" smtClean="0"/>
              <a:t>사용</a:t>
            </a:r>
            <a:r>
              <a:rPr lang="en-US" altLang="ko-KR" sz="2000" dirty="0" smtClean="0"/>
              <a:t>)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27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반복문 </a:t>
            </a:r>
            <a:r>
              <a:rPr lang="en-US" altLang="ko-KR" smtClean="0"/>
              <a:t>for </a:t>
            </a:r>
            <a:r>
              <a:rPr lang="ko-KR" altLang="en-US" smtClean="0"/>
              <a:t>와 </a:t>
            </a:r>
            <a:r>
              <a:rPr lang="en-US" altLang="ko-KR" smtClean="0"/>
              <a:t>list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96752"/>
            <a:ext cx="428625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237384"/>
            <a:ext cx="42862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037584"/>
            <a:ext cx="420052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94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제어문 </a:t>
            </a:r>
            <a:r>
              <a:rPr lang="en-US" altLang="ko-KR" smtClean="0"/>
              <a:t>if </a:t>
            </a:r>
            <a:r>
              <a:rPr lang="ko-KR" altLang="en-US" smtClean="0"/>
              <a:t>와 </a:t>
            </a:r>
            <a:r>
              <a:rPr lang="en-US" altLang="ko-KR" smtClean="0"/>
              <a:t>list</a:t>
            </a:r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05" y="1437109"/>
            <a:ext cx="42386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05" y="2918445"/>
            <a:ext cx="4257675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30" y="4934669"/>
            <a:ext cx="424815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49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</a:t>
            </a:r>
            <a:r>
              <a:rPr lang="ko-KR" altLang="en-US"/>
              <a:t>제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789" y="1505613"/>
            <a:ext cx="424815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552" y="3274931"/>
            <a:ext cx="423862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5085184"/>
            <a:ext cx="59817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907704" y="1844824"/>
            <a:ext cx="2376264" cy="1440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907704" y="3573016"/>
            <a:ext cx="2376264" cy="1440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907704" y="5517232"/>
            <a:ext cx="3168352" cy="1440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15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연습문제</a:t>
            </a:r>
            <a:r>
              <a:rPr lang="en-US" altLang="ko-KR" smtClean="0"/>
              <a:t>(</a:t>
            </a:r>
            <a:r>
              <a:rPr lang="ko-KR" altLang="en-US" smtClean="0"/>
              <a:t>계속</a:t>
            </a:r>
            <a:r>
              <a:rPr lang="en-US" altLang="ko-KR" smtClean="0"/>
              <a:t>)</a:t>
            </a: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473929"/>
              </p:ext>
            </p:extLst>
          </p:nvPr>
        </p:nvGraphicFramePr>
        <p:xfrm>
          <a:off x="1524000" y="1729616"/>
          <a:ext cx="609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4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7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8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12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16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47758" y="3812847"/>
            <a:ext cx="74863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위의 테이블을 리스트로 만드시오</a:t>
            </a:r>
            <a:r>
              <a:rPr lang="en-US" altLang="ko-KR" dirty="0" smtClean="0"/>
              <a:t>. (2</a:t>
            </a:r>
            <a:r>
              <a:rPr lang="ko-KR" altLang="en-US" dirty="0" smtClean="0"/>
              <a:t>차원 형태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리스트 안에 리스트</a:t>
            </a:r>
            <a:r>
              <a:rPr lang="en-US" altLang="ko-KR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두번째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세번째 칼럼</a:t>
            </a:r>
            <a:r>
              <a:rPr lang="en-US" altLang="ko-KR" dirty="0" smtClean="0"/>
              <a:t>(</a:t>
            </a:r>
            <a:r>
              <a:rPr lang="ko-KR" altLang="en-US" dirty="0" smtClean="0"/>
              <a:t>열</a:t>
            </a:r>
            <a:r>
              <a:rPr lang="en-US" altLang="ko-KR" dirty="0" smtClean="0"/>
              <a:t>)</a:t>
            </a:r>
            <a:r>
              <a:rPr lang="ko-KR" altLang="en-US" dirty="0" smtClean="0"/>
              <a:t>만으로 새로운 리스트를 만드시오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각 줄의 평균을 구해 새로운 리스트로 만드시오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3</a:t>
            </a:r>
            <a:r>
              <a:rPr lang="ko-KR" altLang="en-US" dirty="0" smtClean="0"/>
              <a:t>의 배수를 제외한 숫자들의 리스트를 만드시오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43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왜 파이썬인가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76166" y="1600200"/>
            <a:ext cx="4710633" cy="4525963"/>
          </a:xfrm>
        </p:spPr>
        <p:txBody>
          <a:bodyPr/>
          <a:lstStyle/>
          <a:p>
            <a:r>
              <a:rPr lang="en-US" altLang="ko-KR" sz="2000"/>
              <a:t>The Top Programming Languages </a:t>
            </a:r>
            <a:r>
              <a:rPr lang="en-US" altLang="ko-KR" sz="2000" smtClean="0"/>
              <a:t>2021 </a:t>
            </a:r>
            <a:r>
              <a:rPr lang="en-US" altLang="ko-KR" sz="2000"/>
              <a:t>(IEEE.org</a:t>
            </a:r>
            <a:r>
              <a:rPr lang="en-US" altLang="ko-KR" sz="2000" smtClean="0"/>
              <a:t>)</a:t>
            </a:r>
            <a:endParaRPr lang="en-US" altLang="ko-KR" sz="2000"/>
          </a:p>
        </p:txBody>
      </p:sp>
      <p:sp>
        <p:nvSpPr>
          <p:cNvPr id="5" name="직사각형 12"/>
          <p:cNvSpPr>
            <a:spLocks noChangeArrowheads="1"/>
          </p:cNvSpPr>
          <p:nvPr/>
        </p:nvSpPr>
        <p:spPr bwMode="auto">
          <a:xfrm>
            <a:off x="87457" y="5779591"/>
            <a:ext cx="41323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1200">
                <a:hlinkClick r:id="rId2"/>
              </a:rPr>
              <a:t>https://</a:t>
            </a:r>
            <a:r>
              <a:rPr lang="en-US" altLang="ko-KR" sz="1200" smtClean="0">
                <a:hlinkClick r:id="rId2"/>
              </a:rPr>
              <a:t>spectrum.ieee.org/top-programming-languages-2021</a:t>
            </a:r>
            <a:r>
              <a:rPr lang="en-US" altLang="ko-KR" sz="1200" smtClean="0"/>
              <a:t> </a:t>
            </a:r>
            <a:endParaRPr lang="ko-KR" altLang="en-US" sz="1200"/>
          </a:p>
        </p:txBody>
      </p:sp>
      <p:sp>
        <p:nvSpPr>
          <p:cNvPr id="6" name="TextBox 5"/>
          <p:cNvSpPr txBox="1"/>
          <p:nvPr/>
        </p:nvSpPr>
        <p:spPr>
          <a:xfrm>
            <a:off x="4572000" y="2348880"/>
            <a:ext cx="3762568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smtClean="0"/>
              <a:t>2017</a:t>
            </a:r>
            <a:r>
              <a:rPr lang="ko-KR" altLang="en-US" sz="1200" smtClean="0"/>
              <a:t>년도 이후 파이썬이 계속 </a:t>
            </a:r>
            <a:r>
              <a:rPr lang="en-US" altLang="ko-KR" sz="1200" smtClean="0"/>
              <a:t>1</a:t>
            </a:r>
            <a:r>
              <a:rPr lang="ko-KR" altLang="en-US" sz="1200" smtClean="0"/>
              <a:t>등이다</a:t>
            </a:r>
            <a:r>
              <a:rPr lang="en-US" altLang="ko-KR" sz="120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smtClean="0"/>
              <a:t>파이썬은 </a:t>
            </a:r>
            <a:r>
              <a:rPr lang="ko-KR" altLang="en-US" sz="1200"/>
              <a:t>현재 가장 </a:t>
            </a:r>
            <a:r>
              <a:rPr lang="ko-KR" altLang="en-US" sz="1200" smtClean="0"/>
              <a:t>인기있고 가장 많이 사용되고</a:t>
            </a:r>
            <a:r>
              <a:rPr lang="en-US" altLang="ko-KR" sz="1200"/>
              <a:t/>
            </a:r>
            <a:br>
              <a:rPr lang="en-US" altLang="ko-KR" sz="1200"/>
            </a:br>
            <a:r>
              <a:rPr lang="ko-KR" altLang="en-US" sz="1200" smtClean="0"/>
              <a:t>구직시 가장 요구되는 </a:t>
            </a:r>
            <a:r>
              <a:rPr lang="ko-KR" altLang="en-US" sz="1200"/>
              <a:t>프로그래밍 언어이다</a:t>
            </a:r>
            <a:r>
              <a:rPr lang="en-US" altLang="ko-KR" sz="1200"/>
              <a:t>!</a:t>
            </a:r>
          </a:p>
          <a:p>
            <a:endParaRPr lang="en-US" altLang="ko-KR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/>
              <a:t>왜 그럴까</a:t>
            </a:r>
            <a:r>
              <a:rPr lang="en-US" altLang="ko-KR" sz="1200"/>
              <a:t>?</a:t>
            </a:r>
            <a:br>
              <a:rPr lang="en-US" altLang="ko-KR" sz="1200"/>
            </a:br>
            <a:r>
              <a:rPr lang="en-US" altLang="ko-KR" sz="1200"/>
              <a:t>- </a:t>
            </a:r>
            <a:r>
              <a:rPr lang="ko-KR" altLang="en-US" sz="1200"/>
              <a:t>많은 사람들이 써보면 안다고 한다</a:t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자바와 </a:t>
            </a:r>
            <a:r>
              <a:rPr lang="en-US" altLang="ko-KR" sz="1200" smtClean="0"/>
              <a:t>C</a:t>
            </a:r>
            <a:r>
              <a:rPr lang="ko-KR" altLang="en-US" sz="1200" smtClean="0"/>
              <a:t>에 익숙한 개발자들도 가능하면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en-US" altLang="ko-KR" sz="1200" smtClean="0"/>
              <a:t>  </a:t>
            </a:r>
            <a:r>
              <a:rPr lang="ko-KR" altLang="en-US" sz="1200" smtClean="0"/>
              <a:t>파이썬을 쓰고 싶어 한다</a:t>
            </a:r>
            <a:r>
              <a:rPr lang="ko-KR" altLang="en-US" sz="1200"/>
              <a:t/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양복을 벗고 청바지로 출근한 느낌이다</a:t>
            </a:r>
          </a:p>
          <a:p>
            <a:endParaRPr lang="ko-KR" alt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smtClean="0"/>
              <a:t>도대</a:t>
            </a:r>
            <a:r>
              <a:rPr lang="ko-KR" altLang="en-US" sz="1200"/>
              <a:t>체</a:t>
            </a:r>
            <a:r>
              <a:rPr lang="ko-KR" altLang="en-US" sz="1200" smtClean="0"/>
              <a:t> </a:t>
            </a:r>
            <a:r>
              <a:rPr lang="ko-KR" altLang="en-US" sz="1200"/>
              <a:t>이유는</a:t>
            </a:r>
            <a:r>
              <a:rPr lang="en-US" altLang="ko-KR" sz="1200" smtClean="0"/>
              <a:t>?</a:t>
            </a:r>
            <a:r>
              <a:rPr lang="en-US" altLang="ko-KR" sz="1200"/>
              <a:t/>
            </a:r>
            <a:br>
              <a:rPr lang="en-US" altLang="ko-KR" sz="1200"/>
            </a:br>
            <a:r>
              <a:rPr lang="en-US" altLang="ko-KR" sz="1200"/>
              <a:t>- </a:t>
            </a:r>
            <a:r>
              <a:rPr lang="ko-KR" altLang="en-US" sz="1200"/>
              <a:t>쉽고</a:t>
            </a:r>
            <a:r>
              <a:rPr lang="en-US" altLang="ko-KR" sz="1200"/>
              <a:t>, </a:t>
            </a:r>
            <a:r>
              <a:rPr lang="ko-KR" altLang="en-US" sz="1200"/>
              <a:t>편하다</a:t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재미있다</a:t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다른 언어에서 가능한 건 파이썬에서 다</a:t>
            </a:r>
            <a:br>
              <a:rPr lang="ko-KR" altLang="en-US" sz="1200"/>
            </a:br>
            <a:r>
              <a:rPr lang="ko-KR" altLang="en-US" sz="1200"/>
              <a:t>  가능하다</a:t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복잡한 규칙은 벗어던지고 알고리즘에만</a:t>
            </a:r>
            <a:br>
              <a:rPr lang="ko-KR" altLang="en-US" sz="1200"/>
            </a:br>
            <a:r>
              <a:rPr lang="ko-KR" altLang="en-US" sz="1200"/>
              <a:t>  집중한다</a:t>
            </a:r>
            <a:r>
              <a:rPr lang="en-US" altLang="ko-KR" sz="1200"/>
              <a:t>.</a:t>
            </a:r>
            <a:br>
              <a:rPr lang="en-US" altLang="ko-KR" sz="1200"/>
            </a:br>
            <a:r>
              <a:rPr lang="en-US" altLang="ko-KR" sz="1200"/>
              <a:t>- </a:t>
            </a:r>
            <a:r>
              <a:rPr lang="ko-KR" altLang="en-US" sz="1200"/>
              <a:t>개발이 빨리 끝나고 결과가 예쁘다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506" y="1628800"/>
            <a:ext cx="3662586" cy="396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30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튜플 </a:t>
            </a:r>
            <a:r>
              <a:rPr lang="en-US" altLang="ko-KR" smtClean="0"/>
              <a:t>(tuple)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주의할 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 = (1,2,3,4,5)</a:t>
            </a:r>
          </a:p>
          <a:p>
            <a:pPr lvl="1"/>
            <a:r>
              <a:rPr lang="ko-KR" altLang="en-US" dirty="0" err="1" smtClean="0"/>
              <a:t>튜플은</a:t>
            </a:r>
            <a:r>
              <a:rPr lang="ko-KR" altLang="en-US" dirty="0" smtClean="0"/>
              <a:t> 리스트와 다르게 항목을 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/</a:t>
            </a:r>
            <a:r>
              <a:rPr lang="ko-KR" altLang="en-US" dirty="0" smtClean="0"/>
              <a:t>추가 할 수 없다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항목이 하나인 </a:t>
            </a:r>
            <a:r>
              <a:rPr lang="ko-KR" altLang="en-US" dirty="0" err="1" smtClean="0"/>
              <a:t>튜플은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(3,) </a:t>
            </a:r>
            <a:r>
              <a:rPr lang="ko-KR" altLang="en-US" dirty="0" smtClean="0"/>
              <a:t>과 같이 </a:t>
            </a:r>
            <a:r>
              <a:rPr lang="en-US" altLang="ko-KR" dirty="0" smtClean="0"/>
              <a:t>, </a:t>
            </a:r>
            <a:r>
              <a:rPr lang="ko-KR" altLang="en-US" dirty="0" smtClean="0"/>
              <a:t>를 붙여야 한다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튜플도</a:t>
            </a:r>
            <a:r>
              <a:rPr lang="ko-KR" altLang="en-US" dirty="0" smtClean="0"/>
              <a:t> 리스트 </a:t>
            </a:r>
            <a:r>
              <a:rPr lang="ko-KR" altLang="en-US" dirty="0" err="1" smtClean="0"/>
              <a:t>처럼</a:t>
            </a:r>
            <a:r>
              <a:rPr lang="ko-KR" altLang="en-US" dirty="0" smtClean="0"/>
              <a:t> 어떤 </a:t>
            </a:r>
            <a:r>
              <a:rPr lang="ko-KR" altLang="en-US" dirty="0" err="1" smtClean="0"/>
              <a:t>자료형이든지</a:t>
            </a:r>
            <a:r>
              <a:rPr lang="ko-KR" altLang="en-US" dirty="0" smtClean="0"/>
              <a:t> 포함할 수 있다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type((1,2,3)) </a:t>
            </a:r>
            <a:r>
              <a:rPr lang="en-US" altLang="ko-KR" dirty="0" smtClean="0">
                <a:sym typeface="Wingdings" panose="05000000000000000000" pitchFamily="2" charset="2"/>
              </a:rPr>
              <a:t> tuple</a:t>
            </a:r>
          </a:p>
          <a:p>
            <a:pPr lvl="1"/>
            <a:r>
              <a:rPr lang="en-US" altLang="ko-KR" dirty="0" smtClean="0"/>
              <a:t>tuple([1,2,3]) </a:t>
            </a:r>
            <a:r>
              <a:rPr lang="en-US" altLang="ko-KR" dirty="0" smtClean="0">
                <a:sym typeface="Wingdings" panose="05000000000000000000" pitchFamily="2" charset="2"/>
              </a:rPr>
              <a:t> (1,2,3)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연습문제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1,2 </a:t>
            </a:r>
            <a:r>
              <a:rPr lang="ko-KR" altLang="en-US" dirty="0" smtClean="0"/>
              <a:t>와 같이 입력해 보자 </a:t>
            </a:r>
            <a:r>
              <a:rPr lang="en-US" altLang="ko-KR" dirty="0" smtClean="0"/>
              <a:t>(</a:t>
            </a:r>
            <a:r>
              <a:rPr lang="ko-KR" altLang="en-US" dirty="0" smtClean="0"/>
              <a:t>결과는 </a:t>
            </a:r>
            <a:r>
              <a:rPr lang="ko-KR" altLang="en-US" dirty="0" err="1" smtClean="0"/>
              <a:t>튜플임</a:t>
            </a:r>
            <a:r>
              <a:rPr lang="en-US" altLang="ko-KR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a,b</a:t>
            </a:r>
            <a:r>
              <a:rPr lang="en-US" altLang="ko-KR" dirty="0" smtClean="0"/>
              <a:t> = [1, [2,3]] 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a,b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값은</a:t>
            </a:r>
            <a:r>
              <a:rPr lang="en-US" altLang="ko-KR" dirty="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(1)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(1,) </a:t>
            </a:r>
            <a:r>
              <a:rPr lang="ko-KR" altLang="en-US" dirty="0" smtClean="0"/>
              <a:t>의 차이점은</a:t>
            </a:r>
            <a:r>
              <a:rPr lang="en-US" altLang="ko-KR" dirty="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t = (1,2,3) 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, t[0]=0 </a:t>
            </a:r>
            <a:r>
              <a:rPr lang="ko-KR" altLang="en-US" dirty="0" smtClean="0"/>
              <a:t>의 결과는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09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딕셔너리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주의할 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딕셔너리의</a:t>
            </a:r>
            <a:r>
              <a:rPr lang="ko-KR" altLang="en-US" dirty="0" smtClean="0"/>
              <a:t> 각 항목은 </a:t>
            </a:r>
            <a:r>
              <a:rPr lang="en-US" altLang="ko-KR" dirty="0" smtClean="0"/>
              <a:t>(</a:t>
            </a:r>
            <a:r>
              <a:rPr lang="ko-KR" altLang="en-US" dirty="0" smtClean="0"/>
              <a:t>키</a:t>
            </a:r>
            <a:r>
              <a:rPr lang="en-US" altLang="ko-KR" dirty="0" smtClean="0"/>
              <a:t>,</a:t>
            </a:r>
            <a:r>
              <a:rPr lang="ko-KR" altLang="en-US" dirty="0" smtClean="0"/>
              <a:t>값</a:t>
            </a:r>
            <a:r>
              <a:rPr lang="en-US" altLang="ko-KR" dirty="0" smtClean="0"/>
              <a:t>) </a:t>
            </a:r>
            <a:r>
              <a:rPr lang="ko-KR" altLang="en-US" dirty="0" smtClean="0"/>
              <a:t>쌍으로 되어 있다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항목 순서가 없다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인덱싱 사용 못함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빈 </a:t>
            </a:r>
            <a:r>
              <a:rPr lang="ko-KR" altLang="en-US" dirty="0" err="1" smtClean="0"/>
              <a:t>딕셔너리는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{} </a:t>
            </a:r>
            <a:r>
              <a:rPr lang="ko-KR" altLang="en-US" dirty="0" smtClean="0"/>
              <a:t>로 생성한다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딕셔너리의</a:t>
            </a:r>
            <a:r>
              <a:rPr lang="ko-KR" altLang="en-US" dirty="0" smtClean="0"/>
              <a:t> 값에는 리스트나 </a:t>
            </a:r>
            <a:r>
              <a:rPr lang="ko-KR" altLang="en-US" dirty="0" err="1" smtClean="0"/>
              <a:t>튜플을</a:t>
            </a:r>
            <a:r>
              <a:rPr lang="ko-KR" altLang="en-US" dirty="0" smtClean="0"/>
              <a:t> 넣을 수도 있다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 = {‘a’: 1, ‘b’: -1, ‘c’: 99}, d[‘a’] </a:t>
            </a:r>
            <a:r>
              <a:rPr lang="en-US" altLang="ko-KR" dirty="0" smtClean="0">
                <a:sym typeface="Wingdings" panose="05000000000000000000" pitchFamily="2" charset="2"/>
              </a:rPr>
              <a:t> 1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d[‘a’]=0 (</a:t>
            </a:r>
            <a:r>
              <a:rPr lang="ko-KR" altLang="en-US" dirty="0" err="1" smtClean="0">
                <a:sym typeface="Wingdings" panose="05000000000000000000" pitchFamily="2" charset="2"/>
              </a:rPr>
              <a:t>기존값</a:t>
            </a:r>
            <a:r>
              <a:rPr lang="ko-KR" altLang="en-US" dirty="0" smtClean="0">
                <a:sym typeface="Wingdings" panose="05000000000000000000" pitchFamily="2" charset="2"/>
              </a:rPr>
              <a:t> 변경</a:t>
            </a:r>
            <a:r>
              <a:rPr lang="en-US" altLang="ko-KR" dirty="0" smtClean="0">
                <a:sym typeface="Wingdings" panose="05000000000000000000" pitchFamily="2" charset="2"/>
              </a:rPr>
              <a:t>), d[‘d’]=777 (</a:t>
            </a:r>
            <a:r>
              <a:rPr lang="ko-KR" altLang="en-US" dirty="0" smtClean="0">
                <a:sym typeface="Wingdings" panose="05000000000000000000" pitchFamily="2" charset="2"/>
              </a:rPr>
              <a:t>추가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type(d)  </a:t>
            </a:r>
            <a:r>
              <a:rPr lang="en-US" altLang="ko-KR" dirty="0" err="1" smtClean="0">
                <a:sym typeface="Wingdings" panose="05000000000000000000" pitchFamily="2" charset="2"/>
              </a:rPr>
              <a:t>dict</a:t>
            </a:r>
            <a:r>
              <a:rPr lang="en-US" altLang="ko-KR" dirty="0" smtClean="0">
                <a:sym typeface="Wingdings" panose="05000000000000000000" pitchFamily="2" charset="2"/>
              </a:rPr>
              <a:t>, d = { } </a:t>
            </a:r>
            <a:r>
              <a:rPr lang="ko-KR" altLang="en-US" dirty="0" smtClean="0">
                <a:sym typeface="Wingdings" panose="05000000000000000000" pitchFamily="2" charset="2"/>
              </a:rPr>
              <a:t>는 빈 </a:t>
            </a:r>
            <a:r>
              <a:rPr lang="ko-KR" altLang="en-US" dirty="0" err="1" smtClean="0">
                <a:sym typeface="Wingdings" panose="05000000000000000000" pitchFamily="2" charset="2"/>
              </a:rPr>
              <a:t>딕셔너리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연습문제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smtClean="0"/>
              <a:t>빈 </a:t>
            </a:r>
            <a:r>
              <a:rPr lang="ko-KR" altLang="en-US" dirty="0" err="1" smtClean="0"/>
              <a:t>딕셔너리를</a:t>
            </a:r>
            <a:r>
              <a:rPr lang="ko-KR" altLang="en-US" dirty="0" smtClean="0"/>
              <a:t> 만들어</a:t>
            </a:r>
            <a:r>
              <a:rPr lang="en-US" altLang="ko-KR" dirty="0" smtClean="0"/>
              <a:t>, 1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’a’, 2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’b’ </a:t>
            </a:r>
            <a:r>
              <a:rPr lang="ko-KR" altLang="en-US" dirty="0" smtClean="0"/>
              <a:t>항목을 추가하라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smtClean="0"/>
              <a:t>위의 </a:t>
            </a:r>
            <a:r>
              <a:rPr lang="ko-KR" altLang="en-US" dirty="0" err="1" smtClean="0"/>
              <a:t>딕셔너리에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[4,5,6] </a:t>
            </a:r>
            <a:r>
              <a:rPr lang="ko-KR" altLang="en-US" dirty="0" smtClean="0"/>
              <a:t>을 추가하라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1</a:t>
            </a:r>
            <a:r>
              <a:rPr lang="en-US" altLang="ko-KR" dirty="0" smtClean="0">
                <a:sym typeface="Wingdings" panose="05000000000000000000" pitchFamily="2" charset="2"/>
              </a:rPr>
              <a:t>999 </a:t>
            </a:r>
            <a:r>
              <a:rPr lang="ko-KR" altLang="en-US" dirty="0" smtClean="0">
                <a:sym typeface="Wingdings" panose="05000000000000000000" pitchFamily="2" charset="2"/>
              </a:rPr>
              <a:t>로 바꾸어라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sym typeface="Wingdings" panose="05000000000000000000" pitchFamily="2" charset="2"/>
              </a:rPr>
              <a:t>키값으로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ym typeface="Wingdings" panose="05000000000000000000" pitchFamily="2" charset="2"/>
              </a:rPr>
              <a:t>이 있는지 체크하라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79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딕셔너리 조회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주요 내용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키 가져오기 </a:t>
            </a:r>
            <a:r>
              <a:rPr lang="en-US" altLang="ko-KR" sz="1800" smtClean="0"/>
              <a:t>: d.keys()</a:t>
            </a:r>
          </a:p>
          <a:p>
            <a:pPr lvl="1"/>
            <a:r>
              <a:rPr lang="ko-KR" altLang="en-US" sz="1800" smtClean="0"/>
              <a:t>값 가져오기 </a:t>
            </a:r>
            <a:r>
              <a:rPr lang="en-US" altLang="ko-KR" sz="1800" smtClean="0"/>
              <a:t>: d.values()</a:t>
            </a:r>
          </a:p>
          <a:p>
            <a:pPr lvl="1"/>
            <a:r>
              <a:rPr lang="ko-KR" altLang="en-US" sz="1800" smtClean="0"/>
              <a:t>키</a:t>
            </a:r>
            <a:r>
              <a:rPr lang="en-US" altLang="ko-KR" sz="1800" smtClean="0"/>
              <a:t>/</a:t>
            </a:r>
            <a:r>
              <a:rPr lang="ko-KR" altLang="en-US" sz="1800" smtClean="0"/>
              <a:t>값 쌍 가져오기 </a:t>
            </a:r>
            <a:r>
              <a:rPr lang="en-US" altLang="ko-KR" sz="1800" smtClean="0"/>
              <a:t>: d.items()</a:t>
            </a:r>
          </a:p>
          <a:p>
            <a:pPr lvl="1"/>
            <a:r>
              <a:rPr lang="en-US" altLang="ko-KR" sz="1800" smtClean="0"/>
              <a:t>for i in d: </a:t>
            </a:r>
            <a:r>
              <a:rPr lang="ko-KR" altLang="en-US" sz="1800" smtClean="0"/>
              <a:t>를 사용하면 키만 가져온다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리스트로 변경 </a:t>
            </a:r>
            <a:r>
              <a:rPr lang="en-US" altLang="ko-KR" sz="1800" smtClean="0"/>
              <a:t>: list(d.keys()), list(d.values())</a:t>
            </a:r>
          </a:p>
          <a:p>
            <a:pPr lvl="1"/>
            <a:endParaRPr lang="en-US" altLang="ko-KR" sz="1800" smtClean="0"/>
          </a:p>
          <a:p>
            <a:r>
              <a:rPr lang="ko-KR" altLang="en-US" sz="2000" smtClean="0"/>
              <a:t>예제</a:t>
            </a:r>
            <a:endParaRPr lang="en-US" altLang="ko-KR" sz="200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4293096"/>
            <a:ext cx="7723532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d = {'a':333, 'b':222, 'c':777}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for i in d: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print(i)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for i in d: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print(d[i])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for i in d.items():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print(i)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list(d.items())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15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집합</a:t>
            </a:r>
            <a:r>
              <a:rPr lang="en-US" altLang="ko-KR" smtClean="0"/>
              <a:t>(set)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주의할 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 = {1,2,3}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s2 = set([1,2,3,3,3,3,3])</a:t>
            </a:r>
          </a:p>
          <a:p>
            <a:pPr lvl="1"/>
            <a:r>
              <a:rPr lang="ko-KR" altLang="en-US" dirty="0" smtClean="0"/>
              <a:t>중복을 허용하지 않는다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순서가 없다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|(</a:t>
            </a:r>
            <a:r>
              <a:rPr lang="ko-KR" altLang="en-US" dirty="0" smtClean="0"/>
              <a:t>합집합</a:t>
            </a:r>
            <a:r>
              <a:rPr lang="en-US" altLang="ko-KR" dirty="0" smtClean="0"/>
              <a:t>), &amp;(</a:t>
            </a:r>
            <a:r>
              <a:rPr lang="ko-KR" altLang="en-US" dirty="0" smtClean="0"/>
              <a:t>교집합</a:t>
            </a:r>
            <a:r>
              <a:rPr lang="en-US" altLang="ko-KR" dirty="0" smtClean="0"/>
              <a:t>), -(</a:t>
            </a:r>
            <a:r>
              <a:rPr lang="ko-KR" altLang="en-US" dirty="0" err="1" smtClean="0"/>
              <a:t>차집합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더하기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곱하기는 사용할 수 없다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type(s) </a:t>
            </a:r>
            <a:r>
              <a:rPr lang="en-US" altLang="ko-KR" dirty="0" smtClean="0">
                <a:sym typeface="Wingdings" panose="05000000000000000000" pitchFamily="2" charset="2"/>
              </a:rPr>
              <a:t> set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연습문제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[1,2,2,3,4,4,5] </a:t>
            </a:r>
            <a:r>
              <a:rPr lang="ko-KR" altLang="en-US" dirty="0" smtClean="0"/>
              <a:t>를 집합으로 만들어라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[1,2,3,4]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[3,4,5,6] </a:t>
            </a:r>
            <a:r>
              <a:rPr lang="ko-KR" altLang="en-US" dirty="0" smtClean="0"/>
              <a:t>에서 겹치지 않는 숫자를 구하라 </a:t>
            </a:r>
            <a:r>
              <a:rPr lang="en-US" altLang="ko-KR" dirty="0" smtClean="0">
                <a:sym typeface="Wingdings" panose="05000000000000000000" pitchFamily="2" charset="2"/>
              </a:rPr>
              <a:t> (___) | (___)    (___) – (___)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>
                <a:sym typeface="Wingdings" panose="05000000000000000000" pitchFamily="2" charset="2"/>
              </a:rPr>
              <a:t>[0,1,2,3,5,6,8,9] </a:t>
            </a:r>
            <a:r>
              <a:rPr lang="ko-KR" altLang="en-US" dirty="0" smtClean="0">
                <a:sym typeface="Wingdings" panose="05000000000000000000" pitchFamily="2" charset="2"/>
              </a:rPr>
              <a:t>에서 중간에 빠진 숫자를 구하라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97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참</a:t>
            </a:r>
            <a:r>
              <a:rPr lang="en-US" altLang="ko-KR" smtClean="0"/>
              <a:t>/</a:t>
            </a:r>
            <a:r>
              <a:rPr lang="ko-KR" altLang="en-US" smtClean="0"/>
              <a:t>거짓 </a:t>
            </a:r>
            <a:r>
              <a:rPr lang="en-US" altLang="ko-KR" smtClean="0"/>
              <a:t>(bool)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en-US" altLang="ko-KR" smtClean="0"/>
              <a:t>True </a:t>
            </a:r>
            <a:r>
              <a:rPr lang="ko-KR" altLang="en-US" smtClean="0"/>
              <a:t>는 참</a:t>
            </a:r>
            <a:r>
              <a:rPr lang="en-US" altLang="ko-KR" smtClean="0"/>
              <a:t>, False </a:t>
            </a:r>
            <a:r>
              <a:rPr lang="ko-KR" altLang="en-US" smtClean="0"/>
              <a:t>는 거짓</a:t>
            </a:r>
            <a:endParaRPr lang="en-US" altLang="ko-KR" smtClean="0"/>
          </a:p>
          <a:p>
            <a:pPr lvl="1"/>
            <a:r>
              <a:rPr lang="ko-KR" altLang="en-US" smtClean="0"/>
              <a:t>같다</a:t>
            </a:r>
            <a:r>
              <a:rPr lang="en-US" altLang="ko-KR" smtClean="0"/>
              <a:t>(==), </a:t>
            </a:r>
            <a:r>
              <a:rPr lang="ko-KR" altLang="en-US" smtClean="0"/>
              <a:t>다르다</a:t>
            </a:r>
            <a:r>
              <a:rPr lang="en-US" altLang="ko-KR" smtClean="0"/>
              <a:t>(!=), </a:t>
            </a:r>
            <a:r>
              <a:rPr lang="ko-KR" altLang="en-US" smtClean="0"/>
              <a:t>크다</a:t>
            </a:r>
            <a:r>
              <a:rPr lang="en-US" altLang="ko-KR" smtClean="0"/>
              <a:t>/</a:t>
            </a:r>
            <a:r>
              <a:rPr lang="ko-KR" altLang="en-US" smtClean="0"/>
              <a:t>작다</a:t>
            </a:r>
            <a:r>
              <a:rPr lang="en-US" altLang="ko-KR" smtClean="0"/>
              <a:t>(&gt; &lt; &gt;= &lt;=)</a:t>
            </a:r>
          </a:p>
          <a:p>
            <a:pPr lvl="1"/>
            <a:r>
              <a:rPr lang="en-US" altLang="ko-KR" smtClean="0"/>
              <a:t>1==1, 2&gt;1, 1&lt;=2, 3 in [1,2,3] </a:t>
            </a:r>
            <a:r>
              <a:rPr lang="en-US" altLang="ko-KR" smtClean="0">
                <a:sym typeface="Wingdings" panose="05000000000000000000" pitchFamily="2" charset="2"/>
              </a:rPr>
              <a:t> True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1==2, 1&gt;=2, 2&lt;1, 4 in [1,2,3]  False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1  True, 0  False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1 + True  2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type(True)  bool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58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</a:t>
            </a:r>
            <a:r>
              <a:rPr lang="ko-KR" altLang="en-US"/>
              <a:t>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주요 내용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객체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메모리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참조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레퍼런스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참조인가</a:t>
            </a:r>
            <a:r>
              <a:rPr lang="en-US" altLang="ko-KR" sz="1800" dirty="0" smtClean="0"/>
              <a:t>? </a:t>
            </a:r>
            <a:r>
              <a:rPr lang="ko-KR" altLang="en-US" sz="1800" dirty="0" smtClean="0"/>
              <a:t>복사인가</a:t>
            </a:r>
            <a:r>
              <a:rPr lang="en-US" altLang="ko-KR" sz="1800" dirty="0" smtClean="0"/>
              <a:t>?</a:t>
            </a:r>
          </a:p>
          <a:p>
            <a:pPr lvl="1"/>
            <a:r>
              <a:rPr lang="en-US" altLang="ko-KR" sz="1800" dirty="0" smtClean="0"/>
              <a:t>a is b (</a:t>
            </a:r>
            <a:r>
              <a:rPr lang="ko-KR" altLang="en-US" sz="1800" dirty="0" smtClean="0"/>
              <a:t>같은 객체를 가리킬 때 참</a:t>
            </a:r>
            <a:r>
              <a:rPr lang="en-US" altLang="ko-KR" sz="1800" dirty="0" smtClean="0"/>
              <a:t>)</a:t>
            </a:r>
          </a:p>
          <a:p>
            <a:pPr lvl="1"/>
            <a:r>
              <a:rPr lang="ko-KR" altLang="en-US" sz="1800" dirty="0" smtClean="0"/>
              <a:t>리스트를 </a:t>
            </a:r>
            <a:r>
              <a:rPr lang="ko-KR" altLang="en-US" sz="1800" dirty="0" err="1" smtClean="0"/>
              <a:t>복사할때는</a:t>
            </a:r>
            <a:r>
              <a:rPr lang="ko-KR" altLang="en-US" sz="1800" dirty="0" smtClean="0"/>
              <a:t> </a:t>
            </a:r>
            <a:r>
              <a:rPr lang="en-US" altLang="ko-KR" sz="1800" dirty="0" err="1" smtClean="0"/>
              <a:t>l.copy</a:t>
            </a:r>
            <a:r>
              <a:rPr lang="en-US" altLang="ko-KR" sz="1800" dirty="0" smtClean="0"/>
              <a:t>() </a:t>
            </a:r>
            <a:r>
              <a:rPr lang="ko-KR" altLang="en-US" sz="1800" dirty="0" smtClean="0"/>
              <a:t>사용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또는 </a:t>
            </a:r>
            <a:r>
              <a:rPr lang="en-US" altLang="ko-KR" sz="1800" dirty="0" smtClean="0"/>
              <a:t>l[:])</a:t>
            </a:r>
            <a:endParaRPr lang="ko-KR" alt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4149080"/>
            <a:ext cx="3259036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 = [1,2,3]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l2 = l.copy()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l2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[1, 2, 3]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l2[0]=99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l2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[99, 2, 3]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[1, 2, 3]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88024" y="4149080"/>
            <a:ext cx="3259036" cy="11695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t-BR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= [</a:t>
            </a:r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0,0,0]</a:t>
            </a:r>
          </a:p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 = [a, a]</a:t>
            </a:r>
          </a:p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a[0] = 99</a:t>
            </a:r>
          </a:p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</a:t>
            </a:r>
          </a:p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[[99, 0, 0], [99, 0, 0]]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66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(1,(2,3)) 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튜플이</a:t>
            </a:r>
            <a:r>
              <a:rPr lang="ko-KR" altLang="en-US" dirty="0" smtClean="0"/>
              <a:t> 있을 때 차례대로 </a:t>
            </a:r>
            <a:r>
              <a:rPr lang="en-US" altLang="ko-KR" dirty="0" err="1" smtClean="0"/>
              <a:t>a,b,c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값을 할당하라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a,b,c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모두 </a:t>
            </a:r>
            <a:r>
              <a:rPr lang="en-US" altLang="ko-KR" dirty="0" smtClean="0"/>
              <a:t>99</a:t>
            </a:r>
            <a:r>
              <a:rPr lang="ko-KR" altLang="en-US" dirty="0" smtClean="0"/>
              <a:t>로 값을 할당하라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 = [1,2,3] </a:t>
            </a:r>
            <a:r>
              <a:rPr lang="ko-KR" altLang="en-US" dirty="0" err="1" smtClean="0"/>
              <a:t>일때</a:t>
            </a:r>
            <a:r>
              <a:rPr lang="en-US" altLang="ko-KR" dirty="0" smtClean="0"/>
              <a:t>,</a:t>
            </a:r>
          </a:p>
          <a:p>
            <a:pPr lvl="2"/>
            <a:r>
              <a:rPr lang="en-US" altLang="ko-KR" dirty="0" smtClean="0"/>
              <a:t>l2 = l[1:]; l2[0] = 99 </a:t>
            </a:r>
            <a:r>
              <a:rPr lang="ko-KR" altLang="en-US" dirty="0" smtClean="0"/>
              <a:t>결과는</a:t>
            </a:r>
            <a:r>
              <a:rPr lang="en-US" altLang="ko-KR" dirty="0" smtClean="0"/>
              <a:t>?</a:t>
            </a:r>
          </a:p>
          <a:p>
            <a:pPr lvl="2"/>
            <a:r>
              <a:rPr lang="en-US" altLang="ko-KR" dirty="0" smtClean="0"/>
              <a:t>l[1:] = [99,99,99] </a:t>
            </a:r>
            <a:r>
              <a:rPr lang="ko-KR" altLang="en-US" dirty="0" smtClean="0"/>
              <a:t>결과는</a:t>
            </a:r>
            <a:r>
              <a:rPr lang="en-US" altLang="ko-KR" dirty="0" smtClean="0"/>
              <a:t>?</a:t>
            </a:r>
          </a:p>
          <a:p>
            <a:pPr lvl="2"/>
            <a:r>
              <a:rPr lang="en-US" altLang="ko-KR" dirty="0" smtClean="0"/>
              <a:t>l </a:t>
            </a:r>
            <a:r>
              <a:rPr lang="ko-KR" altLang="en-US" dirty="0" smtClean="0"/>
              <a:t>을 복사하여 </a:t>
            </a:r>
            <a:r>
              <a:rPr lang="en-US" altLang="ko-KR" dirty="0" smtClean="0"/>
              <a:t>l2 </a:t>
            </a:r>
            <a:r>
              <a:rPr lang="ko-KR" altLang="en-US" dirty="0" smtClean="0"/>
              <a:t>를 만드는 방법은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51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제어문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-8023" y="436510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96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if </a:t>
            </a:r>
            <a:r>
              <a:rPr lang="ko-KR" altLang="en-US" smtClean="0"/>
              <a:t>와 조건문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if … else … </a:t>
            </a:r>
            <a:r>
              <a:rPr lang="en-US" altLang="ko-KR" sz="2000" dirty="0" err="1" smtClean="0"/>
              <a:t>elif</a:t>
            </a:r>
            <a:endParaRPr lang="en-US" altLang="ko-KR" sz="2000" dirty="0" smtClean="0"/>
          </a:p>
          <a:p>
            <a:r>
              <a:rPr lang="en-US" altLang="ko-KR" sz="2000" dirty="0" smtClean="0"/>
              <a:t>&lt; &gt; &lt;= &gt;= == !=</a:t>
            </a:r>
          </a:p>
          <a:p>
            <a:r>
              <a:rPr lang="en-US" altLang="ko-KR" sz="2000" dirty="0" smtClean="0"/>
              <a:t>and, or, not</a:t>
            </a:r>
          </a:p>
          <a:p>
            <a:r>
              <a:rPr lang="en-US" altLang="ko-KR" sz="2000" dirty="0" smtClean="0"/>
              <a:t>in, not in</a:t>
            </a:r>
          </a:p>
          <a:p>
            <a:r>
              <a:rPr lang="en-US" altLang="ko-KR" sz="2000" dirty="0" smtClean="0"/>
              <a:t>pass</a:t>
            </a:r>
          </a:p>
          <a:p>
            <a:r>
              <a:rPr lang="en-US" altLang="ko-KR" sz="2000" dirty="0" smtClean="0"/>
              <a:t>a = 1 if n&gt;0 else </a:t>
            </a:r>
            <a:r>
              <a:rPr lang="en-US" altLang="ko-KR" sz="2000" dirty="0"/>
              <a:t>0</a:t>
            </a:r>
            <a:endParaRPr lang="ko-KR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149080"/>
            <a:ext cx="265747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851" y="5168255"/>
            <a:ext cx="31718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5149205"/>
            <a:ext cx="220980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84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while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주의할 점</a:t>
            </a:r>
            <a:endParaRPr lang="en-US" altLang="ko-KR" sz="2400" dirty="0" smtClean="0"/>
          </a:p>
          <a:p>
            <a:pPr lvl="1"/>
            <a:r>
              <a:rPr lang="ko-KR" altLang="en-US" sz="1800" dirty="0" err="1" smtClean="0"/>
              <a:t>파이썬에서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while </a:t>
            </a:r>
            <a:r>
              <a:rPr lang="ko-KR" altLang="en-US" sz="1800" dirty="0" smtClean="0"/>
              <a:t>문은 거의 사용하지 않는다</a:t>
            </a:r>
            <a:r>
              <a:rPr lang="en-US" altLang="ko-KR" sz="1800" dirty="0" smtClean="0"/>
              <a:t>. </a:t>
            </a:r>
            <a:r>
              <a:rPr lang="en-US" altLang="ko-KR" sz="1800" dirty="0" smtClean="0">
                <a:sym typeface="Wingdings" panose="05000000000000000000" pitchFamily="2" charset="2"/>
              </a:rPr>
              <a:t> for </a:t>
            </a:r>
            <a:r>
              <a:rPr lang="ko-KR" altLang="en-US" sz="1800" dirty="0" smtClean="0">
                <a:sym typeface="Wingdings" panose="05000000000000000000" pitchFamily="2" charset="2"/>
              </a:rPr>
              <a:t>문을 사용하자</a:t>
            </a:r>
            <a:endParaRPr lang="en-US" altLang="ko-KR" sz="1800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1800" dirty="0" smtClean="0">
                <a:sym typeface="Wingdings" panose="05000000000000000000" pitchFamily="2" charset="2"/>
              </a:rPr>
              <a:t>while </a:t>
            </a:r>
            <a:r>
              <a:rPr lang="ko-KR" altLang="en-US" sz="1800" dirty="0" smtClean="0">
                <a:sym typeface="Wingdings" panose="05000000000000000000" pitchFamily="2" charset="2"/>
              </a:rPr>
              <a:t>은 반복이 언제 끝날지 알 수 없을 때에만 사용하자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while … continue … break</a:t>
            </a:r>
          </a:p>
          <a:p>
            <a:pPr lvl="1"/>
            <a:r>
              <a:rPr lang="ko-KR" altLang="en-US" sz="1800" dirty="0" smtClean="0"/>
              <a:t>프로그램 강제 종료 </a:t>
            </a:r>
            <a:r>
              <a:rPr lang="en-US" altLang="ko-KR" sz="1800" dirty="0" smtClean="0">
                <a:sym typeface="Wingdings" panose="05000000000000000000" pitchFamily="2" charset="2"/>
              </a:rPr>
              <a:t> ctrl-c</a:t>
            </a:r>
          </a:p>
          <a:p>
            <a:pPr lvl="1"/>
            <a:endParaRPr lang="en-US" altLang="ko-KR" sz="1800" dirty="0">
              <a:sym typeface="Wingdings" panose="05000000000000000000" pitchFamily="2" charset="2"/>
            </a:endParaRPr>
          </a:p>
          <a:p>
            <a:pPr lvl="1"/>
            <a:endParaRPr lang="en-US" altLang="ko-KR" sz="1800" dirty="0" smtClean="0">
              <a:sym typeface="Wingdings" panose="05000000000000000000" pitchFamily="2" charset="2"/>
            </a:endParaRPr>
          </a:p>
          <a:p>
            <a:pPr lvl="1"/>
            <a:endParaRPr lang="en-US" altLang="ko-KR" sz="1800" dirty="0">
              <a:sym typeface="Wingdings" panose="05000000000000000000" pitchFamily="2" charset="2"/>
            </a:endParaRPr>
          </a:p>
          <a:p>
            <a:pPr lvl="1"/>
            <a:endParaRPr lang="en-US" altLang="ko-KR" sz="1800" dirty="0" smtClean="0">
              <a:sym typeface="Wingdings" panose="05000000000000000000" pitchFamily="2" charset="2"/>
            </a:endParaRPr>
          </a:p>
          <a:p>
            <a:pPr lvl="1"/>
            <a:endParaRPr lang="en-US" altLang="ko-KR" sz="1800" dirty="0" smtClean="0">
              <a:sym typeface="Wingdings" panose="05000000000000000000" pitchFamily="2" charset="2"/>
            </a:endParaRPr>
          </a:p>
          <a:p>
            <a:pPr lvl="1"/>
            <a:endParaRPr lang="en-US" altLang="ko-KR" sz="1800" dirty="0" smtClean="0">
              <a:sym typeface="Wingdings" panose="05000000000000000000" pitchFamily="2" charset="2"/>
            </a:endParaRPr>
          </a:p>
          <a:p>
            <a:r>
              <a:rPr lang="ko-KR" altLang="en-US" sz="2400" dirty="0" smtClean="0">
                <a:sym typeface="Wingdings" panose="05000000000000000000" pitchFamily="2" charset="2"/>
              </a:rPr>
              <a:t>연습문제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/>
            <a:r>
              <a:rPr lang="ko-KR" altLang="en-US" sz="1800" dirty="0" smtClean="0">
                <a:sym typeface="Wingdings" panose="05000000000000000000" pitchFamily="2" charset="2"/>
              </a:rPr>
              <a:t>제곱한 값이 </a:t>
            </a:r>
            <a:r>
              <a:rPr lang="en-US" altLang="ko-KR" sz="1800" dirty="0" smtClean="0">
                <a:sym typeface="Wingdings" panose="05000000000000000000" pitchFamily="2" charset="2"/>
              </a:rPr>
              <a:t>56789 </a:t>
            </a:r>
            <a:r>
              <a:rPr lang="ko-KR" altLang="en-US" sz="1800" dirty="0" smtClean="0">
                <a:sym typeface="Wingdings" panose="05000000000000000000" pitchFamily="2" charset="2"/>
              </a:rPr>
              <a:t>를 처음으로 넘어서는 정수를 </a:t>
            </a:r>
            <a:r>
              <a:rPr lang="en-US" altLang="ko-KR" sz="1800" dirty="0" smtClean="0">
                <a:sym typeface="Wingdings" panose="05000000000000000000" pitchFamily="2" charset="2"/>
              </a:rPr>
              <a:t>while </a:t>
            </a:r>
            <a:r>
              <a:rPr lang="ko-KR" altLang="en-US" sz="1800" dirty="0" smtClean="0">
                <a:sym typeface="Wingdings" panose="05000000000000000000" pitchFamily="2" charset="2"/>
              </a:rPr>
              <a:t>문을 사용하여 구하라</a:t>
            </a:r>
            <a:endParaRPr lang="ko-KR" alt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3429000"/>
            <a:ext cx="7723532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n = 0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running = True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while running: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   n = n + 1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   if n&gt;100: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       running = False</a:t>
            </a:r>
          </a:p>
          <a:p>
            <a:endParaRPr lang="en-US" altLang="ko-KR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print(n)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51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파이썬은 이런 언어이다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/>
              <a:t>불필요하고 복잡한 문법과 절차는 생략되어 </a:t>
            </a:r>
            <a:r>
              <a:rPr lang="ko-KR" altLang="en-US" sz="2000" smtClean="0"/>
              <a:t>있다</a:t>
            </a:r>
            <a:endParaRPr lang="en-US" altLang="ko-KR" sz="2000" smtClean="0"/>
          </a:p>
          <a:p>
            <a:endParaRPr lang="ko-KR" altLang="en-US" sz="2000"/>
          </a:p>
          <a:p>
            <a:r>
              <a:rPr lang="en-US" altLang="ko-KR" sz="2000"/>
              <a:t>[</a:t>
            </a:r>
            <a:r>
              <a:rPr lang="ko-KR" altLang="en-US" sz="2000" smtClean="0"/>
              <a:t>코딩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/>
              <a:t>테스트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평가</a:t>
            </a:r>
            <a:r>
              <a:rPr lang="en-US" altLang="ko-KR" sz="2000" smtClean="0">
                <a:sym typeface="Wingdings" panose="05000000000000000000" pitchFamily="2" charset="2"/>
              </a:rPr>
              <a:t>]</a:t>
            </a:r>
            <a:r>
              <a:rPr lang="ko-KR" altLang="en-US" sz="2000" smtClean="0">
                <a:sym typeface="Wingdings" panose="05000000000000000000" pitchFamily="2" charset="2"/>
              </a:rPr>
              <a:t> </a:t>
            </a:r>
            <a:r>
              <a:rPr lang="en-US" altLang="ko-KR" sz="2000" smtClean="0">
                <a:sym typeface="Wingdings" panose="05000000000000000000" pitchFamily="2" charset="2"/>
              </a:rPr>
              <a:t></a:t>
            </a:r>
            <a:r>
              <a:rPr lang="ko-KR" altLang="en-US" sz="2000" smtClean="0"/>
              <a:t> </a:t>
            </a:r>
            <a:r>
              <a:rPr lang="en-US" altLang="ko-KR" sz="2000" smtClean="0"/>
              <a:t>[</a:t>
            </a:r>
            <a:r>
              <a:rPr lang="ko-KR" altLang="en-US" sz="2000" smtClean="0"/>
              <a:t>코딩 </a:t>
            </a:r>
            <a:r>
              <a:rPr lang="en-US" altLang="ko-KR" sz="2000" smtClean="0">
                <a:sym typeface="Wingdings" panose="05000000000000000000" pitchFamily="2" charset="2"/>
              </a:rPr>
              <a:t></a:t>
            </a:r>
            <a:r>
              <a:rPr lang="ko-KR" altLang="en-US" sz="2000" smtClean="0"/>
              <a:t> </a:t>
            </a:r>
            <a:r>
              <a:rPr lang="ko-KR" altLang="en-US" sz="2000"/>
              <a:t>테스트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평가</a:t>
            </a:r>
            <a:r>
              <a:rPr lang="en-US" altLang="ko-KR" sz="2000" smtClean="0">
                <a:sym typeface="Wingdings" panose="05000000000000000000" pitchFamily="2" charset="2"/>
              </a:rPr>
              <a:t>]</a:t>
            </a:r>
            <a:r>
              <a:rPr lang="en-US" altLang="ko-KR" sz="2000">
                <a:sym typeface="Wingdings" panose="05000000000000000000" pitchFamily="2" charset="2"/>
              </a:rPr>
              <a:t/>
            </a:r>
            <a:br>
              <a:rPr lang="en-US" altLang="ko-KR" sz="2000">
                <a:sym typeface="Wingdings" panose="05000000000000000000" pitchFamily="2" charset="2"/>
              </a:rPr>
            </a:br>
            <a:r>
              <a:rPr lang="en-US" altLang="ko-KR" sz="2000" smtClean="0">
                <a:sym typeface="Wingdings" panose="05000000000000000000" pitchFamily="2" charset="2"/>
              </a:rPr>
              <a:t></a:t>
            </a:r>
            <a:r>
              <a:rPr lang="ko-KR" altLang="en-US" sz="2000" smtClean="0"/>
              <a:t> </a:t>
            </a:r>
            <a:r>
              <a:rPr lang="en-US" altLang="ko-KR" sz="2000"/>
              <a:t>... </a:t>
            </a:r>
            <a:r>
              <a:rPr lang="en-US" altLang="ko-KR" sz="2000" smtClean="0">
                <a:sym typeface="Wingdings" panose="05000000000000000000" pitchFamily="2" charset="2"/>
              </a:rPr>
              <a:t></a:t>
            </a:r>
            <a:r>
              <a:rPr lang="en-US" altLang="ko-KR" sz="2000" smtClean="0"/>
              <a:t> </a:t>
            </a:r>
            <a:r>
              <a:rPr lang="ko-KR" altLang="en-US" sz="2000" smtClean="0"/>
              <a:t>프로토타입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endParaRPr lang="ko-KR" altLang="en-US" sz="2000"/>
          </a:p>
          <a:p>
            <a:pPr lvl="1"/>
            <a:r>
              <a:rPr lang="ko-KR" altLang="en-US" sz="1600"/>
              <a:t>테스트 주도 </a:t>
            </a:r>
            <a:r>
              <a:rPr lang="en-US" altLang="ko-KR" sz="1600"/>
              <a:t>(Trial &amp; Error)</a:t>
            </a:r>
          </a:p>
          <a:p>
            <a:pPr lvl="1"/>
            <a:r>
              <a:rPr lang="ko-KR" altLang="en-US" sz="1600"/>
              <a:t>프로토타입 우선</a:t>
            </a:r>
          </a:p>
          <a:p>
            <a:pPr lvl="1"/>
            <a:r>
              <a:rPr lang="ko-KR" altLang="en-US" sz="1600"/>
              <a:t>알고리즘 중심</a:t>
            </a:r>
          </a:p>
          <a:p>
            <a:endParaRPr lang="en-US" altLang="ko-KR" sz="2000" smtClean="0"/>
          </a:p>
          <a:p>
            <a:r>
              <a:rPr lang="ko-KR" altLang="en-US" sz="2000" smtClean="0"/>
              <a:t>특히 데이타분석과 </a:t>
            </a:r>
            <a:r>
              <a:rPr lang="ko-KR" altLang="en-US" sz="2000"/>
              <a:t>수치계산에 특화되어 있다</a:t>
            </a:r>
          </a:p>
          <a:p>
            <a:pPr lvl="1"/>
            <a:r>
              <a:rPr lang="en-US" altLang="ko-KR" sz="1600"/>
              <a:t>numpy, pandas, matplotlib, scipy </a:t>
            </a:r>
            <a:r>
              <a:rPr lang="ko-KR" altLang="en-US" sz="1600"/>
              <a:t>등 강력하고 편리한 라이브러리</a:t>
            </a:r>
          </a:p>
          <a:p>
            <a:pPr lvl="1"/>
            <a:r>
              <a:rPr lang="ko-KR" altLang="en-US" sz="1600"/>
              <a:t>머신러닝</a:t>
            </a:r>
            <a:r>
              <a:rPr lang="en-US" altLang="ko-KR" sz="1600"/>
              <a:t>(scikit-learn), </a:t>
            </a:r>
            <a:r>
              <a:rPr lang="ko-KR" altLang="en-US" sz="1600"/>
              <a:t>딥러닝</a:t>
            </a:r>
            <a:r>
              <a:rPr lang="en-US" altLang="ko-KR" sz="1600"/>
              <a:t>(</a:t>
            </a:r>
            <a:r>
              <a:rPr lang="en-US" altLang="ko-KR" sz="1600" smtClean="0"/>
              <a:t>tensorflow, keras, pytorch), </a:t>
            </a:r>
            <a:r>
              <a:rPr lang="ko-KR" altLang="en-US" sz="1600"/>
              <a:t>빅데이터</a:t>
            </a:r>
            <a:r>
              <a:rPr lang="en-US" altLang="ko-KR" sz="1600"/>
              <a:t>(pyspark) </a:t>
            </a:r>
            <a:r>
              <a:rPr lang="ko-KR" altLang="en-US" sz="1600"/>
              <a:t>개발을 위한 최신 </a:t>
            </a:r>
            <a:r>
              <a:rPr lang="ko-KR" altLang="en-US" sz="1600" smtClean="0"/>
              <a:t>라이브러리</a:t>
            </a:r>
            <a:endParaRPr lang="ko-KR" altLang="en-US" sz="16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29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for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smtClean="0"/>
              <a:t>주의할 점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for i in [0,1,2,3,4]:</a:t>
            </a:r>
          </a:p>
          <a:p>
            <a:pPr lvl="1"/>
            <a:r>
              <a:rPr lang="en-US" altLang="ko-KR" sz="2000" smtClean="0"/>
              <a:t>for i in range(5): # 0 </a:t>
            </a:r>
            <a:r>
              <a:rPr lang="ko-KR" altLang="en-US" sz="2000" smtClean="0"/>
              <a:t>부터 시작 </a:t>
            </a:r>
            <a:r>
              <a:rPr lang="en-US" altLang="ko-KR" sz="2000" smtClean="0">
                <a:sym typeface="Wingdings" panose="05000000000000000000" pitchFamily="2" charset="2"/>
              </a:rPr>
              <a:t> 0,1,2,3,4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range(1,10,2) </a:t>
            </a:r>
            <a:r>
              <a:rPr lang="en-US" altLang="ko-KR" sz="2000" smtClean="0">
                <a:sym typeface="Wingdings" panose="05000000000000000000" pitchFamily="2" charset="2"/>
              </a:rPr>
              <a:t> 1 </a:t>
            </a:r>
            <a:r>
              <a:rPr lang="ko-KR" altLang="en-US" sz="2000" smtClean="0">
                <a:sym typeface="Wingdings" panose="05000000000000000000" pitchFamily="2" charset="2"/>
              </a:rPr>
              <a:t>부터 </a:t>
            </a:r>
            <a:r>
              <a:rPr lang="en-US" altLang="ko-KR" sz="2000" smtClean="0">
                <a:sym typeface="Wingdings" panose="05000000000000000000" pitchFamily="2" charset="2"/>
              </a:rPr>
              <a:t>10 </a:t>
            </a:r>
            <a:r>
              <a:rPr lang="ko-KR" altLang="en-US" sz="2000" smtClean="0">
                <a:sym typeface="Wingdings" panose="05000000000000000000" pitchFamily="2" charset="2"/>
              </a:rPr>
              <a:t>까지 간격은 </a:t>
            </a:r>
            <a:r>
              <a:rPr lang="en-US" altLang="ko-KR" sz="2000" smtClean="0">
                <a:sym typeface="Wingdings" panose="05000000000000000000" pitchFamily="2" charset="2"/>
              </a:rPr>
              <a:t>2  1,3,5,7,9</a:t>
            </a:r>
            <a:r>
              <a:rPr lang="ko-KR" altLang="en-US" sz="2000" smtClean="0">
                <a:sym typeface="Wingdings" panose="05000000000000000000" pitchFamily="2" charset="2"/>
              </a:rPr>
              <a:t> 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for </a:t>
            </a:r>
            <a:r>
              <a:rPr lang="ko-KR" altLang="en-US" sz="2000" smtClean="0"/>
              <a:t>문 중복 사용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구구단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endParaRPr lang="en-US" altLang="ko-KR" sz="2000">
              <a:sym typeface="Wingdings" panose="05000000000000000000" pitchFamily="2" charset="2"/>
            </a:endParaRPr>
          </a:p>
          <a:p>
            <a:pPr lvl="1"/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endParaRPr lang="en-US" altLang="ko-KR" sz="2000">
              <a:sym typeface="Wingdings" panose="05000000000000000000" pitchFamily="2" charset="2"/>
            </a:endParaRPr>
          </a:p>
          <a:p>
            <a:r>
              <a:rPr lang="ko-KR" altLang="en-US" sz="2400" smtClean="0">
                <a:sym typeface="Wingdings" panose="05000000000000000000" pitchFamily="2" charset="2"/>
              </a:rPr>
              <a:t>연습문제</a:t>
            </a:r>
            <a:endParaRPr lang="en-US" altLang="ko-KR" sz="240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2000" smtClean="0">
                <a:sym typeface="Wingdings" panose="05000000000000000000" pitchFamily="2" charset="2"/>
              </a:rPr>
              <a:t>짝수를 </a:t>
            </a:r>
            <a:r>
              <a:rPr lang="en-US" altLang="ko-KR" sz="2000" smtClean="0">
                <a:sym typeface="Wingdings" panose="05000000000000000000" pitchFamily="2" charset="2"/>
              </a:rPr>
              <a:t>10</a:t>
            </a:r>
            <a:r>
              <a:rPr lang="ko-KR" altLang="en-US" sz="2000" smtClean="0">
                <a:sym typeface="Wingdings" panose="05000000000000000000" pitchFamily="2" charset="2"/>
              </a:rPr>
              <a:t>개 출력하라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2000" smtClean="0">
                <a:sym typeface="Wingdings" panose="05000000000000000000" pitchFamily="2" charset="2"/>
              </a:rPr>
              <a:t>홀수를 </a:t>
            </a:r>
            <a:r>
              <a:rPr lang="en-US" altLang="ko-KR" sz="2000" smtClean="0">
                <a:sym typeface="Wingdings" panose="05000000000000000000" pitchFamily="2" charset="2"/>
              </a:rPr>
              <a:t>10</a:t>
            </a:r>
            <a:r>
              <a:rPr lang="ko-KR" altLang="en-US" sz="2000" smtClean="0">
                <a:sym typeface="Wingdings" panose="05000000000000000000" pitchFamily="2" charset="2"/>
              </a:rPr>
              <a:t>개 출력하라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2000" smtClean="0">
                <a:sym typeface="Wingdings" panose="05000000000000000000" pitchFamily="2" charset="2"/>
              </a:rPr>
              <a:t>짝수 </a:t>
            </a:r>
            <a:r>
              <a:rPr lang="en-US" altLang="ko-KR" sz="2000" smtClean="0">
                <a:sym typeface="Wingdings" panose="05000000000000000000" pitchFamily="2" charset="2"/>
              </a:rPr>
              <a:t>10</a:t>
            </a:r>
            <a:r>
              <a:rPr lang="ko-KR" altLang="en-US" sz="2000" smtClean="0">
                <a:sym typeface="Wingdings" panose="05000000000000000000" pitchFamily="2" charset="2"/>
              </a:rPr>
              <a:t>개를 리스트로 만들어라 </a:t>
            </a:r>
            <a:r>
              <a:rPr lang="en-US" altLang="ko-KR" sz="2000" smtClean="0">
                <a:sym typeface="Wingdings" panose="05000000000000000000" pitchFamily="2" charset="2"/>
              </a:rPr>
              <a:t>(</a:t>
            </a:r>
            <a:r>
              <a:rPr lang="ko-KR" altLang="en-US" sz="2000" smtClean="0">
                <a:sym typeface="Wingdings" panose="05000000000000000000" pitchFamily="2" charset="2"/>
              </a:rPr>
              <a:t>빈 리스트 활용</a:t>
            </a:r>
            <a:r>
              <a:rPr lang="en-US" altLang="ko-KR" sz="200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sz="2000"/>
              <a:t>list(range(10,0,-1</a:t>
            </a:r>
            <a:r>
              <a:rPr lang="en-US" altLang="ko-KR" sz="2000" smtClean="0"/>
              <a:t>)) </a:t>
            </a:r>
            <a:r>
              <a:rPr lang="ko-KR" altLang="en-US" sz="2000" smtClean="0"/>
              <a:t>결과 출력</a:t>
            </a:r>
            <a:endParaRPr lang="ko-KR" alt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755576" y="3554432"/>
            <a:ext cx="7723532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for i in range(1,10):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for j in range(1,10):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    print(i, '*', j, '=', i*j)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33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for</a:t>
            </a:r>
            <a:r>
              <a:rPr lang="ko-KR" altLang="en-US" smtClean="0"/>
              <a:t>문 응용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576" y="1772816"/>
            <a:ext cx="7723532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20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내장 리스트의 각 항목을 직접 읽는다</a:t>
            </a:r>
            <a:endParaRPr lang="en-US" altLang="ko-KR" sz="2000" dirty="0" smtClean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dirty="0" smtClean="0">
                <a:latin typeface="Consolas" pitchFamily="49" charset="0"/>
                <a:cs typeface="Consolas" pitchFamily="49" charset="0"/>
              </a:rPr>
              <a:t>l 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= [[1,2,3], [4,5,6], [7,8,9], [10,11,12]]</a:t>
            </a:r>
          </a:p>
          <a:p>
            <a:endParaRPr lang="en-US" altLang="ko-KR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for </a:t>
            </a:r>
            <a:r>
              <a:rPr lang="en-US" altLang="ko-KR" sz="20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a,b,c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 in l:</a:t>
            </a:r>
          </a:p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    print(</a:t>
            </a:r>
            <a:r>
              <a:rPr lang="en-US" altLang="ko-KR" sz="2000" dirty="0" err="1">
                <a:latin typeface="Consolas" pitchFamily="49" charset="0"/>
                <a:cs typeface="Consolas" pitchFamily="49" charset="0"/>
              </a:rPr>
              <a:t>a,b,c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3866272"/>
            <a:ext cx="7723532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20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딕셔너리의 키</a:t>
            </a:r>
            <a:r>
              <a:rPr lang="en-US" altLang="ko-KR" sz="20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ko-KR" altLang="en-US" sz="20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값 쌍을 읽어온다</a:t>
            </a:r>
            <a:endParaRPr lang="en-US" altLang="ko-KR" sz="2000" smtClean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d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= {'a': 1, 'b': 2, 'c': 3}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for i in d: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print(i, ':', d[i])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for key, value in </a:t>
            </a:r>
            <a:r>
              <a:rPr lang="en-US" altLang="ko-KR" sz="20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d.items()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print(key, '-&gt;', value)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19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 내포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ko-KR" altLang="en-US" sz="2000" smtClean="0"/>
              <a:t>주의할 점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list conprehension</a:t>
            </a:r>
          </a:p>
          <a:p>
            <a:pPr lvl="1"/>
            <a:r>
              <a:rPr lang="ko-KR" altLang="en-US" sz="1800" smtClean="0"/>
              <a:t>보통 리스트를 만드는 방법은 빈리스트를 만든 다음 </a:t>
            </a:r>
            <a:r>
              <a:rPr lang="en-US" altLang="ko-KR" sz="1800" smtClean="0"/>
              <a:t>for </a:t>
            </a:r>
            <a:r>
              <a:rPr lang="ko-KR" altLang="en-US" sz="1800" smtClean="0"/>
              <a:t>문으로 항목을 하나하나 추가하는 것이다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>
                <a:sym typeface="Wingdings" panose="05000000000000000000" pitchFamily="2" charset="2"/>
              </a:rPr>
              <a:t> </a:t>
            </a:r>
            <a:r>
              <a:rPr lang="ko-KR" altLang="en-US" sz="1800" smtClean="0">
                <a:sym typeface="Wingdings" panose="05000000000000000000" pitchFamily="2" charset="2"/>
              </a:rPr>
              <a:t>이를 간편하게 구현하는 것이 리스트 내포이다</a:t>
            </a:r>
            <a:endParaRPr lang="en-US" altLang="ko-KR" sz="1800" smtClean="0"/>
          </a:p>
          <a:p>
            <a:pPr lvl="1"/>
            <a:r>
              <a:rPr lang="en-US" altLang="ko-KR" sz="1800" smtClean="0"/>
              <a:t>l = [i*2 for i in range(10)]</a:t>
            </a:r>
          </a:p>
          <a:p>
            <a:pPr lvl="1"/>
            <a:endParaRPr lang="en-US" altLang="ko-KR" sz="1800" smtClean="0"/>
          </a:p>
          <a:p>
            <a:pPr lvl="1"/>
            <a:endParaRPr lang="en-US" altLang="ko-KR" sz="1800"/>
          </a:p>
          <a:p>
            <a:pPr lvl="1"/>
            <a:endParaRPr lang="en-US" altLang="ko-KR" sz="1800" smtClean="0"/>
          </a:p>
          <a:p>
            <a:pPr lvl="1"/>
            <a:r>
              <a:rPr lang="en-US" altLang="ko-KR" sz="1800" smtClean="0"/>
              <a:t>l = [(i, j, i*j) for i in range(1,10) for j in range(1,10)]</a:t>
            </a:r>
          </a:p>
          <a:p>
            <a:pPr lvl="1"/>
            <a:r>
              <a:rPr lang="en-US" altLang="ko-KR" sz="1800" smtClean="0"/>
              <a:t>l = [i for i in range(10) if i%2 == 1]</a:t>
            </a:r>
          </a:p>
          <a:p>
            <a:pPr lvl="1"/>
            <a:r>
              <a:rPr lang="ko-KR" altLang="en-US" sz="1800" smtClean="0"/>
              <a:t>리스트 내포는 자주 사용하므로</a:t>
            </a:r>
            <a:r>
              <a:rPr lang="en-US" altLang="ko-KR" sz="1800" smtClean="0"/>
              <a:t>, </a:t>
            </a:r>
            <a:r>
              <a:rPr lang="ko-KR" altLang="en-US" sz="1800" smtClean="0"/>
              <a:t>꼭 익숙해지자</a:t>
            </a:r>
            <a:r>
              <a:rPr lang="en-US" altLang="ko-KR" sz="1800" smtClean="0"/>
              <a:t>!</a:t>
            </a:r>
          </a:p>
          <a:p>
            <a:pPr lvl="1"/>
            <a:endParaRPr lang="en-US" altLang="ko-KR" sz="1800"/>
          </a:p>
          <a:p>
            <a:r>
              <a:rPr lang="ko-KR" altLang="en-US" sz="2000" smtClean="0"/>
              <a:t>연습문제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0	~99 </a:t>
            </a:r>
            <a:r>
              <a:rPr lang="ko-KR" altLang="en-US" sz="1800" smtClean="0"/>
              <a:t>까지의 정수 리스트를 만들어라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홀수가 </a:t>
            </a:r>
            <a:r>
              <a:rPr lang="en-US" altLang="ko-KR" sz="1800" smtClean="0"/>
              <a:t>100</a:t>
            </a:r>
            <a:r>
              <a:rPr lang="ko-KR" altLang="en-US" sz="1800" smtClean="0"/>
              <a:t>개인 리스트를 만들어라</a:t>
            </a:r>
            <a:endParaRPr lang="en-US" altLang="ko-KR" sz="1800" smtClean="0"/>
          </a:p>
        </p:txBody>
      </p:sp>
      <p:sp>
        <p:nvSpPr>
          <p:cNvPr id="4" name="TextBox 3"/>
          <p:cNvSpPr txBox="1"/>
          <p:nvPr/>
        </p:nvSpPr>
        <p:spPr>
          <a:xfrm>
            <a:off x="1187624" y="3410416"/>
            <a:ext cx="7291484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l = []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for i in range(10):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l.append(i*2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605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함수와 파일 입출력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-8023" y="436510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2658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주의할 점</a:t>
            </a:r>
            <a:endParaRPr lang="en-US" altLang="ko-KR" sz="2400" dirty="0" smtClean="0"/>
          </a:p>
          <a:p>
            <a:pPr lvl="1"/>
            <a:r>
              <a:rPr lang="ko-KR" altLang="en-US" sz="2000" dirty="0" err="1" smtClean="0"/>
              <a:t>파이썬은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casual </a:t>
            </a:r>
            <a:r>
              <a:rPr lang="ko-KR" altLang="en-US" sz="2000" dirty="0" smtClean="0"/>
              <a:t>한 언어이다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그러므로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꼭 필요한 경우에만 함수를 만들자</a:t>
            </a:r>
            <a:r>
              <a:rPr lang="en-US" altLang="ko-KR" sz="2000" dirty="0" smtClean="0"/>
              <a:t>!</a:t>
            </a:r>
          </a:p>
          <a:p>
            <a:pPr lvl="2"/>
            <a:r>
              <a:rPr lang="ko-KR" altLang="en-US" sz="2000" dirty="0" smtClean="0"/>
              <a:t>한 프로그램 안에서 여러 번 사용하는 경우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다른 함수의 인자로 함수를 넘겨야 하는 경우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꼭 필요한 경우에도 되도록이면 </a:t>
            </a:r>
            <a:r>
              <a:rPr lang="en-US" altLang="ko-KR" sz="2000" dirty="0" smtClean="0"/>
              <a:t>lambda </a:t>
            </a:r>
            <a:r>
              <a:rPr lang="ko-KR" altLang="en-US" sz="2000" dirty="0" smtClean="0"/>
              <a:t>함수를 사용하자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함수의 </a:t>
            </a:r>
            <a:r>
              <a:rPr lang="ko-KR" altLang="en-US" sz="2000" dirty="0" err="1" smtClean="0"/>
              <a:t>출력값은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return </a:t>
            </a:r>
            <a:r>
              <a:rPr lang="ko-KR" altLang="en-US" sz="2000" dirty="0" smtClean="0"/>
              <a:t>사용</a:t>
            </a:r>
            <a:endParaRPr lang="en-US" altLang="ko-KR" sz="2000" dirty="0" smtClean="0"/>
          </a:p>
          <a:p>
            <a:pPr lvl="1"/>
            <a:r>
              <a:rPr lang="ko-KR" altLang="en-US" sz="2000" dirty="0" err="1" smtClean="0"/>
              <a:t>파이썬에서는</a:t>
            </a:r>
            <a:r>
              <a:rPr lang="ko-KR" altLang="en-US" sz="2000" dirty="0" smtClean="0"/>
              <a:t> 함수를 변수에 할당하거나 인자로 </a:t>
            </a:r>
            <a:r>
              <a:rPr lang="ko-KR" altLang="en-US" sz="2000" dirty="0" err="1" smtClean="0"/>
              <a:t>넘길수</a:t>
            </a:r>
            <a:r>
              <a:rPr lang="ko-KR" altLang="en-US" sz="2000" dirty="0" smtClean="0"/>
              <a:t> 있다</a:t>
            </a:r>
            <a:endParaRPr lang="en-US" altLang="ko-KR" sz="2000" dirty="0" smtClean="0"/>
          </a:p>
          <a:p>
            <a:pPr lvl="2"/>
            <a:r>
              <a:rPr lang="en-US" altLang="ko-KR" sz="2000" dirty="0" err="1" smtClean="0"/>
              <a:t>def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mysum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a,b</a:t>
            </a:r>
            <a:r>
              <a:rPr lang="en-US" altLang="ko-KR" sz="2000" dirty="0" smtClean="0"/>
              <a:t>): return(</a:t>
            </a:r>
            <a:r>
              <a:rPr lang="en-US" altLang="ko-KR" sz="2000" dirty="0" err="1" smtClean="0"/>
              <a:t>a+b</a:t>
            </a:r>
            <a:r>
              <a:rPr lang="en-US" altLang="ko-KR" sz="2000" dirty="0" smtClean="0"/>
              <a:t>) </a:t>
            </a:r>
            <a:r>
              <a:rPr lang="en-US" altLang="ko-KR" sz="2000" dirty="0" smtClean="0">
                <a:sym typeface="Wingdings" panose="05000000000000000000" pitchFamily="2" charset="2"/>
              </a:rPr>
              <a:t> </a:t>
            </a:r>
            <a:r>
              <a:rPr lang="en-US" altLang="ko-KR" sz="2000" dirty="0" err="1" smtClean="0">
                <a:sym typeface="Wingdings" panose="05000000000000000000" pitchFamily="2" charset="2"/>
              </a:rPr>
              <a:t>ms</a:t>
            </a:r>
            <a:r>
              <a:rPr lang="en-US" altLang="ko-KR" sz="2000" dirty="0" smtClean="0">
                <a:sym typeface="Wingdings" panose="05000000000000000000" pitchFamily="2" charset="2"/>
              </a:rPr>
              <a:t> = </a:t>
            </a:r>
            <a:r>
              <a:rPr lang="en-US" altLang="ko-KR" sz="2000" dirty="0" err="1" smtClean="0">
                <a:sym typeface="Wingdings" panose="05000000000000000000" pitchFamily="2" charset="2"/>
              </a:rPr>
              <a:t>mysum</a:t>
            </a:r>
            <a:r>
              <a:rPr lang="en-US" altLang="ko-KR" sz="2000" dirty="0" smtClean="0">
                <a:sym typeface="Wingdings" panose="05000000000000000000" pitchFamily="2" charset="2"/>
              </a:rPr>
              <a:t/>
            </a:r>
            <a:br>
              <a:rPr lang="en-US" altLang="ko-KR" sz="2000" dirty="0" smtClean="0">
                <a:sym typeface="Wingdings" panose="05000000000000000000" pitchFamily="2" charset="2"/>
              </a:rPr>
            </a:br>
            <a:r>
              <a:rPr lang="en-US" altLang="ko-KR" sz="2000" dirty="0" smtClean="0">
                <a:sym typeface="Wingdings" panose="05000000000000000000" pitchFamily="2" charset="2"/>
              </a:rPr>
              <a:t>	 mysum2(</a:t>
            </a:r>
            <a:r>
              <a:rPr lang="en-US" altLang="ko-KR" sz="2000" dirty="0" err="1" smtClean="0">
                <a:sym typeface="Wingdings" panose="05000000000000000000" pitchFamily="2" charset="2"/>
              </a:rPr>
              <a:t>mysum</a:t>
            </a:r>
            <a:r>
              <a:rPr lang="en-US" altLang="ko-KR" sz="2000" dirty="0" smtClean="0">
                <a:sym typeface="Wingdings" panose="05000000000000000000" pitchFamily="2" charset="2"/>
              </a:rPr>
              <a:t>, 1)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8717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</a:t>
            </a:r>
            <a:r>
              <a:rPr lang="ko-KR" altLang="en-US"/>
              <a:t>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000" dirty="0" smtClean="0"/>
              <a:t>여러 개의 결과값을 </a:t>
            </a:r>
            <a:r>
              <a:rPr lang="ko-KR" altLang="en-US" sz="2000" dirty="0" err="1" smtClean="0"/>
              <a:t>리턴하는</a:t>
            </a:r>
            <a:r>
              <a:rPr lang="ko-KR" altLang="en-US" sz="2000" dirty="0" smtClean="0"/>
              <a:t> 경우</a:t>
            </a:r>
            <a:endParaRPr lang="en-US" altLang="ko-KR" sz="2000" dirty="0" smtClean="0"/>
          </a:p>
          <a:p>
            <a:pPr marL="457200" lvl="1" indent="0">
              <a:buNone/>
            </a:pPr>
            <a:r>
              <a:rPr lang="en-US" altLang="ko-KR" sz="1800" dirty="0" err="1" smtClean="0"/>
              <a:t>def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myf</a:t>
            </a:r>
            <a:r>
              <a:rPr lang="en-US" altLang="ko-KR" sz="1800" dirty="0" smtClean="0"/>
              <a:t>():</a:t>
            </a:r>
          </a:p>
          <a:p>
            <a:pPr marL="457200" lvl="1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return 1,2</a:t>
            </a:r>
          </a:p>
          <a:p>
            <a:pPr marL="457200" lvl="1" indent="0">
              <a:buNone/>
            </a:pPr>
            <a:r>
              <a:rPr lang="en-US" altLang="ko-KR" sz="1800" dirty="0" smtClean="0"/>
              <a:t>r = </a:t>
            </a:r>
            <a:r>
              <a:rPr lang="en-US" altLang="ko-KR" sz="1800" dirty="0" err="1" smtClean="0"/>
              <a:t>myf</a:t>
            </a:r>
            <a:r>
              <a:rPr lang="en-US" altLang="ko-KR" sz="1800" dirty="0" smtClean="0"/>
              <a:t>() # r </a:t>
            </a:r>
            <a:r>
              <a:rPr lang="ko-KR" altLang="en-US" sz="1800" dirty="0" smtClean="0"/>
              <a:t>은 </a:t>
            </a:r>
            <a:r>
              <a:rPr lang="ko-KR" altLang="en-US" sz="1800" dirty="0" err="1" smtClean="0"/>
              <a:t>튜플임</a:t>
            </a:r>
            <a:endParaRPr lang="en-US" altLang="ko-KR" sz="1800" dirty="0" smtClean="0"/>
          </a:p>
          <a:p>
            <a:pPr marL="457200" lvl="1" indent="0">
              <a:buNone/>
            </a:pPr>
            <a:r>
              <a:rPr lang="en-US" altLang="ko-KR" sz="1800" dirty="0" err="1" smtClean="0"/>
              <a:t>a,b</a:t>
            </a:r>
            <a:r>
              <a:rPr lang="en-US" altLang="ko-KR" sz="1800" dirty="0" smtClean="0"/>
              <a:t> = </a:t>
            </a:r>
            <a:r>
              <a:rPr lang="en-US" altLang="ko-KR" sz="1800" dirty="0" err="1" smtClean="0"/>
              <a:t>myf</a:t>
            </a:r>
            <a:r>
              <a:rPr lang="en-US" altLang="ko-KR" sz="1800" dirty="0" smtClean="0"/>
              <a:t>()</a:t>
            </a:r>
          </a:p>
          <a:p>
            <a:pPr marL="457200" lvl="1" indent="0">
              <a:buNone/>
            </a:pPr>
            <a:endParaRPr lang="en-US" altLang="ko-KR" sz="1800" dirty="0" smtClean="0"/>
          </a:p>
          <a:p>
            <a:r>
              <a:rPr lang="ko-KR" altLang="en-US" sz="2000" dirty="0" smtClean="0"/>
              <a:t>인자의 개수가 가변인 경우</a:t>
            </a:r>
            <a:endParaRPr lang="en-US" altLang="ko-KR" sz="2000" dirty="0" smtClean="0"/>
          </a:p>
          <a:p>
            <a:pPr marL="457200" lvl="1" indent="0">
              <a:buNone/>
            </a:pPr>
            <a:r>
              <a:rPr lang="en-US" altLang="ko-KR" sz="1600" dirty="0" err="1" smtClean="0"/>
              <a:t>def</a:t>
            </a:r>
            <a:r>
              <a:rPr lang="en-US" altLang="ko-KR" sz="1600" dirty="0" smtClean="0"/>
              <a:t> myf2(*</a:t>
            </a:r>
            <a:r>
              <a:rPr lang="en-US" altLang="ko-KR" sz="1600" dirty="0" err="1" smtClean="0"/>
              <a:t>args</a:t>
            </a:r>
            <a:r>
              <a:rPr lang="en-US" altLang="ko-KR" sz="1600" dirty="0" smtClean="0"/>
              <a:t>):</a:t>
            </a:r>
          </a:p>
          <a:p>
            <a:pPr marL="457200" lvl="1" indent="0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print(</a:t>
            </a:r>
            <a:r>
              <a:rPr lang="en-US" altLang="ko-KR" sz="1600" dirty="0" err="1" smtClean="0"/>
              <a:t>args</a:t>
            </a:r>
            <a:r>
              <a:rPr lang="en-US" altLang="ko-KR" sz="1600" dirty="0" smtClean="0"/>
              <a:t>) # </a:t>
            </a:r>
            <a:r>
              <a:rPr lang="en-US" altLang="ko-KR" sz="1600" dirty="0" err="1" smtClean="0"/>
              <a:t>args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는 </a:t>
            </a:r>
            <a:r>
              <a:rPr lang="ko-KR" altLang="en-US" sz="1600" dirty="0" err="1" smtClean="0"/>
              <a:t>튜플이</a:t>
            </a:r>
            <a:r>
              <a:rPr lang="ko-KR" altLang="en-US" sz="1600" dirty="0" smtClean="0"/>
              <a:t> 된다</a:t>
            </a:r>
            <a:endParaRPr lang="en-US" altLang="ko-KR" sz="1600" dirty="0" smtClean="0"/>
          </a:p>
          <a:p>
            <a:pPr marL="457200" lvl="1" indent="0">
              <a:buNone/>
            </a:pPr>
            <a:r>
              <a:rPr lang="en-US" altLang="ko-KR" sz="1600" dirty="0" smtClean="0"/>
              <a:t>myf2(1,2,3,4,5)</a:t>
            </a:r>
          </a:p>
          <a:p>
            <a:pPr marL="457200" lvl="1" indent="0">
              <a:buNone/>
            </a:pPr>
            <a:endParaRPr lang="en-US" altLang="ko-KR" sz="1600" dirty="0"/>
          </a:p>
          <a:p>
            <a:r>
              <a:rPr lang="ko-KR" altLang="en-US" sz="2000" dirty="0" smtClean="0"/>
              <a:t>함수의 인자에 기본값을 설정할 수 있다</a:t>
            </a:r>
            <a:endParaRPr lang="en-US" altLang="ko-KR" sz="2000" dirty="0" smtClean="0"/>
          </a:p>
          <a:p>
            <a:pPr marL="457200" lvl="1" indent="0">
              <a:buNone/>
            </a:pPr>
            <a:r>
              <a:rPr lang="en-US" altLang="ko-KR" sz="1600" dirty="0" err="1" smtClean="0"/>
              <a:t>def</a:t>
            </a:r>
            <a:r>
              <a:rPr lang="en-US" altLang="ko-KR" sz="1600" dirty="0" smtClean="0"/>
              <a:t> </a:t>
            </a:r>
            <a:r>
              <a:rPr lang="en-US" altLang="ko-KR" sz="1600" smtClean="0"/>
              <a:t>myf3(</a:t>
            </a:r>
            <a:r>
              <a:rPr lang="en-US" altLang="ko-KR" sz="1600" err="1" smtClean="0"/>
              <a:t>a</a:t>
            </a:r>
            <a:r>
              <a:rPr lang="en-US" altLang="ko-KR" sz="1600" smtClean="0"/>
              <a:t>, b, end</a:t>
            </a:r>
            <a:r>
              <a:rPr lang="en-US" altLang="ko-KR" sz="1600" dirty="0" smtClean="0"/>
              <a:t>=‘\n’):</a:t>
            </a:r>
          </a:p>
          <a:p>
            <a:pPr marL="457200" lvl="1" indent="0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print(</a:t>
            </a:r>
            <a:r>
              <a:rPr lang="en-US" altLang="ko-KR" sz="1600" dirty="0" err="1" smtClean="0"/>
              <a:t>a,b,end</a:t>
            </a:r>
            <a:r>
              <a:rPr lang="en-US" altLang="ko-KR" sz="1600" dirty="0" smtClean="0"/>
              <a:t>)</a:t>
            </a:r>
            <a:endParaRPr lang="en-US" altLang="ko-KR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9789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지역변수</a:t>
            </a:r>
            <a:r>
              <a:rPr lang="ko-KR" altLang="en-US"/>
              <a:t>와</a:t>
            </a:r>
            <a:r>
              <a:rPr lang="en-US" altLang="ko-KR" smtClean="0"/>
              <a:t> </a:t>
            </a:r>
            <a:r>
              <a:rPr lang="ko-KR" altLang="en-US" smtClean="0"/>
              <a:t>외부변수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576" y="1484784"/>
            <a:ext cx="7723532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n=99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def f1(x):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...     return </a:t>
            </a:r>
            <a:r>
              <a:rPr lang="pt-BR" altLang="ko-KR" sz="1200" dirty="0" smtClean="0">
                <a:latin typeface="Consolas" pitchFamily="49" charset="0"/>
                <a:cs typeface="Consolas" pitchFamily="49" charset="0"/>
              </a:rPr>
              <a:t>n+x    </a:t>
            </a:r>
            <a:r>
              <a:rPr lang="pt-BR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함수 안에서 외부의 변수를 읽을 수 있다</a:t>
            </a:r>
            <a:endParaRPr lang="pt-BR" altLang="ko-KR" sz="1200" b="1" dirty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f1(1)</a:t>
            </a:r>
          </a:p>
          <a:p>
            <a:r>
              <a:rPr lang="pt-BR" altLang="ko-KR" sz="1200" dirty="0" smtClean="0">
                <a:latin typeface="Consolas" pitchFamily="49" charset="0"/>
                <a:cs typeface="Consolas" pitchFamily="49" charset="0"/>
              </a:rPr>
              <a:t>100</a:t>
            </a:r>
          </a:p>
          <a:p>
            <a:endParaRPr lang="pt-BR" altLang="ko-KR" sz="1200" dirty="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def f2(x):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...     </a:t>
            </a:r>
            <a:r>
              <a:rPr lang="pt-BR" altLang="ko-KR" sz="1200" dirty="0" smtClean="0">
                <a:latin typeface="Consolas" pitchFamily="49" charset="0"/>
                <a:cs typeface="Consolas" pitchFamily="49" charset="0"/>
              </a:rPr>
              <a:t>n=0           </a:t>
            </a:r>
            <a:r>
              <a:rPr lang="pt-BR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함수 안에서 </a:t>
            </a:r>
            <a:r>
              <a:rPr lang="ko-KR" alt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외부변수와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같은 이름의 변수를 만들면 </a:t>
            </a:r>
            <a:r>
              <a:rPr lang="ko-KR" alt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지역변수가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된다</a:t>
            </a:r>
            <a:endParaRPr lang="pt-BR" altLang="ko-KR" sz="1200" b="1" dirty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...     return n+x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f2(1)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n</a:t>
            </a:r>
          </a:p>
          <a:p>
            <a:r>
              <a:rPr lang="pt-BR" altLang="ko-KR" sz="1200" dirty="0" smtClean="0">
                <a:latin typeface="Consolas" pitchFamily="49" charset="0"/>
                <a:cs typeface="Consolas" pitchFamily="49" charset="0"/>
              </a:rPr>
              <a:t>99</a:t>
            </a:r>
          </a:p>
          <a:p>
            <a:endParaRPr lang="pt-BR" altLang="ko-KR" sz="1200" dirty="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def f3(x):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...     global </a:t>
            </a:r>
            <a:r>
              <a:rPr lang="pt-BR" altLang="ko-KR" sz="1200" dirty="0" smtClean="0">
                <a:latin typeface="Consolas" pitchFamily="49" charset="0"/>
                <a:cs typeface="Consolas" pitchFamily="49" charset="0"/>
              </a:rPr>
              <a:t>n       </a:t>
            </a:r>
            <a:r>
              <a:rPr lang="pt-BR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global 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로 지정하면 외부 변수의 값을 변경할 수 있다</a:t>
            </a:r>
            <a:endParaRPr lang="pt-BR" altLang="ko-KR" sz="1200" b="1" dirty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...     n+=1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...     return n+x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f3(1)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101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n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100</a:t>
            </a:r>
            <a:endParaRPr lang="en-US" altLang="ko-KR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모서리가 접힌 도형 4"/>
          <p:cNvSpPr/>
          <p:nvPr/>
        </p:nvSpPr>
        <p:spPr bwMode="auto">
          <a:xfrm>
            <a:off x="4860032" y="5301208"/>
            <a:ext cx="4032448" cy="1251860"/>
          </a:xfrm>
          <a:prstGeom prst="foldedCorner">
            <a:avLst/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함수 안에서는 되도록이면 외부변수를 참조하지도 변경하지도 같은 이름의 지역변수도 만들지 말자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참조가 필요하면 함수의 인자로 넘겨주자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9096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lambda </a:t>
            </a:r>
            <a:r>
              <a:rPr lang="ko-KR" altLang="en-US" smtClean="0"/>
              <a:t>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람다함수는</a:t>
            </a:r>
            <a:r>
              <a:rPr lang="ko-KR" altLang="en-US" sz="2000" dirty="0"/>
              <a:t> 임시로 또는 간단하게 함수를 </a:t>
            </a:r>
            <a:r>
              <a:rPr lang="ko-KR" altLang="en-US" sz="2000" dirty="0" err="1"/>
              <a:t>만들때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사용한다</a:t>
            </a:r>
            <a:endParaRPr lang="ko-KR" altLang="en-US" sz="2000" dirty="0"/>
          </a:p>
          <a:p>
            <a:r>
              <a:rPr lang="en-US" altLang="ko-KR" sz="2000" dirty="0"/>
              <a:t>lambda [</a:t>
            </a:r>
            <a:r>
              <a:rPr lang="ko-KR" altLang="en-US" sz="2000" dirty="0"/>
              <a:t>인수들</a:t>
            </a:r>
            <a:r>
              <a:rPr lang="en-US" altLang="ko-KR" sz="2000" dirty="0"/>
              <a:t>]: </a:t>
            </a:r>
            <a:r>
              <a:rPr lang="ko-KR" altLang="en-US" sz="2000" dirty="0" err="1" smtClean="0"/>
              <a:t>리턴값</a:t>
            </a:r>
            <a:endParaRPr lang="ko-KR" altLang="en-US" sz="2000" dirty="0"/>
          </a:p>
          <a:p>
            <a:r>
              <a:rPr lang="ko-KR" altLang="en-US" sz="2000" dirty="0"/>
              <a:t>함수의 인자로 함수를 넘길 수 있다</a:t>
            </a:r>
          </a:p>
          <a:p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3025695"/>
            <a:ext cx="5256584" cy="2677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 = lambda a,b,c: a+b+c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f(1,2,3)</a:t>
            </a:r>
          </a:p>
          <a:p>
            <a:r>
              <a:rPr lang="pl-PL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en-US" altLang="ko-KR" sz="140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pl-PL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sorted([1,2,3,4,5],key=lambda x: abs(3.1-x))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[3, 4, 2, 5, 1]</a:t>
            </a:r>
          </a:p>
          <a:p>
            <a:endParaRPr lang="en-US" altLang="ko-KR" sz="140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l-PL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 myf(n,f):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     return f(n)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myf(3,lambda x: x**2-1)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7089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사용자 입력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주의할 점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s = input() </a:t>
            </a:r>
            <a:r>
              <a:rPr lang="en-US" altLang="ko-KR" sz="1800" smtClean="0">
                <a:sym typeface="Wingdings" panose="05000000000000000000" pitchFamily="2" charset="2"/>
              </a:rPr>
              <a:t></a:t>
            </a:r>
            <a:r>
              <a:rPr lang="en-US" altLang="ko-KR" sz="1800" smtClean="0"/>
              <a:t> input() </a:t>
            </a:r>
            <a:r>
              <a:rPr lang="ko-KR" altLang="en-US" sz="1800" smtClean="0"/>
              <a:t>의 출력값은 항상 문자열이다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파이썬은 테스트주도 언어이므로 사용자의 입력을 받아야 하는 경우는 거의 없다</a:t>
            </a:r>
            <a:endParaRPr lang="ko-KR" altLang="en-US" sz="18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3967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 입출력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주의할 점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파이썬을 활용한 데이터분석 작업에 있어서</a:t>
            </a:r>
            <a:r>
              <a:rPr lang="en-US" altLang="ko-KR" sz="1800" smtClean="0"/>
              <a:t>,</a:t>
            </a:r>
            <a:r>
              <a:rPr lang="ko-KR" altLang="en-US" sz="1800" smtClean="0"/>
              <a:t> 데이터 파일이 사전에 주어지는 경우가 대부분이다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그러므로</a:t>
            </a:r>
            <a:r>
              <a:rPr lang="en-US" altLang="ko-KR" sz="1800" smtClean="0"/>
              <a:t>, </a:t>
            </a:r>
            <a:r>
              <a:rPr lang="ko-KR" altLang="en-US" sz="1800" smtClean="0"/>
              <a:t>파이썬의 파일 읽고 쓰는 기능은 아주 중요하다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다행히</a:t>
            </a:r>
            <a:r>
              <a:rPr lang="en-US" altLang="ko-KR" sz="1800" smtClean="0"/>
              <a:t>, </a:t>
            </a:r>
            <a:r>
              <a:rPr lang="ko-KR" altLang="en-US" sz="1800" smtClean="0"/>
              <a:t>파이썬은 파일 읽고 쓰는 기능이 아주 편리하게 되어 있다</a:t>
            </a:r>
            <a:endParaRPr lang="en-US" altLang="ko-KR" sz="1800" smtClean="0"/>
          </a:p>
          <a:p>
            <a:pPr lvl="1"/>
            <a:endParaRPr lang="en-US" altLang="ko-KR" sz="1800"/>
          </a:p>
          <a:p>
            <a:r>
              <a:rPr lang="ko-KR" altLang="en-US" sz="2200" smtClean="0"/>
              <a:t>맛보기 실습</a:t>
            </a:r>
            <a:endParaRPr lang="en-US" altLang="ko-KR" sz="2200" smtClean="0"/>
          </a:p>
          <a:p>
            <a:pPr lvl="1"/>
            <a:r>
              <a:rPr lang="ko-KR" altLang="en-US" sz="1800" smtClean="0"/>
              <a:t>메모장을 열어 </a:t>
            </a:r>
            <a:r>
              <a:rPr lang="en-US" altLang="ko-KR" sz="1800" smtClean="0"/>
              <a:t>‘</a:t>
            </a:r>
            <a:r>
              <a:rPr lang="ko-KR" altLang="en-US" sz="1800" smtClean="0"/>
              <a:t>안녕하세요</a:t>
            </a:r>
            <a:r>
              <a:rPr lang="en-US" altLang="ko-KR" sz="1800" smtClean="0"/>
              <a:t>[</a:t>
            </a:r>
            <a:r>
              <a:rPr lang="ko-KR" altLang="en-US" sz="1800" smtClean="0"/>
              <a:t>엔터</a:t>
            </a:r>
            <a:r>
              <a:rPr lang="en-US" altLang="ko-KR" sz="1800" smtClean="0"/>
              <a:t>]</a:t>
            </a:r>
            <a:r>
              <a:rPr lang="ko-KR" altLang="en-US" sz="1800" smtClean="0"/>
              <a:t>반가워요</a:t>
            </a:r>
            <a:r>
              <a:rPr lang="en-US" altLang="ko-KR" sz="1800" smtClean="0"/>
              <a:t>~’ </a:t>
            </a:r>
            <a:r>
              <a:rPr lang="ko-KR" altLang="en-US" sz="1800" smtClean="0"/>
              <a:t>내용으로 </a:t>
            </a:r>
            <a:r>
              <a:rPr lang="en-US" altLang="ko-KR" sz="1800" smtClean="0"/>
              <a:t>‘</a:t>
            </a:r>
            <a:r>
              <a:rPr lang="ko-KR" altLang="en-US" sz="1800" smtClean="0"/>
              <a:t>안녕</a:t>
            </a:r>
            <a:r>
              <a:rPr lang="en-US" altLang="ko-KR" sz="1800" smtClean="0"/>
              <a:t>.txt’ </a:t>
            </a:r>
            <a:r>
              <a:rPr lang="ko-KR" altLang="en-US" sz="1800" smtClean="0"/>
              <a:t>파일 생성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파일을 저장한 위치로 이동하여 파이썬 실행 </a:t>
            </a:r>
            <a:r>
              <a:rPr lang="en-US" altLang="ko-KR" sz="1800" smtClean="0"/>
              <a:t>(</a:t>
            </a:r>
            <a:r>
              <a:rPr lang="ko-KR" altLang="en-US" sz="1800" smtClean="0"/>
              <a:t>아니면</a:t>
            </a:r>
            <a:r>
              <a:rPr lang="en-US" altLang="ko-KR" sz="1800" smtClean="0"/>
              <a:t>, import os; os.chdir(‘</a:t>
            </a:r>
            <a:r>
              <a:rPr lang="ko-KR" altLang="en-US" sz="1800" smtClean="0"/>
              <a:t>폴더위치</a:t>
            </a:r>
            <a:r>
              <a:rPr lang="en-US" altLang="ko-KR" sz="1800" smtClean="0"/>
              <a:t>’) </a:t>
            </a:r>
            <a:r>
              <a:rPr lang="ko-KR" altLang="en-US" sz="1800" smtClean="0"/>
              <a:t>로 변경</a:t>
            </a:r>
            <a:r>
              <a:rPr lang="en-US" altLang="ko-KR" sz="1800" smtClean="0"/>
              <a:t>)</a:t>
            </a:r>
          </a:p>
          <a:p>
            <a:pPr lvl="1"/>
            <a:r>
              <a:rPr lang="en-US" altLang="ko-KR" sz="1800" smtClean="0"/>
              <a:t>f = open(‘</a:t>
            </a:r>
            <a:r>
              <a:rPr lang="ko-KR" altLang="en-US" sz="1800" smtClean="0"/>
              <a:t>안녕</a:t>
            </a:r>
            <a:r>
              <a:rPr lang="en-US" altLang="ko-KR" sz="1800" smtClean="0"/>
              <a:t>.txt’); f.read(); f.close() </a:t>
            </a:r>
            <a:r>
              <a:rPr lang="ko-KR" altLang="en-US" sz="1800" smtClean="0"/>
              <a:t>실행</a:t>
            </a:r>
            <a:endParaRPr lang="ko-KR" altLang="en-US" sz="18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987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참고 자료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Autofit/>
          </a:bodyPr>
          <a:lstStyle/>
          <a:p>
            <a:r>
              <a:rPr lang="ko-KR" altLang="en-US" sz="2000" smtClean="0"/>
              <a:t>파이썬 공식 문서</a:t>
            </a:r>
            <a:endParaRPr lang="en-US" altLang="ko-KR" sz="2000" smtClean="0"/>
          </a:p>
          <a:p>
            <a:pPr lvl="1"/>
            <a:r>
              <a:rPr lang="en-US" altLang="ko-KR" sz="1600">
                <a:hlinkClick r:id="rId2"/>
              </a:rPr>
              <a:t>https://</a:t>
            </a:r>
            <a:r>
              <a:rPr lang="en-US" altLang="ko-KR" sz="1600" smtClean="0">
                <a:hlinkClick r:id="rId2"/>
              </a:rPr>
              <a:t>docs.python.org/3/tutorial</a:t>
            </a:r>
            <a:r>
              <a:rPr lang="en-US" altLang="ko-KR" sz="1600" smtClean="0"/>
              <a:t> </a:t>
            </a:r>
            <a:endParaRPr lang="en-US" altLang="ko-KR" sz="1600"/>
          </a:p>
          <a:p>
            <a:pPr lvl="1"/>
            <a:r>
              <a:rPr lang="en-US" altLang="ko-KR" sz="1600">
                <a:hlinkClick r:id="rId3"/>
              </a:rPr>
              <a:t>https://</a:t>
            </a:r>
            <a:r>
              <a:rPr lang="en-US" altLang="ko-KR" sz="1600" smtClean="0">
                <a:hlinkClick r:id="rId3"/>
              </a:rPr>
              <a:t>docs.python.org/3/library</a:t>
            </a:r>
            <a:r>
              <a:rPr lang="en-US" altLang="ko-KR" sz="1600"/>
              <a:t> </a:t>
            </a:r>
            <a:r>
              <a:rPr lang="en-US" altLang="ko-KR" sz="1600" smtClean="0"/>
              <a:t>  </a:t>
            </a:r>
            <a:endParaRPr lang="en-US" altLang="ko-KR" sz="1600"/>
          </a:p>
          <a:p>
            <a:endParaRPr lang="en-US" altLang="ko-KR" sz="2000" smtClean="0"/>
          </a:p>
          <a:p>
            <a:r>
              <a:rPr lang="ko-KR" altLang="en-US" sz="2000" smtClean="0"/>
              <a:t>파이썬 온라인 교재</a:t>
            </a:r>
            <a:endParaRPr lang="en-US" altLang="ko-KR" sz="2000" smtClean="0"/>
          </a:p>
          <a:p>
            <a:pPr lvl="1"/>
            <a:r>
              <a:rPr lang="ko-KR" altLang="en-US" sz="1600" smtClean="0"/>
              <a:t>점프 </a:t>
            </a:r>
            <a:r>
              <a:rPr lang="ko-KR" altLang="en-US" sz="1600"/>
              <a:t>투 </a:t>
            </a:r>
            <a:r>
              <a:rPr lang="ko-KR" altLang="en-US" sz="1600" smtClean="0"/>
              <a:t>파이썬</a:t>
            </a: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en-US" altLang="ko-KR" sz="1600" smtClean="0">
                <a:hlinkClick r:id="rId4"/>
              </a:rPr>
              <a:t>https</a:t>
            </a:r>
            <a:r>
              <a:rPr lang="en-US" altLang="ko-KR" sz="1600">
                <a:hlinkClick r:id="rId4"/>
              </a:rPr>
              <a:t>://</a:t>
            </a:r>
            <a:r>
              <a:rPr lang="en-US" altLang="ko-KR" sz="1600" smtClean="0">
                <a:hlinkClick r:id="rId4"/>
              </a:rPr>
              <a:t>wikidocs.net/book/1</a:t>
            </a:r>
            <a:endParaRPr lang="en-US" altLang="ko-KR" sz="1600" smtClean="0"/>
          </a:p>
          <a:p>
            <a:pPr lvl="1"/>
            <a:r>
              <a:rPr lang="ko-KR" altLang="en-US" sz="1600" smtClean="0"/>
              <a:t>파이썬 코딩도장</a:t>
            </a: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en-US" altLang="ko-KR" sz="1600">
                <a:hlinkClick r:id="rId5"/>
              </a:rPr>
              <a:t>https://dojang.io/course/view.php?id=7</a:t>
            </a:r>
            <a:endParaRPr lang="en-US" altLang="ko-KR" sz="1600"/>
          </a:p>
          <a:p>
            <a:endParaRPr lang="en-US" altLang="ko-KR" sz="2000" smtClean="0"/>
          </a:p>
          <a:p>
            <a:r>
              <a:rPr lang="ko-KR" altLang="en-US" sz="2000" smtClean="0"/>
              <a:t>파이썬 고급</a:t>
            </a:r>
            <a:endParaRPr lang="en-US" altLang="ko-KR" sz="2000" smtClean="0"/>
          </a:p>
          <a:p>
            <a:pPr lvl="1"/>
            <a:r>
              <a:rPr lang="ko-KR" altLang="en-US" sz="1600" smtClean="0"/>
              <a:t>파이썬 </a:t>
            </a:r>
            <a:r>
              <a:rPr lang="ko-KR" altLang="en-US" sz="1600"/>
              <a:t>라이브러리를 활용한 데이터 </a:t>
            </a:r>
            <a:r>
              <a:rPr lang="ko-KR" altLang="en-US" sz="1600" smtClean="0"/>
              <a:t>분석</a:t>
            </a:r>
            <a:endParaRPr lang="en-US" altLang="ko-KR" sz="1600" smtClean="0"/>
          </a:p>
          <a:p>
            <a:pPr lvl="1"/>
            <a:r>
              <a:rPr lang="ko-KR" altLang="en-US" sz="1600" smtClean="0"/>
              <a:t>파이썬 </a:t>
            </a:r>
            <a:r>
              <a:rPr lang="ko-KR" altLang="en-US" sz="1600"/>
              <a:t>데이터 사이언스 </a:t>
            </a:r>
            <a:r>
              <a:rPr lang="ko-KR" altLang="en-US" sz="1600" smtClean="0"/>
              <a:t>핸드북</a:t>
            </a:r>
            <a:br>
              <a:rPr lang="ko-KR" altLang="en-US" sz="1600" smtClean="0"/>
            </a:br>
            <a:r>
              <a:rPr lang="en-US" altLang="ko-KR" sz="1600">
                <a:hlinkClick r:id="rId6"/>
              </a:rPr>
              <a:t>https://jakevdp.github.io/PythonDataScienceHandbook</a:t>
            </a:r>
            <a:r>
              <a:rPr lang="en-US" altLang="ko-KR" sz="1600"/>
              <a:t> </a:t>
            </a:r>
          </a:p>
          <a:p>
            <a:pPr lvl="1"/>
            <a:r>
              <a:rPr lang="en-US" altLang="ko-KR" sz="1600"/>
              <a:t>Python Cookbook</a:t>
            </a:r>
          </a:p>
        </p:txBody>
      </p:sp>
      <p:pic>
        <p:nvPicPr>
          <p:cNvPr id="6" name="Picture 2" descr="https://wikidocs.net/images/book/doit_jump2python_64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132856"/>
            <a:ext cx="1111656" cy="1541974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://image.aladin.co.kr/product/3142/32/cover150/8968480478_2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770" y="3839266"/>
            <a:ext cx="1019524" cy="1304990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http://image.aladin.co.kr/product/11854/30/cover150/k202531736_1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3839266"/>
            <a:ext cx="961010" cy="1242908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pythonâ¢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286" y="1412776"/>
            <a:ext cx="2186186" cy="618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image.aladin.co.kr/product/3546/80/cover150/8992649681_1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5288616"/>
            <a:ext cx="1019526" cy="1393352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ython cover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880" y="2132856"/>
            <a:ext cx="1127586" cy="1541974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96950"/>
            <a:ext cx="2133600" cy="365125"/>
          </a:xfrm>
        </p:spPr>
        <p:txBody>
          <a:bodyPr/>
          <a:lstStyle/>
          <a:p>
            <a:fld id="{357088A8-2B9D-4DC9-B0B9-8C58147EB3E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69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 쓰기</a:t>
            </a:r>
            <a:r>
              <a:rPr lang="en-US" altLang="ko-KR" smtClean="0"/>
              <a:t>/</a:t>
            </a:r>
            <a:r>
              <a:rPr lang="ko-KR" altLang="en-US" smtClean="0"/>
              <a:t>읽기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파일 쓰기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파일 읽기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345642"/>
            <a:ext cx="3259036" cy="13849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 = open('</a:t>
            </a:r>
            <a:r>
              <a:rPr lang="ko-KR" altLang="en-US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</a:t>
            </a:r>
            <a:r>
              <a:rPr lang="en-US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</a:t>
            </a:r>
            <a:r>
              <a:rPr lang="pl-PL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txt','w')</a:t>
            </a:r>
          </a:p>
          <a:p>
            <a:r>
              <a:rPr lang="pl-PL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f.write('</a:t>
            </a:r>
            <a:r>
              <a:rPr lang="ko-KR" altLang="en-US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안녕하세요</a:t>
            </a:r>
            <a:r>
              <a:rPr lang="en-US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</a:t>
            </a:r>
            <a:r>
              <a:rPr lang="pl-PL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n')</a:t>
            </a:r>
          </a:p>
          <a:p>
            <a:r>
              <a:rPr lang="pl-PL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pl-PL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f.write('</a:t>
            </a:r>
            <a:r>
              <a:rPr lang="ko-KR" altLang="en-US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반가워요</a:t>
            </a:r>
            <a:r>
              <a:rPr lang="en-US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~')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l-PL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f.close()</a:t>
            </a:r>
            <a:endParaRPr lang="en-US" altLang="ko-KR" sz="14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4581128"/>
            <a:ext cx="3259036" cy="18158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 = open('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txt')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for line in f: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     print('#'+line+'#')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안녕하세요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반가워요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~#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f.close()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4008" y="4581128"/>
            <a:ext cx="3672408" cy="16004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 = open('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txt')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for line in f: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     print('#'+line.strip()+'#')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안녕하세요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반가워요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~#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f.close()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126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 입출력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파일 읽는 방법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read()</a:t>
            </a:r>
          </a:p>
          <a:p>
            <a:pPr lvl="1"/>
            <a:r>
              <a:rPr lang="en-US" altLang="ko-KR" sz="1800" smtClean="0"/>
              <a:t>readline()</a:t>
            </a:r>
          </a:p>
          <a:p>
            <a:pPr lvl="1"/>
            <a:r>
              <a:rPr lang="en-US" altLang="ko-KR" sz="1800" smtClean="0"/>
              <a:t>readlines()</a:t>
            </a:r>
          </a:p>
          <a:p>
            <a:pPr lvl="1"/>
            <a:r>
              <a:rPr lang="en-US" altLang="ko-KR" sz="1800" smtClean="0"/>
              <a:t>for line in f:</a:t>
            </a:r>
          </a:p>
          <a:p>
            <a:pPr lvl="1"/>
            <a:endParaRPr lang="en-US" altLang="ko-KR" sz="1800"/>
          </a:p>
          <a:p>
            <a:r>
              <a:rPr lang="en-US" altLang="ko-KR" sz="2000" smtClean="0"/>
              <a:t>with open(‘</a:t>
            </a:r>
            <a:r>
              <a:rPr lang="ko-KR" altLang="en-US" sz="2000" smtClean="0"/>
              <a:t>안녕</a:t>
            </a:r>
            <a:r>
              <a:rPr lang="en-US" altLang="ko-KR" sz="2000" smtClean="0"/>
              <a:t>.txt’) as f:</a:t>
            </a:r>
          </a:p>
          <a:p>
            <a:pPr lvl="1"/>
            <a:r>
              <a:rPr lang="en-US" altLang="ko-KR" sz="1800" smtClean="0"/>
              <a:t>f.close() </a:t>
            </a:r>
            <a:r>
              <a:rPr lang="ko-KR" altLang="en-US" sz="1800" smtClean="0"/>
              <a:t>호출 필요 없음</a:t>
            </a:r>
            <a:endParaRPr lang="en-US" altLang="ko-KR" sz="1800" smtClean="0"/>
          </a:p>
          <a:p>
            <a:pPr lvl="1"/>
            <a:endParaRPr lang="en-US" altLang="ko-KR" sz="1800"/>
          </a:p>
          <a:p>
            <a:r>
              <a:rPr lang="en-US" altLang="ko-KR" sz="2200" smtClean="0"/>
              <a:t>import os</a:t>
            </a:r>
          </a:p>
          <a:p>
            <a:pPr lvl="1"/>
            <a:r>
              <a:rPr lang="en-US" altLang="ko-KR" sz="1800" smtClean="0"/>
              <a:t>os.getcwd()</a:t>
            </a:r>
          </a:p>
          <a:p>
            <a:pPr lvl="1"/>
            <a:r>
              <a:rPr lang="en-US" altLang="ko-KR" sz="1800" smtClean="0"/>
              <a:t>os.chdir(‘</a:t>
            </a:r>
            <a:r>
              <a:rPr lang="ko-KR" altLang="en-US" sz="1800" smtClean="0"/>
              <a:t>폴더위치</a:t>
            </a:r>
            <a:r>
              <a:rPr lang="en-US" altLang="ko-KR" sz="1800" smtClean="0"/>
              <a:t>’)</a:t>
            </a:r>
            <a:endParaRPr lang="ko-KR" altLang="en-US" sz="18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0266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iris.csv</a:t>
            </a:r>
            <a:endParaRPr lang="ko-KR" altLang="en-US"/>
          </a:p>
        </p:txBody>
      </p:sp>
      <p:sp>
        <p:nvSpPr>
          <p:cNvPr id="3" name="모서리가 접힌 도형 2"/>
          <p:cNvSpPr/>
          <p:nvPr/>
        </p:nvSpPr>
        <p:spPr>
          <a:xfrm>
            <a:off x="827584" y="1628800"/>
            <a:ext cx="5040560" cy="4392488"/>
          </a:xfrm>
          <a:prstGeom prst="foldedCorner">
            <a:avLst>
              <a:gd name="adj" fmla="val 890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smtClean="0">
                <a:solidFill>
                  <a:schemeClr val="tx1"/>
                </a:solidFill>
              </a:rPr>
              <a:t>SepalLength,SepalWidth,PetalLength,PetalWidth,Name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5.1,3.5,1.4,0.2,Iris-setosa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4.9,3.0,1.4,0.2,Iris-setosa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4.7,3.2,1.3,0.2,Iris-setosa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4.6,3.1,1.5,0.2,Iris-setosa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5.0,3.6,1.4,0.2,Iris-setosa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5.4,3.9,1.7,0.4,Iris-setosa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4.6,3.4,1.4,0.3,Iris-setosa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5.0,3.4,1.5,0.2,Iris-setosa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4.4,2.9,1.4,0.2,Iris-setosa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4.9,3.1,1.5,0.1,Iris-setosa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5.4,3.7,1.5,0.2,Iris-setosa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4.8,3.4,1.6,0.2,Iris-setosa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4.8,3.0,1.4,0.1,Iris-setosa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4.3,3.0,1.1,0.1,Iris-setosa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5.8,4.0,1.2,0.2,Iris-setosa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5.7,4.4,1.5,0.4,Iris-setosa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5.4,3.9,1.3,0.4,Iris-setosa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5.1,3.5,1.4,0.3,Iris-setosa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5.7,3.8,1.7,0.3,Iris-setosa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…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" name="모서리가 접힌 도형 3"/>
          <p:cNvSpPr/>
          <p:nvPr/>
        </p:nvSpPr>
        <p:spPr>
          <a:xfrm>
            <a:off x="3491880" y="2924944"/>
            <a:ext cx="5328592" cy="3600400"/>
          </a:xfrm>
          <a:prstGeom prst="foldedCorner">
            <a:avLst>
              <a:gd name="adj" fmla="val 8903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f = open('iris.csv')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s = </a:t>
            </a:r>
            <a:r>
              <a:rPr lang="en-US" altLang="ko-KR" sz="1400" dirty="0" err="1">
                <a:solidFill>
                  <a:schemeClr val="tx1"/>
                </a:solidFill>
              </a:rPr>
              <a:t>f.readline</a:t>
            </a:r>
            <a:r>
              <a:rPr lang="en-US" altLang="ko-KR" sz="140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header = </a:t>
            </a:r>
            <a:r>
              <a:rPr lang="en-US" altLang="ko-KR" sz="1400" dirty="0" err="1">
                <a:solidFill>
                  <a:schemeClr val="tx1"/>
                </a:solidFill>
              </a:rPr>
              <a:t>s.strip</a:t>
            </a:r>
            <a:r>
              <a:rPr lang="en-US" altLang="ko-KR" sz="1400" dirty="0">
                <a:solidFill>
                  <a:schemeClr val="tx1"/>
                </a:solidFill>
              </a:rPr>
              <a:t>().split(',')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labels = {'Iris-</a:t>
            </a:r>
            <a:r>
              <a:rPr lang="en-US" altLang="ko-KR" sz="1400" dirty="0" err="1">
                <a:solidFill>
                  <a:schemeClr val="tx1"/>
                </a:solidFill>
              </a:rPr>
              <a:t>setosa</a:t>
            </a:r>
            <a:r>
              <a:rPr lang="en-US" altLang="ko-KR" sz="1400" dirty="0">
                <a:solidFill>
                  <a:schemeClr val="tx1"/>
                </a:solidFill>
              </a:rPr>
              <a:t>' : 0, 'Iris-versicolor' : 1, 'Iris-</a:t>
            </a:r>
            <a:r>
              <a:rPr lang="en-US" altLang="ko-KR" sz="1400" dirty="0" err="1">
                <a:solidFill>
                  <a:schemeClr val="tx1"/>
                </a:solidFill>
              </a:rPr>
              <a:t>virginica</a:t>
            </a:r>
            <a:r>
              <a:rPr lang="en-US" altLang="ko-KR" sz="1400" dirty="0">
                <a:solidFill>
                  <a:schemeClr val="tx1"/>
                </a:solidFill>
              </a:rPr>
              <a:t>' : 2}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iris = []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for line in f: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l = </a:t>
            </a:r>
            <a:r>
              <a:rPr lang="en-US" altLang="ko-KR" sz="1400" dirty="0" err="1">
                <a:solidFill>
                  <a:schemeClr val="tx1"/>
                </a:solidFill>
              </a:rPr>
              <a:t>line.strip</a:t>
            </a:r>
            <a:r>
              <a:rPr lang="en-US" altLang="ko-KR" sz="1400" dirty="0">
                <a:solidFill>
                  <a:schemeClr val="tx1"/>
                </a:solidFill>
              </a:rPr>
              <a:t>().split(',')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l = [float(l[0]), float(l[1]), float(l[2]), float(l[3]), labels[l[4]]]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</a:t>
            </a:r>
            <a:r>
              <a:rPr lang="en-US" altLang="ko-KR" sz="1400" dirty="0" err="1">
                <a:solidFill>
                  <a:schemeClr val="tx1"/>
                </a:solidFill>
              </a:rPr>
              <a:t>iris.append</a:t>
            </a:r>
            <a:r>
              <a:rPr lang="en-US" altLang="ko-KR" sz="1400" dirty="0">
                <a:solidFill>
                  <a:schemeClr val="tx1"/>
                </a:solidFill>
              </a:rPr>
              <a:t>(l)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f.close</a:t>
            </a:r>
            <a:r>
              <a:rPr lang="en-US" altLang="ko-KR" sz="1400" dirty="0">
                <a:solidFill>
                  <a:schemeClr val="tx1"/>
                </a:solidFill>
              </a:rPr>
              <a:t>()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52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985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클래스</a:t>
            </a:r>
            <a:r>
              <a:rPr lang="en-US" altLang="ko-KR" smtClean="0"/>
              <a:t>, </a:t>
            </a:r>
            <a:r>
              <a:rPr lang="ko-KR" altLang="en-US" smtClean="0"/>
              <a:t>모듈 등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53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-8023" y="436510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8029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클래스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클래스에 대해서는 자세히 설명하지 않는다</a:t>
            </a:r>
            <a:r>
              <a:rPr lang="en-US" altLang="ko-KR" sz="1800" dirty="0"/>
              <a:t>. </a:t>
            </a:r>
            <a:r>
              <a:rPr lang="ko-KR" altLang="en-US" sz="1800" dirty="0"/>
              <a:t>이유는</a:t>
            </a:r>
            <a:r>
              <a:rPr lang="en-US" altLang="ko-KR" sz="1800" dirty="0"/>
              <a:t>...</a:t>
            </a:r>
          </a:p>
          <a:p>
            <a:pPr lvl="1"/>
            <a:r>
              <a:rPr lang="ko-KR" altLang="en-US" sz="1600" dirty="0" err="1"/>
              <a:t>파이썬은</a:t>
            </a:r>
            <a:r>
              <a:rPr lang="ko-KR" altLang="en-US" sz="1600" dirty="0"/>
              <a:t> 객체지향 언어이며</a:t>
            </a:r>
            <a:r>
              <a:rPr lang="en-US" altLang="ko-KR" sz="1600" dirty="0"/>
              <a:t>, </a:t>
            </a:r>
            <a:r>
              <a:rPr lang="ko-KR" altLang="en-US" sz="1600" dirty="0"/>
              <a:t>클래스의 기능도 자바에 못지않다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하지만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파이썬을</a:t>
            </a:r>
            <a:r>
              <a:rPr lang="ko-KR" altLang="en-US" sz="1600" dirty="0"/>
              <a:t> 쓰는 주요 목적은 빠른 시제품을 만들고 알고리즘을 테스트하는 것이다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클래스를 사용하면 커다란 장점도 많지만</a:t>
            </a:r>
            <a:r>
              <a:rPr lang="en-US" altLang="ko-KR" sz="1600" dirty="0"/>
              <a:t>, </a:t>
            </a:r>
            <a:r>
              <a:rPr lang="ko-KR" altLang="en-US" sz="1600" dirty="0"/>
              <a:t>클래스간의 의존성을 </a:t>
            </a:r>
            <a:r>
              <a:rPr lang="ko-KR" altLang="en-US" sz="1600" dirty="0" err="1"/>
              <a:t>주의깊게</a:t>
            </a:r>
            <a:r>
              <a:rPr lang="ko-KR" altLang="en-US" sz="1600" dirty="0"/>
              <a:t> 체크해야 하고 </a:t>
            </a:r>
            <a:r>
              <a:rPr lang="ko-KR" altLang="en-US" sz="1600" dirty="0" err="1"/>
              <a:t>가독성을</a:t>
            </a:r>
            <a:r>
              <a:rPr lang="ko-KR" altLang="en-US" sz="1600" dirty="0"/>
              <a:t> 떨어뜨릴 가능성이 크다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일단 클래스에 대해서는 기본적인 기능만 익히고</a:t>
            </a:r>
            <a:r>
              <a:rPr lang="en-US" altLang="ko-KR" sz="1600" dirty="0"/>
              <a:t>, </a:t>
            </a:r>
            <a:r>
              <a:rPr lang="ko-KR" altLang="en-US" sz="1600" dirty="0"/>
              <a:t>향후 여러 개발자와 협력해야 하거나 개발 마지막 단계에서 </a:t>
            </a:r>
            <a:r>
              <a:rPr lang="ko-KR" altLang="en-US" sz="1600" dirty="0" err="1"/>
              <a:t>패키징</a:t>
            </a:r>
            <a:r>
              <a:rPr lang="ko-KR" altLang="en-US" sz="1600" dirty="0"/>
              <a:t> 할 때 상세한 내용을 공부하는 것이 좋을 것이다</a:t>
            </a:r>
            <a:r>
              <a:rPr lang="en-US" altLang="ko-KR" sz="1600" dirty="0"/>
              <a:t>.</a:t>
            </a:r>
          </a:p>
          <a:p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54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9654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클래스 기본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55576" y="1712997"/>
            <a:ext cx="7723532" cy="32316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MyClass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__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init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__(</a:t>
            </a:r>
            <a:r>
              <a:rPr lang="en-US" altLang="ko-K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, name, count):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ko-K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.name = name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ko-KR" sz="1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.count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= count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info(</a:t>
            </a:r>
            <a:r>
              <a:rPr lang="en-US" altLang="ko-K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	return ('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MyClass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: name=%s, count=%d' % (</a:t>
            </a:r>
            <a:r>
              <a:rPr lang="en-US" altLang="ko-KR" sz="1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.name,</a:t>
            </a:r>
            <a:r>
              <a:rPr lang="en-US" altLang="ko-KR" sz="1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.count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__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__(</a:t>
            </a:r>
            <a:r>
              <a:rPr lang="en-US" altLang="ko-K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	return </a:t>
            </a:r>
            <a:r>
              <a:rPr lang="en-US" altLang="ko-K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.info()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__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repr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__(</a:t>
            </a:r>
            <a:r>
              <a:rPr lang="en-US" altLang="ko-K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	return '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MyClass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: ' + </a:t>
            </a:r>
            <a:r>
              <a:rPr lang="en-US" altLang="ko-K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.info()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c=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MyClass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('apple',3)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print(c.info())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print(c)</a:t>
            </a:r>
          </a:p>
        </p:txBody>
      </p:sp>
      <p:sp>
        <p:nvSpPr>
          <p:cNvPr id="4" name="타원형 설명선 3"/>
          <p:cNvSpPr/>
          <p:nvPr/>
        </p:nvSpPr>
        <p:spPr bwMode="auto">
          <a:xfrm>
            <a:off x="5220072" y="1628800"/>
            <a:ext cx="2880320" cy="428278"/>
          </a:xfrm>
          <a:prstGeom prst="wedgeEllipseCallout">
            <a:avLst>
              <a:gd name="adj1" fmla="val -74340"/>
              <a:gd name="adj2" fmla="val 3267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초기화 함수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__init__</a:t>
            </a:r>
          </a:p>
        </p:txBody>
      </p:sp>
      <p:sp>
        <p:nvSpPr>
          <p:cNvPr id="5" name="타원형 설명선 4"/>
          <p:cNvSpPr/>
          <p:nvPr/>
        </p:nvSpPr>
        <p:spPr bwMode="auto">
          <a:xfrm>
            <a:off x="5186401" y="2204864"/>
            <a:ext cx="2880320" cy="428278"/>
          </a:xfrm>
          <a:prstGeom prst="wedgeEllipseCallout">
            <a:avLst>
              <a:gd name="adj1" fmla="val -119692"/>
              <a:gd name="adj2" fmla="val 77041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사용자정의 함수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타원형 설명선 5"/>
          <p:cNvSpPr/>
          <p:nvPr/>
        </p:nvSpPr>
        <p:spPr bwMode="auto">
          <a:xfrm>
            <a:off x="5220072" y="3153450"/>
            <a:ext cx="2880320" cy="428278"/>
          </a:xfrm>
          <a:prstGeom prst="wedgeEllipseCallout">
            <a:avLst>
              <a:gd name="adj1" fmla="val -74340"/>
              <a:gd name="adj2" fmla="val 3267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print()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문에서 출력 내용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형 설명선 6"/>
          <p:cNvSpPr/>
          <p:nvPr/>
        </p:nvSpPr>
        <p:spPr bwMode="auto">
          <a:xfrm>
            <a:off x="5436096" y="3933056"/>
            <a:ext cx="2880320" cy="428278"/>
          </a:xfrm>
          <a:prstGeom prst="wedgeEllipseCallout">
            <a:avLst>
              <a:gd name="adj1" fmla="val -44655"/>
              <a:gd name="adj2" fmla="val -42190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인터프리터에서 정보 출력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75656" y="5589240"/>
            <a:ext cx="419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* self </a:t>
            </a:r>
            <a:r>
              <a:rPr lang="ko-KR" altLang="en-US" smtClean="0"/>
              <a:t>를 잊어버리지 말고 꼭 적어주자</a:t>
            </a:r>
            <a:r>
              <a:rPr lang="en-US" altLang="ko-KR" smtClean="0"/>
              <a:t>!</a:t>
            </a:r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55</a:t>
            </a:fld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9576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모듈 사용법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55576" y="1975480"/>
            <a:ext cx="7723532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import 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sys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import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os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as window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from math import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sqrt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, pi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from random import *</a:t>
            </a:r>
          </a:p>
          <a:p>
            <a:endParaRPr lang="en-US" altLang="ko-KR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print(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sys.argv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print(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window.getcwd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())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print(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sqrt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(2*pi))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l=list(range(10)); shuffle(l)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print(l)</a:t>
            </a:r>
          </a:p>
        </p:txBody>
      </p:sp>
      <p:sp>
        <p:nvSpPr>
          <p:cNvPr id="4" name="타원형 설명선 3"/>
          <p:cNvSpPr/>
          <p:nvPr/>
        </p:nvSpPr>
        <p:spPr bwMode="auto">
          <a:xfrm>
            <a:off x="3779912" y="2060848"/>
            <a:ext cx="2376264" cy="173048"/>
          </a:xfrm>
          <a:prstGeom prst="wedgeEllipseCallout">
            <a:avLst>
              <a:gd name="adj1" fmla="val -90719"/>
              <a:gd name="adj2" fmla="val 10769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모듈 참조이름 변경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타원형 설명선 4"/>
          <p:cNvSpPr/>
          <p:nvPr/>
        </p:nvSpPr>
        <p:spPr bwMode="auto">
          <a:xfrm>
            <a:off x="4355976" y="2348880"/>
            <a:ext cx="2592288" cy="288032"/>
          </a:xfrm>
          <a:prstGeom prst="wedgeEllipseCallout">
            <a:avLst>
              <a:gd name="adj1" fmla="val -88887"/>
              <a:gd name="adj2" fmla="val 25238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sqrt(), pi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는 모듈명 없이 사용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타원형 설명선 5"/>
          <p:cNvSpPr/>
          <p:nvPr/>
        </p:nvSpPr>
        <p:spPr bwMode="auto">
          <a:xfrm>
            <a:off x="4345078" y="2763792"/>
            <a:ext cx="3467282" cy="449183"/>
          </a:xfrm>
          <a:prstGeom prst="wedgeEllipseCallout">
            <a:avLst>
              <a:gd name="adj1" fmla="val -91893"/>
              <a:gd name="adj2" fmla="val -33962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random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모듈에 있는 모든 변수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함수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모듈명 없이 사용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5576" y="1412776"/>
            <a:ext cx="3211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smtClean="0"/>
              <a:t>기본 모듈 불러오기</a:t>
            </a:r>
            <a:endParaRPr lang="ko-KR" altLang="en-US" sz="2400" b="1"/>
          </a:p>
        </p:txBody>
      </p:sp>
      <p:sp>
        <p:nvSpPr>
          <p:cNvPr id="8" name="TextBox 7"/>
          <p:cNvSpPr txBox="1"/>
          <p:nvPr/>
        </p:nvSpPr>
        <p:spPr>
          <a:xfrm>
            <a:off x="755576" y="4869160"/>
            <a:ext cx="7723532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# mymodule.py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def myf(a,b):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a+b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306456"/>
            <a:ext cx="2178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smtClean="0"/>
              <a:t>사용자 모듈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755576" y="5787841"/>
            <a:ext cx="77235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import mymodule</a:t>
            </a:r>
          </a:p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mymodule.myf(1,2)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56</a:t>
            </a:fld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1935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예외처</a:t>
            </a:r>
            <a:r>
              <a:rPr lang="ko-KR" altLang="en-US"/>
              <a:t>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smtClean="0"/>
              <a:t>주의할 점</a:t>
            </a:r>
            <a:endParaRPr lang="en-US" altLang="ko-KR" sz="1800" smtClean="0"/>
          </a:p>
          <a:p>
            <a:pPr lvl="1"/>
            <a:r>
              <a:rPr lang="ko-KR" altLang="en-US" sz="1600" smtClean="0"/>
              <a:t>파이썬은 에러가 발생하면 바로 프로그램을 종료한다</a:t>
            </a:r>
            <a:endParaRPr lang="en-US" altLang="ko-KR" sz="1600" smtClean="0"/>
          </a:p>
          <a:p>
            <a:pPr lvl="1"/>
            <a:r>
              <a:rPr lang="ko-KR" altLang="en-US" sz="1600" smtClean="0"/>
              <a:t>에러 발생시</a:t>
            </a:r>
            <a:r>
              <a:rPr lang="en-US" altLang="ko-KR" sz="1600" smtClean="0"/>
              <a:t>, </a:t>
            </a:r>
            <a:r>
              <a:rPr lang="ko-KR" altLang="en-US" sz="1600" smtClean="0"/>
              <a:t>종료하지 않으려면 아래와 같이</a:t>
            </a: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en-US" altLang="ko-KR" sz="1600" smtClean="0"/>
              <a:t>try … execpt … </a:t>
            </a:r>
            <a:r>
              <a:rPr lang="ko-KR" altLang="en-US" sz="1600" smtClean="0"/>
              <a:t>구문을 </a:t>
            </a:r>
            <a:r>
              <a:rPr lang="ko-KR" altLang="en-US" sz="1600" smtClean="0"/>
              <a:t>사용한다</a:t>
            </a:r>
            <a:endParaRPr lang="en-US" altLang="ko-KR" sz="1600" smtClean="0"/>
          </a:p>
          <a:p>
            <a:pPr lvl="1"/>
            <a:r>
              <a:rPr lang="ko-KR" altLang="en-US" sz="1600" smtClean="0"/>
              <a:t>클래스의 경우와 마찬가지로</a:t>
            </a:r>
            <a:r>
              <a:rPr lang="en-US" altLang="ko-KR" sz="1600" smtClean="0"/>
              <a:t>,</a:t>
            </a:r>
            <a:r>
              <a:rPr lang="ko-KR" altLang="en-US" sz="1600" smtClean="0"/>
              <a:t> 혼자 개발할 때에는 되도록이면 사용하지 말자</a:t>
            </a:r>
            <a:endParaRPr lang="ko-KR" altLang="en-US" sz="1600"/>
          </a:p>
        </p:txBody>
      </p:sp>
      <p:sp>
        <p:nvSpPr>
          <p:cNvPr id="4" name="TextBox 3"/>
          <p:cNvSpPr txBox="1"/>
          <p:nvPr/>
        </p:nvSpPr>
        <p:spPr>
          <a:xfrm>
            <a:off x="755576" y="3429000"/>
            <a:ext cx="3672408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# test.py</a:t>
            </a:r>
          </a:p>
          <a:p>
            <a:endParaRPr lang="en-US" altLang="ko-KR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l = ['1','2','three',4,5]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s = 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0</a:t>
            </a:r>
          </a:p>
          <a:p>
            <a:endParaRPr lang="en-US" altLang="ko-KR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for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in l:</a:t>
            </a:r>
          </a:p>
          <a:p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try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  s 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+=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  print(</a:t>
            </a:r>
            <a:r>
              <a:rPr lang="en-US" altLang="ko-KR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except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  print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('error... %s' %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n-US" altLang="ko-KR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print(s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64088" y="4099125"/>
            <a:ext cx="3456384" cy="16004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:\dev&gt;python 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test.py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error... three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4572000" y="4387157"/>
            <a:ext cx="648072" cy="108012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57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3931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기본 함수들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84784"/>
            <a:ext cx="6768750" cy="4818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84495" y="6381328"/>
            <a:ext cx="524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docs.python.org/3/library/functions.html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58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7829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standard libraries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io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os</a:t>
            </a:r>
            <a:r>
              <a:rPr lang="en-US" altLang="ko-KR" dirty="0" smtClean="0"/>
              <a:t>, sys</a:t>
            </a:r>
          </a:p>
          <a:p>
            <a:r>
              <a:rPr lang="en-US" altLang="ko-KR" dirty="0" smtClean="0"/>
              <a:t>math, random, re</a:t>
            </a:r>
          </a:p>
          <a:p>
            <a:r>
              <a:rPr lang="en-US" altLang="ko-KR" dirty="0" smtClean="0"/>
              <a:t>time, </a:t>
            </a:r>
            <a:r>
              <a:rPr lang="en-US" altLang="ko-KR" dirty="0" err="1" smtClean="0"/>
              <a:t>datetime</a:t>
            </a:r>
            <a:r>
              <a:rPr lang="en-US" altLang="ko-KR" dirty="0" smtClean="0"/>
              <a:t>, calendar</a:t>
            </a:r>
          </a:p>
          <a:p>
            <a:r>
              <a:rPr lang="en-US" altLang="ko-KR" dirty="0" err="1" smtClean="0"/>
              <a:t>itertools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functools</a:t>
            </a:r>
            <a:endParaRPr lang="en-US" altLang="ko-KR" dirty="0" smtClean="0"/>
          </a:p>
          <a:p>
            <a:r>
              <a:rPr lang="en-US" altLang="ko-KR" dirty="0" smtClean="0"/>
              <a:t>pickle, 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, socket, html, </a:t>
            </a:r>
            <a:r>
              <a:rPr lang="en-US" altLang="ko-KR" dirty="0" err="1" smtClean="0"/>
              <a:t>urllib</a:t>
            </a:r>
            <a:endParaRPr lang="en-US" altLang="ko-KR" dirty="0" smtClean="0"/>
          </a:p>
          <a:p>
            <a:r>
              <a:rPr lang="en-US" altLang="ko-KR" dirty="0" err="1" smtClean="0"/>
              <a:t>tkinter</a:t>
            </a:r>
            <a:r>
              <a:rPr lang="en-US" altLang="ko-KR" dirty="0" smtClean="0"/>
              <a:t> (GUI)</a:t>
            </a:r>
          </a:p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6093296"/>
            <a:ext cx="4853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docs.python.org/3/library/index.html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59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799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환경설정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-8023" y="436510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10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설</a:t>
            </a:r>
            <a:r>
              <a:rPr lang="ko-KR" altLang="en-US"/>
              <a:t>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smtClean="0"/>
              <a:t>Python </a:t>
            </a:r>
            <a:r>
              <a:rPr lang="ko-KR" altLang="en-US" sz="2000" smtClean="0"/>
              <a:t>다운로드</a:t>
            </a:r>
            <a:endParaRPr lang="en-US" altLang="ko-KR" sz="2000" smtClean="0"/>
          </a:p>
          <a:p>
            <a:pPr lvl="1"/>
            <a:r>
              <a:rPr lang="en-US" altLang="ko-KR" sz="1600"/>
              <a:t>https://www.python.org/downloads/</a:t>
            </a:r>
            <a:endParaRPr lang="en-US" altLang="ko-KR" sz="1600" smtClean="0"/>
          </a:p>
          <a:p>
            <a:pPr lvl="1"/>
            <a:r>
              <a:rPr lang="ko-KR" altLang="en-US" sz="1600" smtClean="0"/>
              <a:t>원하는 버전 다운로드 후 실행</a:t>
            </a:r>
            <a:endParaRPr lang="en-US" altLang="ko-KR" sz="1600" smtClean="0"/>
          </a:p>
          <a:p>
            <a:pPr lvl="1"/>
            <a:endParaRPr lang="en-US" altLang="ko-KR" sz="1600"/>
          </a:p>
          <a:p>
            <a:r>
              <a:rPr lang="ko-KR" altLang="en-US" sz="2000"/>
              <a:t>명령프롬프트에서 “</a:t>
            </a:r>
            <a:r>
              <a:rPr lang="en-US" altLang="ko-KR" sz="2000"/>
              <a:t>python” </a:t>
            </a:r>
            <a:r>
              <a:rPr lang="ko-KR" altLang="en-US" sz="2000" smtClean="0"/>
              <a:t>실행</a:t>
            </a:r>
            <a:endParaRPr lang="ko-KR" altLang="en-US" sz="200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5924302"/>
            <a:ext cx="2133600" cy="365125"/>
          </a:xfrm>
        </p:spPr>
        <p:txBody>
          <a:bodyPr/>
          <a:lstStyle/>
          <a:p>
            <a:fld id="{357088A8-2B9D-4DC9-B0B9-8C58147EB3E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24" y="3501008"/>
            <a:ext cx="4320480" cy="2687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타원형 설명선 10"/>
          <p:cNvSpPr/>
          <p:nvPr/>
        </p:nvSpPr>
        <p:spPr bwMode="auto">
          <a:xfrm>
            <a:off x="5796136" y="4236613"/>
            <a:ext cx="2457610" cy="697716"/>
          </a:xfrm>
          <a:prstGeom prst="wedgeEllipseCallout">
            <a:avLst>
              <a:gd name="adj1" fmla="val -78862"/>
              <a:gd name="adj2" fmla="val 2416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기본경로는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“python”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을 실행한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디렉토리가 됨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형 설명선 11"/>
          <p:cNvSpPr/>
          <p:nvPr/>
        </p:nvSpPr>
        <p:spPr bwMode="auto">
          <a:xfrm>
            <a:off x="5796136" y="4976333"/>
            <a:ext cx="2457610" cy="697716"/>
          </a:xfrm>
          <a:prstGeom prst="wedgeEllipseCallout">
            <a:avLst>
              <a:gd name="adj1" fmla="val -77896"/>
              <a:gd name="adj2" fmla="val -26895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종료는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“quit()”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실행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355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아나콘다 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>
                <a:hlinkClick r:id="rId2"/>
              </a:rPr>
              <a:t>https://</a:t>
            </a:r>
            <a:r>
              <a:rPr lang="en-US" altLang="ko-KR" sz="2400" smtClean="0">
                <a:hlinkClick r:id="rId2"/>
              </a:rPr>
              <a:t>www.anaconda.com</a:t>
            </a:r>
            <a:r>
              <a:rPr lang="en-US" altLang="ko-KR" sz="2400" smtClean="0"/>
              <a:t> </a:t>
            </a:r>
            <a:r>
              <a:rPr lang="ko-KR" altLang="en-US" sz="2400" smtClean="0"/>
              <a:t>접속</a:t>
            </a:r>
            <a:endParaRPr lang="en-US" altLang="ko-KR" sz="2400" smtClean="0"/>
          </a:p>
          <a:p>
            <a:r>
              <a:rPr lang="ko-KR" altLang="en-US" sz="2400" smtClean="0"/>
              <a:t>화면 중앙 </a:t>
            </a:r>
            <a:r>
              <a:rPr lang="en-US" altLang="ko-KR" sz="2400" smtClean="0"/>
              <a:t>“Download“ </a:t>
            </a:r>
            <a:r>
              <a:rPr lang="ko-KR" altLang="en-US" sz="2400" smtClean="0"/>
              <a:t>버튼 클릭</a:t>
            </a:r>
            <a:endParaRPr lang="en-US" altLang="ko-KR" sz="2400" smtClean="0"/>
          </a:p>
          <a:p>
            <a:pPr lvl="1"/>
            <a:r>
              <a:rPr lang="en-US" altLang="ko-KR" sz="2000">
                <a:hlinkClick r:id="rId3"/>
              </a:rPr>
              <a:t>https://</a:t>
            </a:r>
            <a:r>
              <a:rPr lang="en-US" altLang="ko-KR" sz="2000" smtClean="0">
                <a:hlinkClick r:id="rId3"/>
              </a:rPr>
              <a:t>repo.anaconda.com/archive/Anaconda3-2022.05-Windows-x86_64.exe</a:t>
            </a:r>
            <a:r>
              <a:rPr lang="en-US" altLang="ko-KR" sz="2000" smtClean="0"/>
              <a:t>  (2022.10</a:t>
            </a:r>
            <a:r>
              <a:rPr lang="ko-KR" altLang="en-US" sz="2000" smtClean="0"/>
              <a:t>월 기준</a:t>
            </a:r>
            <a:r>
              <a:rPr lang="en-US" altLang="ko-KR" sz="2000" smtClean="0"/>
              <a:t>)</a:t>
            </a:r>
            <a:endParaRPr lang="en-US" altLang="ko-KR" sz="2000"/>
          </a:p>
          <a:p>
            <a:r>
              <a:rPr lang="ko-KR" altLang="en-US" sz="2400" smtClean="0"/>
              <a:t>다운로드한 파일 실행하여 설치</a:t>
            </a:r>
            <a:endParaRPr lang="en-US" altLang="ko-KR" sz="2400" smtClean="0"/>
          </a:p>
          <a:p>
            <a:r>
              <a:rPr lang="ko-KR" altLang="en-US" sz="2400" smtClean="0"/>
              <a:t>시작메뉴 </a:t>
            </a:r>
            <a:r>
              <a:rPr lang="en-US" altLang="ko-KR" sz="2400" smtClean="0"/>
              <a:t>&gt; Anaconda3 (64-bit)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21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Jupyter notebook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/>
              <a:t>시작메뉴 </a:t>
            </a:r>
            <a:r>
              <a:rPr lang="en-US" altLang="ko-KR" sz="2000"/>
              <a:t>&gt; Anaconda3 &gt; Anaconda </a:t>
            </a:r>
            <a:r>
              <a:rPr lang="en-US" altLang="ko-KR" sz="2000" smtClean="0"/>
              <a:t>Prompt</a:t>
            </a:r>
          </a:p>
          <a:p>
            <a:r>
              <a:rPr lang="ko-KR" altLang="en-US" sz="2000" smtClean="0"/>
              <a:t>나의 작업 폴더로 이동 </a:t>
            </a:r>
            <a:r>
              <a:rPr lang="en-US" altLang="ko-KR" sz="2000" smtClean="0"/>
              <a:t>(</a:t>
            </a:r>
            <a:r>
              <a:rPr lang="ko-KR" altLang="en-US" sz="2000" smtClean="0"/>
              <a:t>예</a:t>
            </a:r>
            <a:r>
              <a:rPr lang="en-US" altLang="ko-KR" sz="2000" smtClean="0"/>
              <a:t>:</a:t>
            </a:r>
            <a:r>
              <a:rPr lang="ko-KR" altLang="en-US" sz="2000" smtClean="0"/>
              <a:t> </a:t>
            </a:r>
            <a:r>
              <a:rPr lang="en-US" altLang="ko-KR" sz="2000" smtClean="0"/>
              <a:t>cd \</a:t>
            </a:r>
            <a:r>
              <a:rPr lang="ko-KR" altLang="en-US" sz="2000" smtClean="0"/>
              <a:t>개발</a:t>
            </a:r>
            <a:r>
              <a:rPr lang="en-US" altLang="ko-KR" sz="2000" smtClean="0"/>
              <a:t>)</a:t>
            </a:r>
            <a:endParaRPr lang="en-US" altLang="ko-KR" sz="2000"/>
          </a:p>
          <a:p>
            <a:r>
              <a:rPr lang="ko-KR" altLang="en-US" sz="2000"/>
              <a:t>명령창에서 “</a:t>
            </a:r>
            <a:r>
              <a:rPr lang="en-US" altLang="ko-KR" sz="2000"/>
              <a:t>jupyter notebook” </a:t>
            </a:r>
            <a:r>
              <a:rPr lang="ko-KR" altLang="en-US" sz="2000"/>
              <a:t>실행</a:t>
            </a:r>
          </a:p>
          <a:p>
            <a:pPr lvl="1"/>
            <a:r>
              <a:rPr lang="ko-KR" altLang="en-US" sz="1600"/>
              <a:t>접속 </a:t>
            </a:r>
            <a:r>
              <a:rPr lang="en-US" altLang="ko-KR" sz="1600"/>
              <a:t>URL </a:t>
            </a:r>
            <a:r>
              <a:rPr lang="ko-KR" altLang="en-US" sz="1600"/>
              <a:t>뜨고 </a:t>
            </a:r>
            <a:r>
              <a:rPr lang="en-US" altLang="ko-KR" sz="1600"/>
              <a:t>(http://localhost:8888), </a:t>
            </a:r>
            <a:r>
              <a:rPr lang="ko-KR" altLang="en-US" sz="1600"/>
              <a:t>기본 브라우저 자동으로 뜸</a:t>
            </a:r>
          </a:p>
          <a:p>
            <a:pPr lvl="1"/>
            <a:r>
              <a:rPr lang="ko-KR" altLang="en-US" sz="1600"/>
              <a:t>기본 경로는 “</a:t>
            </a:r>
            <a:r>
              <a:rPr lang="en-US" altLang="ko-KR" sz="1600"/>
              <a:t>jupyter notebook” </a:t>
            </a:r>
            <a:r>
              <a:rPr lang="ko-KR" altLang="en-US" sz="1600"/>
              <a:t>을 실행한 </a:t>
            </a:r>
            <a:r>
              <a:rPr lang="ko-KR" altLang="en-US" sz="1600" smtClean="0"/>
              <a:t>폴더가 </a:t>
            </a:r>
            <a:r>
              <a:rPr lang="ko-KR" altLang="en-US" sz="1600"/>
              <a:t>됨</a:t>
            </a:r>
          </a:p>
          <a:p>
            <a:pPr lvl="1"/>
            <a:r>
              <a:rPr lang="ko-KR" altLang="en-US" sz="1600"/>
              <a:t>종료는 명령창에서 “</a:t>
            </a:r>
            <a:r>
              <a:rPr lang="en-US" altLang="ko-KR" sz="1600"/>
              <a:t>Ctrl-c” </a:t>
            </a:r>
            <a:r>
              <a:rPr lang="ko-KR" altLang="en-US" sz="1600" smtClean="0"/>
              <a:t>입력</a:t>
            </a:r>
            <a:endParaRPr lang="ko-KR" altLang="en-US" sz="160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717032"/>
            <a:ext cx="3456384" cy="2242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 bwMode="auto">
          <a:xfrm>
            <a:off x="359532" y="5391175"/>
            <a:ext cx="648072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437112"/>
            <a:ext cx="5760640" cy="2263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91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4878</TotalTime>
  <Words>3593</Words>
  <Application>Microsoft Office PowerPoint</Application>
  <PresentationFormat>화면 슬라이드 쇼(4:3)</PresentationFormat>
  <Paragraphs>824</Paragraphs>
  <Slides>59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4" baseType="lpstr">
      <vt:lpstr>맑은 고딕</vt:lpstr>
      <vt:lpstr>Arial</vt:lpstr>
      <vt:lpstr>Consolas</vt:lpstr>
      <vt:lpstr>Wingdings</vt:lpstr>
      <vt:lpstr>Office 테마</vt:lpstr>
      <vt:lpstr>파이썬 기초</vt:lpstr>
      <vt:lpstr>파이썬 소개</vt:lpstr>
      <vt:lpstr>왜 파이썬인가?</vt:lpstr>
      <vt:lpstr>파이썬은 이런 언어이다</vt:lpstr>
      <vt:lpstr>참고 자료</vt:lpstr>
      <vt:lpstr>파이썬 환경설정</vt:lpstr>
      <vt:lpstr>파이썬 설치</vt:lpstr>
      <vt:lpstr>아나콘다 설치</vt:lpstr>
      <vt:lpstr>Jupyter notebook</vt:lpstr>
      <vt:lpstr>Hello, world!</vt:lpstr>
      <vt:lpstr>도움말</vt:lpstr>
      <vt:lpstr>파이썬 둘러보기</vt:lpstr>
      <vt:lpstr>파이썬 자료형</vt:lpstr>
      <vt:lpstr>자료형 요약</vt:lpstr>
      <vt:lpstr>숫자형</vt:lpstr>
      <vt:lpstr>정수와 실수</vt:lpstr>
      <vt:lpstr>문자열 1</vt:lpstr>
      <vt:lpstr>문자열 2</vt:lpstr>
      <vt:lpstr>문자열 3</vt:lpstr>
      <vt:lpstr>문자열 포맷팅</vt:lpstr>
      <vt:lpstr>문자열 함수</vt:lpstr>
      <vt:lpstr>리스트</vt:lpstr>
      <vt:lpstr>리스트</vt:lpstr>
      <vt:lpstr>리스트</vt:lpstr>
      <vt:lpstr>리스트 함수</vt:lpstr>
      <vt:lpstr>반복문 for 와 list</vt:lpstr>
      <vt:lpstr>제어문 if 와 list</vt:lpstr>
      <vt:lpstr>연습문제</vt:lpstr>
      <vt:lpstr>연습문제(계속)</vt:lpstr>
      <vt:lpstr>튜플 (tuple)</vt:lpstr>
      <vt:lpstr>딕셔너리</vt:lpstr>
      <vt:lpstr>딕셔너리 조회</vt:lpstr>
      <vt:lpstr>집합(set)</vt:lpstr>
      <vt:lpstr>참/거짓 (bool)</vt:lpstr>
      <vt:lpstr>변수</vt:lpstr>
      <vt:lpstr>변수</vt:lpstr>
      <vt:lpstr>파이썬 제어문</vt:lpstr>
      <vt:lpstr>if 와 조건문</vt:lpstr>
      <vt:lpstr>while</vt:lpstr>
      <vt:lpstr>for</vt:lpstr>
      <vt:lpstr>for문 응용</vt:lpstr>
      <vt:lpstr>리스트 내포</vt:lpstr>
      <vt:lpstr>함수와 파일 입출력</vt:lpstr>
      <vt:lpstr>함수</vt:lpstr>
      <vt:lpstr>함수</vt:lpstr>
      <vt:lpstr>지역변수와 외부변수</vt:lpstr>
      <vt:lpstr>lambda 함수</vt:lpstr>
      <vt:lpstr>사용자 입력</vt:lpstr>
      <vt:lpstr>파일 입출력</vt:lpstr>
      <vt:lpstr>파일 쓰기/읽기</vt:lpstr>
      <vt:lpstr>파일 입출력</vt:lpstr>
      <vt:lpstr>iris.csv</vt:lpstr>
      <vt:lpstr>클래스, 모듈 등</vt:lpstr>
      <vt:lpstr>클래스</vt:lpstr>
      <vt:lpstr>클래스 기본</vt:lpstr>
      <vt:lpstr>모듈 사용법</vt:lpstr>
      <vt:lpstr>예외처리</vt:lpstr>
      <vt:lpstr>기본 함수들</vt:lpstr>
      <vt:lpstr>standard libraries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기초</dc:title>
  <dc:creator/>
  <cp:lastModifiedBy>user</cp:lastModifiedBy>
  <cp:revision>200</cp:revision>
  <dcterms:created xsi:type="dcterms:W3CDTF">2019-01-17T00:58:44Z</dcterms:created>
  <dcterms:modified xsi:type="dcterms:W3CDTF">2022-10-26T03:56:51Z</dcterms:modified>
</cp:coreProperties>
</file>