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121"/>
  </p:notesMasterIdLst>
  <p:sldIdLst>
    <p:sldId id="1144" r:id="rId2"/>
    <p:sldId id="1145" r:id="rId3"/>
    <p:sldId id="358" r:id="rId4"/>
    <p:sldId id="1146" r:id="rId5"/>
    <p:sldId id="1200" r:id="rId6"/>
    <p:sldId id="1198" r:id="rId7"/>
    <p:sldId id="1155" r:id="rId8"/>
    <p:sldId id="1203" r:id="rId9"/>
    <p:sldId id="1199" r:id="rId10"/>
    <p:sldId id="1201" r:id="rId11"/>
    <p:sldId id="1202" r:id="rId12"/>
    <p:sldId id="1204" r:id="rId13"/>
    <p:sldId id="1162" r:id="rId14"/>
    <p:sldId id="1166" r:id="rId15"/>
    <p:sldId id="1147" r:id="rId16"/>
    <p:sldId id="1148" r:id="rId17"/>
    <p:sldId id="1149" r:id="rId18"/>
    <p:sldId id="1161" r:id="rId19"/>
    <p:sldId id="1264" r:id="rId20"/>
    <p:sldId id="1150" r:id="rId21"/>
    <p:sldId id="1151" r:id="rId22"/>
    <p:sldId id="1152" r:id="rId23"/>
    <p:sldId id="1170" r:id="rId24"/>
    <p:sldId id="1153" r:id="rId25"/>
    <p:sldId id="1154" r:id="rId26"/>
    <p:sldId id="1156" r:id="rId27"/>
    <p:sldId id="1158" r:id="rId28"/>
    <p:sldId id="1157" r:id="rId29"/>
    <p:sldId id="1176" r:id="rId30"/>
    <p:sldId id="1266" r:id="rId31"/>
    <p:sldId id="1159" r:id="rId32"/>
    <p:sldId id="1160" r:id="rId33"/>
    <p:sldId id="1163" r:id="rId34"/>
    <p:sldId id="1164" r:id="rId35"/>
    <p:sldId id="1165" r:id="rId36"/>
    <p:sldId id="1167" r:id="rId37"/>
    <p:sldId id="1168" r:id="rId38"/>
    <p:sldId id="1173" r:id="rId39"/>
    <p:sldId id="1169" r:id="rId40"/>
    <p:sldId id="1171" r:id="rId41"/>
    <p:sldId id="1172" r:id="rId42"/>
    <p:sldId id="1174" r:id="rId43"/>
    <p:sldId id="1175" r:id="rId44"/>
    <p:sldId id="1177" r:id="rId45"/>
    <p:sldId id="1178" r:id="rId46"/>
    <p:sldId id="1179" r:id="rId47"/>
    <p:sldId id="1180" r:id="rId48"/>
    <p:sldId id="1181" r:id="rId49"/>
    <p:sldId id="1182" r:id="rId50"/>
    <p:sldId id="1183" r:id="rId51"/>
    <p:sldId id="1184" r:id="rId52"/>
    <p:sldId id="1185" r:id="rId53"/>
    <p:sldId id="1189" r:id="rId54"/>
    <p:sldId id="1186" r:id="rId55"/>
    <p:sldId id="1187" r:id="rId56"/>
    <p:sldId id="1188" r:id="rId57"/>
    <p:sldId id="1190" r:id="rId58"/>
    <p:sldId id="1268" r:id="rId59"/>
    <p:sldId id="1191" r:id="rId60"/>
    <p:sldId id="1192" r:id="rId61"/>
    <p:sldId id="1193" r:id="rId62"/>
    <p:sldId id="1194" r:id="rId63"/>
    <p:sldId id="1195" r:id="rId64"/>
    <p:sldId id="1196" r:id="rId65"/>
    <p:sldId id="1197" r:id="rId66"/>
    <p:sldId id="1205" r:id="rId67"/>
    <p:sldId id="1206" r:id="rId68"/>
    <p:sldId id="1207" r:id="rId69"/>
    <p:sldId id="1234" r:id="rId70"/>
    <p:sldId id="1210" r:id="rId71"/>
    <p:sldId id="1209" r:id="rId72"/>
    <p:sldId id="1208" r:id="rId73"/>
    <p:sldId id="1211" r:id="rId74"/>
    <p:sldId id="1212" r:id="rId75"/>
    <p:sldId id="1213" r:id="rId76"/>
    <p:sldId id="1214" r:id="rId77"/>
    <p:sldId id="1215" r:id="rId78"/>
    <p:sldId id="1216" r:id="rId79"/>
    <p:sldId id="1270" r:id="rId80"/>
    <p:sldId id="1217" r:id="rId81"/>
    <p:sldId id="1218" r:id="rId82"/>
    <p:sldId id="1219" r:id="rId83"/>
    <p:sldId id="1221" r:id="rId84"/>
    <p:sldId id="1220" r:id="rId85"/>
    <p:sldId id="1222" r:id="rId86"/>
    <p:sldId id="1223" r:id="rId87"/>
    <p:sldId id="1224" r:id="rId88"/>
    <p:sldId id="1225" r:id="rId89"/>
    <p:sldId id="1226" r:id="rId90"/>
    <p:sldId id="1227" r:id="rId91"/>
    <p:sldId id="1228" r:id="rId92"/>
    <p:sldId id="1229" r:id="rId93"/>
    <p:sldId id="1230" r:id="rId94"/>
    <p:sldId id="1231" r:id="rId95"/>
    <p:sldId id="1232" r:id="rId96"/>
    <p:sldId id="1239" r:id="rId97"/>
    <p:sldId id="1233" r:id="rId98"/>
    <p:sldId id="1235" r:id="rId99"/>
    <p:sldId id="1236" r:id="rId100"/>
    <p:sldId id="1237" r:id="rId101"/>
    <p:sldId id="1238" r:id="rId102"/>
    <p:sldId id="1240" r:id="rId103"/>
    <p:sldId id="1241" r:id="rId104"/>
    <p:sldId id="1242" r:id="rId105"/>
    <p:sldId id="1243" r:id="rId106"/>
    <p:sldId id="1244" r:id="rId107"/>
    <p:sldId id="1245" r:id="rId108"/>
    <p:sldId id="1246" r:id="rId109"/>
    <p:sldId id="1247" r:id="rId110"/>
    <p:sldId id="1258" r:id="rId111"/>
    <p:sldId id="1259" r:id="rId112"/>
    <p:sldId id="1261" r:id="rId113"/>
    <p:sldId id="1260" r:id="rId114"/>
    <p:sldId id="1262" r:id="rId115"/>
    <p:sldId id="1263" r:id="rId116"/>
    <p:sldId id="1265" r:id="rId117"/>
    <p:sldId id="1267" r:id="rId118"/>
    <p:sldId id="1269" r:id="rId119"/>
    <p:sldId id="1271" r:id="rId120"/>
  </p:sldIdLst>
  <p:sldSz cx="9144000" cy="6858000" type="screen4x3"/>
  <p:notesSz cx="7104063" cy="10234613"/>
  <p:embeddedFontLst>
    <p:embeddedFont>
      <p:font typeface="다음_SemiBold" pitchFamily="2" charset="-127"/>
      <p:regular r:id="rId122"/>
    </p:embeddedFont>
    <p:embeddedFont>
      <p:font typeface="Consolas" pitchFamily="49" charset="0"/>
      <p:regular r:id="rId123"/>
      <p:bold r:id="rId124"/>
      <p:italic r:id="rId125"/>
      <p:boldItalic r:id="rId126"/>
    </p:embeddedFont>
    <p:embeddedFont>
      <p:font typeface="Trebuchet MS" pitchFamily="34" charset="0"/>
      <p:regular r:id="rId127"/>
      <p:bold r:id="rId128"/>
      <p:italic r:id="rId129"/>
      <p:boldItalic r:id="rId130"/>
    </p:embeddedFont>
    <p:embeddedFont>
      <p:font typeface="맑은 고딕" pitchFamily="50" charset="-127"/>
      <p:regular r:id="rId131"/>
      <p:bold r:id="rId132"/>
    </p:embeddedFont>
    <p:embeddedFont>
      <p:font typeface="나눔고딕" pitchFamily="50" charset="-127"/>
      <p:regular r:id="rId133"/>
      <p:bold r:id="rId1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981">
          <p15:clr>
            <a:srgbClr val="A4A3A4"/>
          </p15:clr>
        </p15:guide>
        <p15:guide id="3" pos="158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01" autoAdjust="0"/>
    <p:restoredTop sz="78589" autoAdjust="0"/>
  </p:normalViewPr>
  <p:slideViewPr>
    <p:cSldViewPr showGuides="1">
      <p:cViewPr varScale="1">
        <p:scale>
          <a:sx n="97" d="100"/>
          <a:sy n="97" d="100"/>
        </p:scale>
        <p:origin x="-120" y="-102"/>
      </p:cViewPr>
      <p:guideLst>
        <p:guide orient="horz" pos="2160"/>
        <p:guide orient="horz" pos="981"/>
        <p:guide pos="158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  <p:sld r:id="rId68" collapse="1"/>
      <p:sld r:id="rId69" collapse="1"/>
      <p:sld r:id="rId70" collapse="1"/>
      <p:sld r:id="rId71" collapse="1"/>
      <p:sld r:id="rId72" collapse="1"/>
      <p:sld r:id="rId73" collapse="1"/>
      <p:sld r:id="rId74" collapse="1"/>
      <p:sld r:id="rId75" collapse="1"/>
      <p:sld r:id="rId76" collapse="1"/>
      <p:sld r:id="rId77" collapse="1"/>
      <p:sld r:id="rId78" collapse="1"/>
      <p:sld r:id="rId79" collapse="1"/>
      <p:sld r:id="rId80" collapse="1"/>
      <p:sld r:id="rId81" collapse="1"/>
      <p:sld r:id="rId82" collapse="1"/>
      <p:sld r:id="rId83" collapse="1"/>
      <p:sld r:id="rId84" collapse="1"/>
      <p:sld r:id="rId85" collapse="1"/>
      <p:sld r:id="rId86" collapse="1"/>
      <p:sld r:id="rId87" collapse="1"/>
      <p:sld r:id="rId88" collapse="1"/>
      <p:sld r:id="rId89" collapse="1"/>
      <p:sld r:id="rId90" collapse="1"/>
      <p:sld r:id="rId91" collapse="1"/>
      <p:sld r:id="rId92" collapse="1"/>
      <p:sld r:id="rId93" collapse="1"/>
      <p:sld r:id="rId94" collapse="1"/>
      <p:sld r:id="rId95" collapse="1"/>
      <p:sld r:id="rId96" collapse="1"/>
      <p:sld r:id="rId97" collapse="1"/>
      <p:sld r:id="rId98" collapse="1"/>
      <p:sld r:id="rId99" collapse="1"/>
      <p:sld r:id="rId100" collapse="1"/>
      <p:sld r:id="rId101" collapse="1"/>
      <p:sld r:id="rId102" collapse="1"/>
      <p:sld r:id="rId103" collapse="1"/>
      <p:sld r:id="rId104" collapse="1"/>
      <p:sld r:id="rId105" collapse="1"/>
      <p:sld r:id="rId106" collapse="1"/>
      <p:sld r:id="rId107" collapse="1"/>
      <p:sld r:id="rId108" collapse="1"/>
      <p:sld r:id="rId109" collapse="1"/>
      <p:sld r:id="rId110" collapse="1"/>
      <p:sld r:id="rId111" collapse="1"/>
      <p:sld r:id="rId112" collapse="1"/>
      <p:sld r:id="rId113" collapse="1"/>
      <p:sld r:id="rId114" collapse="1"/>
      <p:sld r:id="rId115" collapse="1"/>
      <p:sld r:id="rId116" collapse="1"/>
      <p:sld r:id="rId117" collapse="1"/>
      <p:sld r:id="rId118" collapse="1"/>
      <p:sld r:id="rId11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50"/>
    </p:cViewPr>
  </p:sorterViewPr>
  <p:notesViewPr>
    <p:cSldViewPr>
      <p:cViewPr varScale="1">
        <p:scale>
          <a:sx n="75" d="100"/>
          <a:sy n="75" d="100"/>
        </p:scale>
        <p:origin x="1752" y="6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font" Target="fonts/font12.fntdata"/><Relationship Id="rId138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font" Target="fonts/font2.fntdata"/><Relationship Id="rId128" Type="http://schemas.openxmlformats.org/officeDocument/2006/relationships/font" Target="fonts/font7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font" Target="fonts/font5.fntdata"/><Relationship Id="rId134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font" Target="fonts/font3.fntdata"/><Relationship Id="rId129" Type="http://schemas.openxmlformats.org/officeDocument/2006/relationships/font" Target="fonts/font8.fntdata"/><Relationship Id="rId13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font" Target="fonts/font1.fntdata"/><Relationship Id="rId130" Type="http://schemas.openxmlformats.org/officeDocument/2006/relationships/font" Target="fonts/font9.fntdata"/><Relationship Id="rId13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font" Target="fonts/font10.fntdata"/><Relationship Id="rId136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26" Type="http://schemas.openxmlformats.org/officeDocument/2006/relationships/slide" Target="slides/slide26.xml"/><Relationship Id="rId117" Type="http://schemas.openxmlformats.org/officeDocument/2006/relationships/slide" Target="slides/slide117.xml"/><Relationship Id="rId21" Type="http://schemas.openxmlformats.org/officeDocument/2006/relationships/slide" Target="slides/slide21.xml"/><Relationship Id="rId42" Type="http://schemas.openxmlformats.org/officeDocument/2006/relationships/slide" Target="slides/slide42.xml"/><Relationship Id="rId47" Type="http://schemas.openxmlformats.org/officeDocument/2006/relationships/slide" Target="slides/slide47.xml"/><Relationship Id="rId63" Type="http://schemas.openxmlformats.org/officeDocument/2006/relationships/slide" Target="slides/slide63.xml"/><Relationship Id="rId68" Type="http://schemas.openxmlformats.org/officeDocument/2006/relationships/slide" Target="slides/slide68.xml"/><Relationship Id="rId84" Type="http://schemas.openxmlformats.org/officeDocument/2006/relationships/slide" Target="slides/slide84.xml"/><Relationship Id="rId89" Type="http://schemas.openxmlformats.org/officeDocument/2006/relationships/slide" Target="slides/slide89.xml"/><Relationship Id="rId112" Type="http://schemas.openxmlformats.org/officeDocument/2006/relationships/slide" Target="slides/slide112.xml"/><Relationship Id="rId16" Type="http://schemas.openxmlformats.org/officeDocument/2006/relationships/slide" Target="slides/slide16.xml"/><Relationship Id="rId107" Type="http://schemas.openxmlformats.org/officeDocument/2006/relationships/slide" Target="slides/slide107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37" Type="http://schemas.openxmlformats.org/officeDocument/2006/relationships/slide" Target="slides/slide37.xml"/><Relationship Id="rId40" Type="http://schemas.openxmlformats.org/officeDocument/2006/relationships/slide" Target="slides/slide40.xml"/><Relationship Id="rId45" Type="http://schemas.openxmlformats.org/officeDocument/2006/relationships/slide" Target="slides/slide45.xml"/><Relationship Id="rId53" Type="http://schemas.openxmlformats.org/officeDocument/2006/relationships/slide" Target="slides/slide53.xml"/><Relationship Id="rId58" Type="http://schemas.openxmlformats.org/officeDocument/2006/relationships/slide" Target="slides/slide58.xml"/><Relationship Id="rId66" Type="http://schemas.openxmlformats.org/officeDocument/2006/relationships/slide" Target="slides/slide66.xml"/><Relationship Id="rId74" Type="http://schemas.openxmlformats.org/officeDocument/2006/relationships/slide" Target="slides/slide74.xml"/><Relationship Id="rId79" Type="http://schemas.openxmlformats.org/officeDocument/2006/relationships/slide" Target="slides/slide79.xml"/><Relationship Id="rId87" Type="http://schemas.openxmlformats.org/officeDocument/2006/relationships/slide" Target="slides/slide87.xml"/><Relationship Id="rId102" Type="http://schemas.openxmlformats.org/officeDocument/2006/relationships/slide" Target="slides/slide102.xml"/><Relationship Id="rId110" Type="http://schemas.openxmlformats.org/officeDocument/2006/relationships/slide" Target="slides/slide110.xml"/><Relationship Id="rId115" Type="http://schemas.openxmlformats.org/officeDocument/2006/relationships/slide" Target="slides/slide115.xml"/><Relationship Id="rId5" Type="http://schemas.openxmlformats.org/officeDocument/2006/relationships/slide" Target="slides/slide5.xml"/><Relationship Id="rId61" Type="http://schemas.openxmlformats.org/officeDocument/2006/relationships/slide" Target="slides/slide61.xml"/><Relationship Id="rId82" Type="http://schemas.openxmlformats.org/officeDocument/2006/relationships/slide" Target="slides/slide82.xml"/><Relationship Id="rId90" Type="http://schemas.openxmlformats.org/officeDocument/2006/relationships/slide" Target="slides/slide90.xml"/><Relationship Id="rId95" Type="http://schemas.openxmlformats.org/officeDocument/2006/relationships/slide" Target="slides/slide95.xml"/><Relationship Id="rId19" Type="http://schemas.openxmlformats.org/officeDocument/2006/relationships/slide" Target="slides/slide1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43" Type="http://schemas.openxmlformats.org/officeDocument/2006/relationships/slide" Target="slides/slide43.xml"/><Relationship Id="rId48" Type="http://schemas.openxmlformats.org/officeDocument/2006/relationships/slide" Target="slides/slide48.xml"/><Relationship Id="rId56" Type="http://schemas.openxmlformats.org/officeDocument/2006/relationships/slide" Target="slides/slide56.xml"/><Relationship Id="rId64" Type="http://schemas.openxmlformats.org/officeDocument/2006/relationships/slide" Target="slides/slide64.xml"/><Relationship Id="rId69" Type="http://schemas.openxmlformats.org/officeDocument/2006/relationships/slide" Target="slides/slide69.xml"/><Relationship Id="rId77" Type="http://schemas.openxmlformats.org/officeDocument/2006/relationships/slide" Target="slides/slide77.xml"/><Relationship Id="rId100" Type="http://schemas.openxmlformats.org/officeDocument/2006/relationships/slide" Target="slides/slide100.xml"/><Relationship Id="rId105" Type="http://schemas.openxmlformats.org/officeDocument/2006/relationships/slide" Target="slides/slide105.xml"/><Relationship Id="rId113" Type="http://schemas.openxmlformats.org/officeDocument/2006/relationships/slide" Target="slides/slide113.xml"/><Relationship Id="rId118" Type="http://schemas.openxmlformats.org/officeDocument/2006/relationships/slide" Target="slides/slide118.xml"/><Relationship Id="rId8" Type="http://schemas.openxmlformats.org/officeDocument/2006/relationships/slide" Target="slides/slide8.xml"/><Relationship Id="rId51" Type="http://schemas.openxmlformats.org/officeDocument/2006/relationships/slide" Target="slides/slide51.xml"/><Relationship Id="rId72" Type="http://schemas.openxmlformats.org/officeDocument/2006/relationships/slide" Target="slides/slide72.xml"/><Relationship Id="rId80" Type="http://schemas.openxmlformats.org/officeDocument/2006/relationships/slide" Target="slides/slide80.xml"/><Relationship Id="rId85" Type="http://schemas.openxmlformats.org/officeDocument/2006/relationships/slide" Target="slides/slide85.xml"/><Relationship Id="rId93" Type="http://schemas.openxmlformats.org/officeDocument/2006/relationships/slide" Target="slides/slide93.xml"/><Relationship Id="rId98" Type="http://schemas.openxmlformats.org/officeDocument/2006/relationships/slide" Target="slides/slide98.xml"/><Relationship Id="rId3" Type="http://schemas.openxmlformats.org/officeDocument/2006/relationships/slide" Target="slides/slide3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38" Type="http://schemas.openxmlformats.org/officeDocument/2006/relationships/slide" Target="slides/slide38.xml"/><Relationship Id="rId46" Type="http://schemas.openxmlformats.org/officeDocument/2006/relationships/slide" Target="slides/slide46.xml"/><Relationship Id="rId59" Type="http://schemas.openxmlformats.org/officeDocument/2006/relationships/slide" Target="slides/slide59.xml"/><Relationship Id="rId67" Type="http://schemas.openxmlformats.org/officeDocument/2006/relationships/slide" Target="slides/slide67.xml"/><Relationship Id="rId103" Type="http://schemas.openxmlformats.org/officeDocument/2006/relationships/slide" Target="slides/slide103.xml"/><Relationship Id="rId108" Type="http://schemas.openxmlformats.org/officeDocument/2006/relationships/slide" Target="slides/slide108.xml"/><Relationship Id="rId116" Type="http://schemas.openxmlformats.org/officeDocument/2006/relationships/slide" Target="slides/slide116.xml"/><Relationship Id="rId20" Type="http://schemas.openxmlformats.org/officeDocument/2006/relationships/slide" Target="slides/slide20.xml"/><Relationship Id="rId41" Type="http://schemas.openxmlformats.org/officeDocument/2006/relationships/slide" Target="slides/slide41.xml"/><Relationship Id="rId54" Type="http://schemas.openxmlformats.org/officeDocument/2006/relationships/slide" Target="slides/slide54.xml"/><Relationship Id="rId62" Type="http://schemas.openxmlformats.org/officeDocument/2006/relationships/slide" Target="slides/slide62.xml"/><Relationship Id="rId70" Type="http://schemas.openxmlformats.org/officeDocument/2006/relationships/slide" Target="slides/slide70.xml"/><Relationship Id="rId75" Type="http://schemas.openxmlformats.org/officeDocument/2006/relationships/slide" Target="slides/slide75.xml"/><Relationship Id="rId83" Type="http://schemas.openxmlformats.org/officeDocument/2006/relationships/slide" Target="slides/slide83.xml"/><Relationship Id="rId88" Type="http://schemas.openxmlformats.org/officeDocument/2006/relationships/slide" Target="slides/slide88.xml"/><Relationship Id="rId91" Type="http://schemas.openxmlformats.org/officeDocument/2006/relationships/slide" Target="slides/slide91.xml"/><Relationship Id="rId96" Type="http://schemas.openxmlformats.org/officeDocument/2006/relationships/slide" Target="slides/slide96.xml"/><Relationship Id="rId111" Type="http://schemas.openxmlformats.org/officeDocument/2006/relationships/slide" Target="slides/slide111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49" Type="http://schemas.openxmlformats.org/officeDocument/2006/relationships/slide" Target="slides/slide49.xml"/><Relationship Id="rId57" Type="http://schemas.openxmlformats.org/officeDocument/2006/relationships/slide" Target="slides/slide57.xml"/><Relationship Id="rId106" Type="http://schemas.openxmlformats.org/officeDocument/2006/relationships/slide" Target="slides/slide106.xml"/><Relationship Id="rId114" Type="http://schemas.openxmlformats.org/officeDocument/2006/relationships/slide" Target="slides/slide114.xml"/><Relationship Id="rId119" Type="http://schemas.openxmlformats.org/officeDocument/2006/relationships/slide" Target="slides/slide119.xml"/><Relationship Id="rId10" Type="http://schemas.openxmlformats.org/officeDocument/2006/relationships/slide" Target="slides/slide10.xml"/><Relationship Id="rId31" Type="http://schemas.openxmlformats.org/officeDocument/2006/relationships/slide" Target="slides/slide31.xml"/><Relationship Id="rId44" Type="http://schemas.openxmlformats.org/officeDocument/2006/relationships/slide" Target="slides/slide44.xml"/><Relationship Id="rId52" Type="http://schemas.openxmlformats.org/officeDocument/2006/relationships/slide" Target="slides/slide52.xml"/><Relationship Id="rId60" Type="http://schemas.openxmlformats.org/officeDocument/2006/relationships/slide" Target="slides/slide60.xml"/><Relationship Id="rId65" Type="http://schemas.openxmlformats.org/officeDocument/2006/relationships/slide" Target="slides/slide65.xml"/><Relationship Id="rId73" Type="http://schemas.openxmlformats.org/officeDocument/2006/relationships/slide" Target="slides/slide73.xml"/><Relationship Id="rId78" Type="http://schemas.openxmlformats.org/officeDocument/2006/relationships/slide" Target="slides/slide78.xml"/><Relationship Id="rId81" Type="http://schemas.openxmlformats.org/officeDocument/2006/relationships/slide" Target="slides/slide81.xml"/><Relationship Id="rId86" Type="http://schemas.openxmlformats.org/officeDocument/2006/relationships/slide" Target="slides/slide86.xml"/><Relationship Id="rId94" Type="http://schemas.openxmlformats.org/officeDocument/2006/relationships/slide" Target="slides/slide94.xml"/><Relationship Id="rId99" Type="http://schemas.openxmlformats.org/officeDocument/2006/relationships/slide" Target="slides/slide99.xml"/><Relationship Id="rId101" Type="http://schemas.openxmlformats.org/officeDocument/2006/relationships/slide" Target="slides/slide10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9" Type="http://schemas.openxmlformats.org/officeDocument/2006/relationships/slide" Target="slides/slide39.xml"/><Relationship Id="rId109" Type="http://schemas.openxmlformats.org/officeDocument/2006/relationships/slide" Target="slides/slide109.xml"/><Relationship Id="rId34" Type="http://schemas.openxmlformats.org/officeDocument/2006/relationships/slide" Target="slides/slide34.xml"/><Relationship Id="rId50" Type="http://schemas.openxmlformats.org/officeDocument/2006/relationships/slide" Target="slides/slide50.xml"/><Relationship Id="rId55" Type="http://schemas.openxmlformats.org/officeDocument/2006/relationships/slide" Target="slides/slide55.xml"/><Relationship Id="rId76" Type="http://schemas.openxmlformats.org/officeDocument/2006/relationships/slide" Target="slides/slide76.xml"/><Relationship Id="rId97" Type="http://schemas.openxmlformats.org/officeDocument/2006/relationships/slide" Target="slides/slide97.xml"/><Relationship Id="rId104" Type="http://schemas.openxmlformats.org/officeDocument/2006/relationships/slide" Target="slides/slide104.xml"/><Relationship Id="rId7" Type="http://schemas.openxmlformats.org/officeDocument/2006/relationships/slide" Target="slides/slide7.xml"/><Relationship Id="rId71" Type="http://schemas.openxmlformats.org/officeDocument/2006/relationships/slide" Target="slides/slide71.xml"/><Relationship Id="rId92" Type="http://schemas.openxmlformats.org/officeDocument/2006/relationships/slide" Target="slides/slide92.xml"/><Relationship Id="rId2" Type="http://schemas.openxmlformats.org/officeDocument/2006/relationships/slide" Target="slides/slide2.xml"/><Relationship Id="rId29" Type="http://schemas.openxmlformats.org/officeDocument/2006/relationships/slide" Target="slides/slide2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1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DCF54973-D966-49B4-95FF-1EBA00B843D4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9687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787" tIns="47393" rIns="94787" bIns="47393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DC2F61F-FF18-443B-A6DF-FE26CC4F32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430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82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647" y="1420515"/>
            <a:ext cx="7886700" cy="5683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6416675"/>
            <a:ext cx="9144000" cy="44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65088"/>
            <a:ext cx="8712200" cy="3016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90500" y="430213"/>
            <a:ext cx="8786813" cy="4785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BDDAA6-936E-4A8C-833B-804A73A560A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8625" y="65088"/>
            <a:ext cx="2198688" cy="1211262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79388" y="65088"/>
            <a:ext cx="6446837" cy="12112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F9F6313-6AED-49EA-A16D-6372E3606CB3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05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ko-KR" dirty="0" smtClean="0"/>
              <a:t>Click to edit Master subtitle style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25" y="6488642"/>
            <a:ext cx="533627" cy="365125"/>
          </a:xfrm>
          <a:prstGeom prst="rect">
            <a:avLst/>
          </a:prstGeom>
        </p:spPr>
        <p:txBody>
          <a:bodyPr/>
          <a:lstStyle/>
          <a:p>
            <a:fld id="{569F084A-0342-47D2-BADC-59EC213A93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718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/>
          <p:cNvSpPr>
            <a:spLocks noGrp="1"/>
          </p:cNvSpPr>
          <p:nvPr>
            <p:ph idx="1"/>
          </p:nvPr>
        </p:nvSpPr>
        <p:spPr>
          <a:xfrm>
            <a:off x="628650" y="95408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 dirty="0"/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422647" y="124472"/>
            <a:ext cx="7886700" cy="568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179512" y="6356350"/>
            <a:ext cx="2133600" cy="365125"/>
          </a:xfr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fld id="{DE4F2698-A7F6-4F1F-8752-4917FD51330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슬라이드 번호 개체 틀 2"/>
          <p:cNvSpPr txBox="1">
            <a:spLocks/>
          </p:cNvSpPr>
          <p:nvPr userDrawn="1"/>
        </p:nvSpPr>
        <p:spPr>
          <a:xfrm>
            <a:off x="1795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11A173-7B9A-4F15-BB53-6F7EEC07B345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65088"/>
            <a:ext cx="8712200" cy="3016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90500" y="430213"/>
            <a:ext cx="4316413" cy="8461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430213"/>
            <a:ext cx="4318000" cy="8461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074942E-24E2-4516-9927-5E560442189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E475CDE-7B56-4DFD-B386-4EC4C321B84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65088"/>
            <a:ext cx="8712200" cy="3016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7095FD-23F9-4EE8-87EC-D9A7203169B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107504" y="6484193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CEFE47D-E299-4F8C-8668-9616C9FE925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D2DB1E-5BEE-406D-AD7D-082FE7E0665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F53F383-C33F-45EE-B421-3850D244CAB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3"/>
          <p:cNvGrpSpPr>
            <a:grpSpLocks/>
          </p:cNvGrpSpPr>
          <p:nvPr/>
        </p:nvGrpSpPr>
        <p:grpSpPr bwMode="auto">
          <a:xfrm>
            <a:off x="0" y="-12700"/>
            <a:ext cx="9144000" cy="877888"/>
            <a:chOff x="0" y="-8"/>
            <a:chExt cx="6240" cy="553"/>
          </a:xfrm>
          <a:solidFill>
            <a:schemeClr val="bg1">
              <a:lumMod val="65000"/>
            </a:schemeClr>
          </a:solidFill>
        </p:grpSpPr>
        <p:sp>
          <p:nvSpPr>
            <p:cNvPr id="18" name="Rectangle 9"/>
            <p:cNvSpPr>
              <a:spLocks noChangeArrowheads="1"/>
            </p:cNvSpPr>
            <p:nvPr userDrawn="1"/>
          </p:nvSpPr>
          <p:spPr bwMode="auto">
            <a:xfrm>
              <a:off x="0" y="-8"/>
              <a:ext cx="6240" cy="54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" name="Line 12"/>
            <p:cNvSpPr>
              <a:spLocks noChangeShapeType="1"/>
            </p:cNvSpPr>
            <p:nvPr userDrawn="1"/>
          </p:nvSpPr>
          <p:spPr bwMode="auto">
            <a:xfrm>
              <a:off x="0" y="545"/>
              <a:ext cx="6240" cy="0"/>
            </a:xfrm>
            <a:prstGeom prst="line">
              <a:avLst/>
            </a:prstGeom>
            <a:grp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6550" y="95408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36550" y="152400"/>
            <a:ext cx="38100" cy="503238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2" name="제목 개체 틀 1"/>
          <p:cNvSpPr>
            <a:spLocks noGrp="1"/>
          </p:cNvSpPr>
          <p:nvPr>
            <p:ph type="title"/>
          </p:nvPr>
        </p:nvSpPr>
        <p:spPr>
          <a:xfrm>
            <a:off x="422647" y="124472"/>
            <a:ext cx="7886700" cy="568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0" y="6416675"/>
            <a:ext cx="9144000" cy="44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F2698-A7F6-4F1F-8752-4917FD51330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2800">
          <a:solidFill>
            <a:schemeClr val="tx1"/>
          </a:solidFill>
          <a:latin typeface="다음_SemiBold" panose="02000700060000000000" pitchFamily="2" charset="-127"/>
          <a:ea typeface="다음_SemiBold" panose="02000700060000000000" pitchFamily="2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9pPr>
    </p:titleStyle>
    <p:bodyStyle>
      <a:lvl1pPr marL="355600" indent="-355600" algn="l" rtl="0" eaLnBrk="1" fontAlgn="base" latinLnBrk="1" hangingPunct="1">
        <a:lnSpc>
          <a:spcPct val="120000"/>
        </a:lnSpc>
        <a:spcBef>
          <a:spcPct val="30000"/>
        </a:spcBef>
        <a:spcAft>
          <a:spcPct val="0"/>
        </a:spcAft>
        <a:buFontTx/>
        <a:buBlip>
          <a:blip r:embed="rId14"/>
        </a:buBlip>
        <a:defRPr lang="ko-KR" altLang="en-US" sz="1800" b="1" kern="1200" dirty="0" smtClean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542925" indent="-184150" algn="l" rtl="0" eaLnBrk="1" fontAlgn="base" latinLnBrk="1" hangingPunct="1">
        <a:lnSpc>
          <a:spcPct val="120000"/>
        </a:lnSpc>
        <a:spcBef>
          <a:spcPct val="30000"/>
        </a:spcBef>
        <a:spcAft>
          <a:spcPct val="0"/>
        </a:spcAft>
        <a:buFont typeface="Wingdings" panose="05000000000000000000" pitchFamily="2" charset="2"/>
        <a:buChar char="§"/>
        <a:defRPr lang="ko-KR" altLang="en-US" sz="1600" b="0" kern="1200" dirty="0" smtClean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723900" indent="-190500" algn="l" rtl="0" eaLnBrk="1" fontAlgn="base" latinLnBrk="1" hangingPunct="1">
        <a:lnSpc>
          <a:spcPct val="120000"/>
        </a:lnSpc>
        <a:spcBef>
          <a:spcPct val="30000"/>
        </a:spcBef>
        <a:spcAft>
          <a:spcPct val="0"/>
        </a:spcAft>
        <a:buFont typeface="나눔고딕" panose="020D0604000000000000" pitchFamily="50" charset="-127"/>
        <a:buChar char="­"/>
        <a:defRPr lang="ko-KR" altLang="en-US" sz="1400" b="0" kern="1200" dirty="0" smtClean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901700" indent="-177800" algn="l" rtl="0" eaLnBrk="1" fontAlgn="base" latinLnBrk="1" hangingPunct="1">
        <a:lnSpc>
          <a:spcPct val="12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lang="ko-KR" altLang="en-US" sz="1400" b="0" kern="1200" dirty="0" smtClean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1079500" indent="-177800" algn="l" rtl="0" eaLnBrk="1" fontAlgn="base" latinLnBrk="1" hangingPunct="1">
        <a:lnSpc>
          <a:spcPct val="120000"/>
        </a:lnSpc>
        <a:spcBef>
          <a:spcPct val="30000"/>
        </a:spcBef>
        <a:spcAft>
          <a:spcPct val="0"/>
        </a:spcAft>
        <a:buFont typeface="나눔고딕" panose="020D0604000000000000" pitchFamily="50" charset="-127"/>
        <a:buChar char="­"/>
        <a:defRPr lang="ko-KR" altLang="en-US" sz="1400" b="0" kern="1200" dirty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j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j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j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j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604966/maximum-and-minimum-values-for-int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math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text-sequence-type-str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sequence-types-list-tuple-range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s://wikidocs.net/book/1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-1.14.0/reference/routines.array-creation.html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-1.14.0/reference/routines.math.html" TargetMode="Externa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40" y="1484784"/>
            <a:ext cx="7886700" cy="3240360"/>
          </a:xfrm>
        </p:spPr>
        <p:txBody>
          <a:bodyPr/>
          <a:lstStyle/>
          <a:p>
            <a:r>
              <a:rPr lang="ko-KR" altLang="en-US" sz="3600" dirty="0" err="1"/>
              <a:t>파이썬</a:t>
            </a:r>
            <a:r>
              <a:rPr lang="ko-KR" altLang="en-US" sz="3600" dirty="0"/>
              <a:t> 기반 </a:t>
            </a:r>
            <a:r>
              <a:rPr lang="ko-KR" altLang="en-US" sz="3600" dirty="0" err="1"/>
              <a:t>빅데이터</a:t>
            </a:r>
            <a:r>
              <a:rPr lang="ko-KR" altLang="en-US" sz="3600" dirty="0"/>
              <a:t> </a:t>
            </a:r>
            <a:r>
              <a:rPr lang="ko-KR" altLang="en-US" sz="3600" dirty="0" smtClean="0"/>
              <a:t>분석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ko-KR" altLang="en-US" sz="3600" dirty="0" smtClean="0"/>
              <a:t>실무자 </a:t>
            </a:r>
            <a:r>
              <a:rPr lang="ko-KR" altLang="en-US" sz="3600" dirty="0"/>
              <a:t>양성과정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서울코딩학원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en-US" altLang="ko-KR" sz="2000" dirty="0"/>
              <a:t>2018.10.29 ~ 2018.12.21 (40</a:t>
            </a:r>
            <a:r>
              <a:rPr lang="ko-KR" altLang="en-US" sz="2000" dirty="0"/>
              <a:t>일</a:t>
            </a:r>
            <a:r>
              <a:rPr lang="en-US" altLang="ko-KR" sz="2000" dirty="0"/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&gt; </a:t>
            </a:r>
            <a:r>
              <a:rPr lang="ko-KR" altLang="en-US" sz="2400" dirty="0" err="1" smtClean="0"/>
              <a:t>파이썬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데이터 분석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33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Anaconda3-5.1.0-Windows-x86_64.exe </a:t>
            </a:r>
            <a:r>
              <a:rPr lang="ko-KR" altLang="en-US" smtClean="0"/>
              <a:t>실행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ko-KR" altLang="en-US" smtClean="0"/>
              <a:t>시작메뉴 </a:t>
            </a:r>
            <a:r>
              <a:rPr lang="en-US" altLang="ko-KR" smtClean="0"/>
              <a:t>&gt; Anaconda3 &gt; Anaconda Prompt</a:t>
            </a:r>
          </a:p>
          <a:p>
            <a:pPr>
              <a:lnSpc>
                <a:spcPct val="200000"/>
              </a:lnSpc>
            </a:pPr>
            <a:r>
              <a:rPr lang="en-US" altLang="ko-KR" smtClean="0"/>
              <a:t>ipython </a:t>
            </a:r>
            <a:r>
              <a:rPr lang="ko-KR" altLang="en-US" smtClean="0"/>
              <a:t>실행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아나콘다 설</a:t>
            </a:r>
            <a:r>
              <a:rPr lang="ko-KR" altLang="en-US"/>
              <a:t>치</a:t>
            </a:r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268760"/>
            <a:ext cx="2016224" cy="260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오른쪽 화살표 4"/>
          <p:cNvSpPr/>
          <p:nvPr/>
        </p:nvSpPr>
        <p:spPr bwMode="auto">
          <a:xfrm>
            <a:off x="6084168" y="1844824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96952"/>
            <a:ext cx="3672408" cy="237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18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plt.scatter()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 </a:t>
            </a:r>
            <a:r>
              <a:rPr lang="ko-KR" altLang="en-US" smtClean="0"/>
              <a:t>맛보기</a:t>
            </a:r>
            <a:r>
              <a:rPr lang="en-US" altLang="ko-KR" smtClean="0"/>
              <a:t>2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numpy as np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matplotlib.pyplot as plt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data1=np.random.normal(1,1,size=1000)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data2=np.random.normal(3,1,size=1000)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plt.scatter(data1,data2)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plt.title('TEST2')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plt.xlabel('data1')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plt.ylabel('data2')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plt.show()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924944"/>
            <a:ext cx="4822712" cy="3601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4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plt.imshow()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 </a:t>
            </a:r>
            <a:r>
              <a:rPr lang="ko-KR" altLang="en-US" smtClean="0"/>
              <a:t>맛보기</a:t>
            </a:r>
            <a:r>
              <a:rPr lang="en-US" altLang="ko-KR"/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numpy as np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matplotlib.pyplot as plt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data=[ [np.sin(i**2+j**2) for j in np.arange(-2,2,0.05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  for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i in np.arange(-2,2,0.05) 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plt.imshow(data)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plt.colorbar()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plt.show()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062" y="2947046"/>
            <a:ext cx="4887406" cy="36503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3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iris </a:t>
            </a:r>
            <a:r>
              <a:rPr lang="ko-KR" altLang="en-US" sz="2000" smtClean="0"/>
              <a:t>데이터 읽어와 그래프 그리기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 iris </a:t>
            </a:r>
            <a:r>
              <a:rPr lang="ko-KR" altLang="en-US" smtClean="0"/>
              <a:t>데이터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4339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import numpy as np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import matplotlib.pyplot as plt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# load iris data</a:t>
            </a: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columns=["sepal.length","sepal.width","petal.length","petal.width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"]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name={'Setosa':0, 'Versicolor':1, 'Virginica':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2}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X=np.loadtxt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('iris.csv', delimiter=',', skiprows=1, converters={4: lambda x: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name[x.strip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('"')]}, encoding='utf-8')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X1=X[X[:,-1]==0]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X2=X[X[:,-1]==1]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X3=X[X[:,-1]==2]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# plot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plt.title(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'IRIS – sepal.length')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plt.plot(X1[:,0],'ro-')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plt.plot(X2[:,0],'gs:')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plt.plot(X3[:,0],'b^--')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plt.legend(name.keys())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plt.xlabel('samples')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plt.ylabel('values')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plt.show()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524048"/>
            <a:ext cx="3914470" cy="3145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19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plt.plot()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–plot()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plt.plot(range(10,40), X1[10:40,0], color=‘red’, marker=‘o’, linestyle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=‘solid’, linewidth=2, markersize=20, label=‘Setosa’)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plt.plot(range(10,40), X1[10:40,0],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‘ro-’,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linewidth=2, markersize=20, label=‘Setosa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’)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plt.plot(X2[:,1],’gs’)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930344"/>
            <a:ext cx="2160240" cy="1654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784" y="4608501"/>
            <a:ext cx="1893168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30344"/>
            <a:ext cx="2736304" cy="215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330" y="3087679"/>
            <a:ext cx="2927332" cy="1866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192553"/>
            <a:ext cx="2592288" cy="1106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90966" y="6093296"/>
            <a:ext cx="6073522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200"/>
              <a:t>https://matplotlib.org/api/_as_gen/matplotlib.pyplot.plot.html#matplotlib.pyplot.plot</a:t>
            </a:r>
            <a:endParaRPr lang="ko-KR" altLang="en-US" sz="12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60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smtClean="0"/>
              <a:t>축</a:t>
            </a:r>
            <a:r>
              <a:rPr lang="en-US" altLang="ko-KR" sz="2000" smtClean="0"/>
              <a:t>, </a:t>
            </a:r>
            <a:r>
              <a:rPr lang="ko-KR" altLang="en-US" sz="2000" smtClean="0"/>
              <a:t>그리드</a:t>
            </a:r>
            <a:r>
              <a:rPr lang="en-US" altLang="ko-KR" sz="2000" smtClean="0"/>
              <a:t>, </a:t>
            </a:r>
            <a:r>
              <a:rPr lang="ko-KR" altLang="en-US" sz="2000" smtClean="0"/>
              <a:t>레이블 등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 </a:t>
            </a:r>
            <a:r>
              <a:rPr lang="ko-KR" altLang="en-US" smtClean="0"/>
              <a:t>설정 기능들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plt.title('TEST')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plt.plot(range(-10,10),[np.sin(i) for i in range(-10,10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)], 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label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='sin(x)')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plt.xlabel('x')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plt.ylabel('sin(x)')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plt.xticks(range(-10,10,2))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plt.axis('equal')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plt.grid()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plt.legend()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plt.show()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59141" y="5949280"/>
            <a:ext cx="548932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600"/>
              <a:t>https://matplotlib.org/api/_as_gen/matplotlib.pyplot.html</a:t>
            </a:r>
            <a:endParaRPr lang="ko-KR" altLang="en-US" sz="160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284984"/>
            <a:ext cx="3168352" cy="2505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44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2</a:t>
            </a:r>
            <a:r>
              <a:rPr lang="ko-KR" altLang="en-US" sz="2000" smtClean="0"/>
              <a:t>차원 점들로 표시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 scatter()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plt.scatter(X[:,0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], X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[:,1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], c=X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[:,-1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], s=X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[:,2]*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100, 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alpha=0.2)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plt.show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()     </a:t>
            </a:r>
            <a:r>
              <a:rPr lang="en-US" altLang="ko-KR" sz="1600" b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c: color, s: size</a:t>
            </a:r>
            <a:endParaRPr lang="en-US" altLang="ko-KR" sz="16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9752" y="6032321"/>
            <a:ext cx="6425798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200"/>
              <a:t>https://matplotlib.org/api/_as_gen/matplotlib.pyplot.scatter.html#matplotlib.pyplot.scatter</a:t>
            </a:r>
            <a:endParaRPr lang="ko-KR" altLang="en-US" sz="120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4464496" cy="3450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00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smtClean="0"/>
              <a:t>히스토그</a:t>
            </a:r>
            <a:r>
              <a:rPr lang="ko-KR" altLang="en-US" sz="2000"/>
              <a:t>램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 hist()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plt.title('IRIS - petal.length')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plt.hist(X1[:,2],bins=20,alpha=0.5,label='Setosa')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plt.hist(X2[:,2],bins=20,alpha=0.5,label='Versicolor')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plt.hist(X3[:,2],bins=20,alpha=0.5,label='Virginica')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plt.xlabel('petal.length')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plt.ylabel('count')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plt.legend()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plt.show()</a:t>
            </a:r>
            <a:endParaRPr lang="en-US" altLang="ko-KR" sz="16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9752" y="6032321"/>
            <a:ext cx="6015814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200"/>
              <a:t>https://matplotlib.org/api/_as_gen/matplotlib.pyplot.hist.html#matplotlib.pyplot.hist</a:t>
            </a:r>
            <a:endParaRPr lang="ko-KR" altLang="en-US" sz="120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996952"/>
            <a:ext cx="3456384" cy="27370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5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smtClean="0"/>
              <a:t>여러개의 플롯을 한 장에 그려보자 </a:t>
            </a:r>
            <a:r>
              <a:rPr lang="en-US" altLang="ko-KR" sz="2000" smtClean="0">
                <a:sym typeface="Wingdings" pitchFamily="2" charset="2"/>
              </a:rPr>
              <a:t> subplot()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 </a:t>
            </a:r>
            <a:r>
              <a:rPr lang="ko-KR" altLang="en-US" smtClean="0"/>
              <a:t>서브플롯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fig=plt.figure()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fig.suptitle('IRIS')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for col in range(4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plt.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subplot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(2,2,col+1)  </a:t>
            </a:r>
            <a:r>
              <a:rPr lang="en-US" altLang="ko-KR" sz="1200" b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1 ~ 4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plt.hist(X1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[:,col],bins=20,alpha=0.5,label='Setosa')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plt.hist(X2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[:,col],bins=20,alpha=0.5,label='Versicolor')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plt.hist(X3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[:,col],bins=20,alpha=0.5,label='Virginica')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plt.xlabel(columns[col])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plt.ylabel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('count')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plt.legend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plt.show()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46813" y="6464369"/>
            <a:ext cx="6573659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200"/>
              <a:t>https://matplotlib.org/api/_as_gen/matplotlib.pyplot.subplot.html#matplotlib.pyplot.subplot</a:t>
            </a:r>
            <a:endParaRPr lang="ko-KR" altLang="en-US" sz="120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996952"/>
            <a:ext cx="3925784" cy="333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52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subplots()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 </a:t>
            </a:r>
            <a:r>
              <a:rPr lang="ko-KR" altLang="en-US" smtClean="0"/>
              <a:t>서브플롯</a:t>
            </a:r>
            <a:r>
              <a:rPr lang="en-US" altLang="ko-KR" smtClean="0"/>
              <a:t>2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fig,axes = plt.subplots(2,2,sharex=True,sharey=True)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fig.suptitle('IRIS')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for col in range(4):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ax=axes[col//2,col%2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   </a:t>
            </a:r>
            <a:r>
              <a:rPr lang="en-US" altLang="ko-KR" sz="1200" b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axes.shape==(2,2)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ax.hist(X1[:,col],bins=20,alpha=0.5,label='Setosa')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ax.hist(X2[:,col],bins=20,alpha=0.5,label='Versicolor')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ax.hist(X3[:,col],bins=20,alpha=0.5,label='Virginica')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ax.set_xlabel(columns[col])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ax.set_ylabel('count')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ax.legend()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plt.show()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1720" y="6309320"/>
            <a:ext cx="6708311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200"/>
              <a:t>https://matplotlib.org/api/_as_gen/matplotlib.pyplot.subplots.html#matplotlib.pyplot.subplots</a:t>
            </a:r>
            <a:endParaRPr lang="ko-KR" altLang="en-US" sz="120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194344"/>
            <a:ext cx="3600400" cy="2970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3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text(), annotate()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 </a:t>
            </a:r>
            <a:r>
              <a:rPr lang="ko-KR" altLang="en-US" smtClean="0"/>
              <a:t>기타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plt.scatter(X[:,0],X[:,1],c=X[:,-1],s=X[:,2]*100, alpha=0.2)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plt.text(6,3.2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,'sepal width\n/\nsepal length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', fontsize=30, alpha=0.5,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ha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='center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', va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='center')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plt.annotate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('Setosa',xy=(6,4),xytext=(6.5,4.2),arrowprops=dict(facecolor='black'))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plt.show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()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3728" y="5877272"/>
            <a:ext cx="6757043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https://matplotlib.org/api/_as_gen/matplotlib.pyplot.text.html#matplotlib.pyplot.text</a:t>
            </a:r>
          </a:p>
          <a:p>
            <a:r>
              <a:rPr lang="en-US" altLang="ko-KR" sz="1200"/>
              <a:t>https://matplotlib.org/api/_</a:t>
            </a:r>
            <a:r>
              <a:rPr lang="en-US" altLang="ko-KR" sz="1200" smtClean="0"/>
              <a:t>as_gen/matplotlib.pyplot.annotate.html#matplotlib.pyplot.annotate </a:t>
            </a:r>
            <a:endParaRPr lang="ko-KR" altLang="en-US" sz="120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03" y="2924944"/>
            <a:ext cx="3744416" cy="27704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73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시작메뉴 </a:t>
            </a:r>
            <a:r>
              <a:rPr lang="en-US" altLang="ko-KR" smtClean="0"/>
              <a:t>&gt; Anaconda3 &gt; Anaconda Prompt</a:t>
            </a:r>
          </a:p>
          <a:p>
            <a:pPr>
              <a:lnSpc>
                <a:spcPct val="100000"/>
              </a:lnSpc>
            </a:pPr>
            <a:r>
              <a:rPr lang="ko-KR" altLang="en-US" smtClean="0"/>
              <a:t>명령창에서 </a:t>
            </a:r>
            <a:r>
              <a:rPr lang="en-US" altLang="ko-KR" smtClean="0"/>
              <a:t>“jupyter notebook” </a:t>
            </a:r>
            <a:r>
              <a:rPr lang="ko-KR" altLang="en-US" smtClean="0"/>
              <a:t>실행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접속 </a:t>
            </a:r>
            <a:r>
              <a:rPr lang="en-US" altLang="ko-KR" smtClean="0"/>
              <a:t>URL </a:t>
            </a:r>
            <a:r>
              <a:rPr lang="ko-KR" altLang="en-US" smtClean="0"/>
              <a:t>뜨고 </a:t>
            </a:r>
            <a:r>
              <a:rPr lang="en-US" altLang="ko-KR" smtClean="0"/>
              <a:t>(</a:t>
            </a:r>
            <a:r>
              <a:rPr lang="en-US" altLang="ko-KR" smtClean="0">
                <a:hlinkClick r:id="rId3"/>
              </a:rPr>
              <a:t>http://localhost:8888</a:t>
            </a:r>
            <a:r>
              <a:rPr lang="en-US" altLang="ko-KR" smtClean="0"/>
              <a:t>), </a:t>
            </a:r>
            <a:r>
              <a:rPr lang="ko-KR" altLang="en-US" smtClean="0"/>
              <a:t>기본 브라우저 자동으로 뜸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기본 경로는 </a:t>
            </a:r>
            <a:r>
              <a:rPr lang="en-US" altLang="ko-KR" smtClean="0"/>
              <a:t>“jupyter notebook” </a:t>
            </a:r>
            <a:r>
              <a:rPr lang="ko-KR" altLang="en-US" smtClean="0"/>
              <a:t>을 실행한 디렉토리가 됨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종료는 명령창에서 </a:t>
            </a:r>
            <a:r>
              <a:rPr lang="en-US" altLang="ko-KR" smtClean="0"/>
              <a:t>“Ctrl-c” </a:t>
            </a:r>
            <a:r>
              <a:rPr lang="ko-KR" altLang="en-US" smtClean="0"/>
              <a:t>입력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시작메뉴 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J</a:t>
            </a:r>
            <a:r>
              <a:rPr lang="en-US" altLang="ko-KR" smtClean="0"/>
              <a:t>upyter notebook</a:t>
            </a:r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3456384" cy="224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오른쪽 화살표 4"/>
          <p:cNvSpPr/>
          <p:nvPr/>
        </p:nvSpPr>
        <p:spPr bwMode="auto">
          <a:xfrm>
            <a:off x="359532" y="5103143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37112"/>
            <a:ext cx="5760640" cy="226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9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8245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하</a:t>
            </a:r>
            <a:r>
              <a:rPr lang="ko-KR" altLang="en-US" sz="2000"/>
              <a:t>둡</a:t>
            </a:r>
            <a:r>
              <a:rPr lang="en-US" altLang="ko-KR" sz="2000" smtClean="0"/>
              <a:t> Spark (PySpark)</a:t>
            </a:r>
          </a:p>
          <a:p>
            <a:pPr>
              <a:lnSpc>
                <a:spcPct val="200000"/>
              </a:lnSpc>
            </a:pPr>
            <a:r>
              <a:rPr lang="ko-KR" altLang="en-US" sz="2000" smtClean="0"/>
              <a:t>머신러닝</a:t>
            </a:r>
            <a:endParaRPr lang="en-US" altLang="ko-KR" sz="2000" smtClean="0"/>
          </a:p>
          <a:p>
            <a:pPr>
              <a:lnSpc>
                <a:spcPct val="200000"/>
              </a:lnSpc>
            </a:pPr>
            <a:r>
              <a:rPr lang="ko-KR" altLang="en-US" sz="2000" smtClean="0"/>
              <a:t>인공지</a:t>
            </a:r>
            <a:r>
              <a:rPr lang="ko-KR" altLang="en-US" sz="2000"/>
              <a:t>능</a:t>
            </a:r>
            <a:r>
              <a:rPr lang="en-US" altLang="ko-KR" sz="2000" smtClean="0"/>
              <a:t> / </a:t>
            </a:r>
            <a:r>
              <a:rPr lang="ko-KR" altLang="en-US" sz="2000" smtClean="0"/>
              <a:t>딥러닝 </a:t>
            </a:r>
            <a:r>
              <a:rPr lang="en-US" altLang="ko-KR" sz="2000" smtClean="0"/>
              <a:t>: </a:t>
            </a:r>
            <a:r>
              <a:rPr lang="ko-KR" altLang="en-US" sz="2000" smtClean="0"/>
              <a:t>텐서플로</a:t>
            </a:r>
            <a:endParaRPr lang="en-US" altLang="ko-KR" sz="2000" smtClean="0"/>
          </a:p>
          <a:p>
            <a:pPr>
              <a:lnSpc>
                <a:spcPct val="200000"/>
              </a:lnSpc>
            </a:pPr>
            <a:r>
              <a:rPr lang="ko-KR" altLang="en-US" sz="2000" smtClean="0"/>
              <a:t>강화학습</a:t>
            </a:r>
            <a:endParaRPr lang="en-US" altLang="ko-KR" sz="2000" smtClean="0"/>
          </a:p>
          <a:p>
            <a:pPr>
              <a:lnSpc>
                <a:spcPct val="200000"/>
              </a:lnSpc>
            </a:pPr>
            <a:r>
              <a:rPr lang="ko-KR" altLang="en-US" sz="2000" smtClean="0"/>
              <a:t>금융</a:t>
            </a:r>
            <a:r>
              <a:rPr lang="en-US" altLang="ko-KR" sz="2000" smtClean="0"/>
              <a:t>/</a:t>
            </a:r>
            <a:r>
              <a:rPr lang="ko-KR" altLang="en-US" sz="2000" smtClean="0"/>
              <a:t>주식 </a:t>
            </a:r>
            <a:r>
              <a:rPr lang="en-US" altLang="ko-KR" sz="2000" smtClean="0"/>
              <a:t>(Pandas)</a:t>
            </a:r>
          </a:p>
          <a:p>
            <a:pPr>
              <a:lnSpc>
                <a:spcPct val="200000"/>
              </a:lnSpc>
            </a:pPr>
            <a:r>
              <a:rPr lang="ko-KR" altLang="en-US" sz="2000" smtClean="0"/>
              <a:t>과학</a:t>
            </a:r>
            <a:r>
              <a:rPr lang="en-US" altLang="ko-KR" sz="2000" smtClean="0"/>
              <a:t>/IT/</a:t>
            </a:r>
            <a:r>
              <a:rPr lang="ko-KR" altLang="en-US" sz="2000" smtClean="0"/>
              <a:t>산업</a:t>
            </a:r>
            <a:endParaRPr lang="en-US" altLang="ko-KR" sz="2000" smtClean="0"/>
          </a:p>
          <a:p>
            <a:pPr>
              <a:lnSpc>
                <a:spcPct val="200000"/>
              </a:lnSpc>
            </a:pP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파이썬을 사용하자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05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560" y="1556792"/>
            <a:ext cx="7886700" cy="568325"/>
          </a:xfrm>
        </p:spPr>
        <p:txBody>
          <a:bodyPr anchor="ctr"/>
          <a:lstStyle/>
          <a:p>
            <a:r>
              <a:rPr lang="en-US" altLang="ko-KR"/>
              <a:t>4</a:t>
            </a:r>
            <a:r>
              <a:rPr lang="en-US" altLang="ko-KR" smtClean="0"/>
              <a:t>. </a:t>
            </a:r>
            <a:r>
              <a:rPr lang="ko-KR" altLang="en-US" smtClean="0"/>
              <a:t>추가 내용</a:t>
            </a:r>
            <a:endParaRPr lang="ko-KR" altLang="en-US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1371600" y="290671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Tx/>
              <a:buBlip>
                <a:blip r:embed="rId2"/>
              </a:buBlip>
              <a:defRPr lang="ko-KR" altLang="en-US" sz="1800" b="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542925" indent="-18415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ko-KR" altLang="en-US" sz="16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723900" indent="-1905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9017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0795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r>
              <a:rPr lang="en-US" smtClean="0"/>
              <a:t>pip, </a:t>
            </a:r>
            <a:r>
              <a:rPr lang="ko-KR" altLang="en-US" smtClean="0"/>
              <a:t>맵리듀스 등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3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기본명령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ko-KR" altLang="en-US" smtClean="0"/>
              <a:t>설치 </a:t>
            </a:r>
            <a:r>
              <a:rPr lang="en-US" altLang="ko-KR" smtClean="0"/>
              <a:t>: pip install [</a:t>
            </a:r>
            <a:r>
              <a:rPr lang="ko-KR" altLang="en-US" smtClean="0"/>
              <a:t>모듈명</a:t>
            </a:r>
            <a:r>
              <a:rPr lang="en-US" altLang="ko-KR" smtClean="0"/>
              <a:t>]</a:t>
            </a:r>
          </a:p>
          <a:p>
            <a:pPr lvl="1">
              <a:lnSpc>
                <a:spcPct val="200000"/>
              </a:lnSpc>
            </a:pPr>
            <a:r>
              <a:rPr lang="ko-KR" altLang="en-US" smtClean="0"/>
              <a:t>업그레이드 </a:t>
            </a:r>
            <a:r>
              <a:rPr lang="en-US" altLang="ko-KR" smtClean="0"/>
              <a:t>: pip install --upgrade [</a:t>
            </a:r>
            <a:r>
              <a:rPr lang="ko-KR" altLang="en-US" smtClean="0"/>
              <a:t>모듈명</a:t>
            </a:r>
            <a:r>
              <a:rPr lang="en-US" altLang="ko-KR" smtClean="0"/>
              <a:t>]</a:t>
            </a:r>
          </a:p>
          <a:p>
            <a:pPr lvl="1">
              <a:lnSpc>
                <a:spcPct val="200000"/>
              </a:lnSpc>
            </a:pPr>
            <a:r>
              <a:rPr lang="ko-KR" altLang="en-US" smtClean="0"/>
              <a:t>목록 출력 </a:t>
            </a:r>
            <a:r>
              <a:rPr lang="en-US" altLang="ko-KR" smtClean="0"/>
              <a:t>: pip list</a:t>
            </a:r>
          </a:p>
          <a:p>
            <a:pPr lvl="1">
              <a:lnSpc>
                <a:spcPct val="200000"/>
              </a:lnSpc>
            </a:pPr>
            <a:r>
              <a:rPr lang="ko-KR" altLang="en-US" smtClean="0"/>
              <a:t>모듈 정보 출력 </a:t>
            </a:r>
            <a:r>
              <a:rPr lang="en-US" altLang="ko-KR" smtClean="0"/>
              <a:t>: pip show [</a:t>
            </a:r>
            <a:r>
              <a:rPr lang="ko-KR" altLang="en-US" smtClean="0"/>
              <a:t>모듈명</a:t>
            </a:r>
            <a:r>
              <a:rPr lang="en-US" altLang="ko-KR" smtClean="0"/>
              <a:t>]</a:t>
            </a:r>
          </a:p>
          <a:p>
            <a:pPr lvl="1">
              <a:lnSpc>
                <a:spcPct val="200000"/>
              </a:lnSpc>
            </a:pPr>
            <a:r>
              <a:rPr lang="en-US" altLang="ko-KR" smtClean="0"/>
              <a:t>“python –m pip install [</a:t>
            </a:r>
            <a:r>
              <a:rPr lang="ko-KR" altLang="en-US" smtClean="0"/>
              <a:t>모듈명</a:t>
            </a:r>
            <a:r>
              <a:rPr lang="en-US" altLang="ko-KR" smtClean="0"/>
              <a:t>]” </a:t>
            </a:r>
            <a:r>
              <a:rPr lang="ko-KR" altLang="en-US" smtClean="0"/>
              <a:t>처럼 사용 가능하다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ko-KR" altLang="en-US" smtClean="0">
                <a:sym typeface="Wingdings" pitchFamily="2" charset="2"/>
              </a:rPr>
              <a:t>연습</a:t>
            </a:r>
            <a:endParaRPr lang="en-US" altLang="ko-KR" smtClean="0">
              <a:sym typeface="Wingdings" pitchFamily="2" charset="2"/>
            </a:endParaRPr>
          </a:p>
          <a:p>
            <a:pPr lvl="1">
              <a:lnSpc>
                <a:spcPct val="200000"/>
              </a:lnSpc>
            </a:pPr>
            <a:r>
              <a:rPr lang="en-US" altLang="ko-KR" smtClean="0">
                <a:sym typeface="Wingdings" pitchFamily="2" charset="2"/>
              </a:rPr>
              <a:t>numpy </a:t>
            </a:r>
            <a:r>
              <a:rPr lang="ko-KR" altLang="en-US" smtClean="0">
                <a:sym typeface="Wingdings" pitchFamily="2" charset="2"/>
              </a:rPr>
              <a:t>또는 </a:t>
            </a:r>
            <a:r>
              <a:rPr lang="en-US" altLang="ko-KR" smtClean="0">
                <a:sym typeface="Wingdings" pitchFamily="2" charset="2"/>
              </a:rPr>
              <a:t>pandas </a:t>
            </a:r>
            <a:r>
              <a:rPr lang="ko-KR" altLang="en-US" smtClean="0">
                <a:sym typeface="Wingdings" pitchFamily="2" charset="2"/>
              </a:rPr>
              <a:t>모듈을 설치해 보자</a:t>
            </a:r>
            <a:endParaRPr lang="en-US" altLang="ko-KR" smtClean="0">
              <a:sym typeface="Wingdings" pitchFamily="2" charset="2"/>
            </a:endParaRPr>
          </a:p>
          <a:p>
            <a:pPr lvl="1">
              <a:lnSpc>
                <a:spcPct val="200000"/>
              </a:lnSpc>
            </a:pPr>
            <a:r>
              <a:rPr lang="en-US" altLang="ko-KR" smtClean="0">
                <a:sym typeface="Wingdings" pitchFamily="2" charset="2"/>
              </a:rPr>
              <a:t>pip </a:t>
            </a:r>
            <a:r>
              <a:rPr lang="ko-KR" altLang="en-US" smtClean="0">
                <a:sym typeface="Wingdings" pitchFamily="2" charset="2"/>
              </a:rPr>
              <a:t>자신을 업그레이드해 보자 </a:t>
            </a:r>
            <a:r>
              <a:rPr lang="en-US" altLang="ko-KR" smtClean="0">
                <a:sym typeface="Wingdings" pitchFamily="2" charset="2"/>
              </a:rPr>
              <a:t>(pip </a:t>
            </a:r>
            <a:r>
              <a:rPr lang="ko-KR" altLang="en-US" smtClean="0">
                <a:sym typeface="Wingdings" pitchFamily="2" charset="2"/>
              </a:rPr>
              <a:t>도 하나의 모듈임</a:t>
            </a:r>
            <a:r>
              <a:rPr lang="en-US" altLang="ko-KR" smtClean="0">
                <a:sym typeface="Wingdings" pitchFamily="2" charset="2"/>
              </a:rPr>
              <a:t>)</a:t>
            </a:r>
            <a:endParaRPr lang="en-US" alt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pip – </a:t>
            </a:r>
            <a:r>
              <a:rPr lang="ko-KR" altLang="en-US" smtClean="0"/>
              <a:t>모듈 설치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76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15841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smtClean="0"/>
              <a:t>파이썬 기본 라이브러리가 제공하는 맵리듀스 기능</a:t>
            </a:r>
            <a:endParaRPr lang="en-US" altLang="ko-KR" sz="2000" smtClean="0"/>
          </a:p>
          <a:p>
            <a:pPr lvl="1">
              <a:lnSpc>
                <a:spcPct val="100000"/>
              </a:lnSpc>
            </a:pPr>
            <a:r>
              <a:rPr lang="en-US" altLang="ko-KR" smtClean="0"/>
              <a:t>map() </a:t>
            </a:r>
            <a:r>
              <a:rPr lang="ko-KR" altLang="en-US" smtClean="0"/>
              <a:t>과 </a:t>
            </a:r>
            <a:r>
              <a:rPr lang="en-US" altLang="ko-KR" smtClean="0"/>
              <a:t>filter() </a:t>
            </a:r>
            <a:r>
              <a:rPr lang="ko-KR" altLang="en-US" smtClean="0"/>
              <a:t>함수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en-US" altLang="ko-KR" smtClean="0"/>
              <a:t>functools </a:t>
            </a:r>
            <a:r>
              <a:rPr lang="ko-KR" altLang="en-US" smtClean="0"/>
              <a:t>모듈의 </a:t>
            </a:r>
            <a:r>
              <a:rPr lang="en-US" altLang="ko-KR" smtClean="0"/>
              <a:t>reduce() </a:t>
            </a:r>
            <a:r>
              <a:rPr lang="ko-KR" altLang="en-US" smtClean="0"/>
              <a:t>함수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맵리듀스 또는 함수형프로그래밍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2104395"/>
            <a:ext cx="7723532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l=['I','am','Tom']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map(len,l)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&lt;map object at 0x00000000023B9278&gt;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list(_)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[1, 2, 3]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list(map(list,l))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[['I'], ['a', 'm'], ['T', 'o', 'm']]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filter(lambda x: 'm' in x,l)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&lt;filter object at 0x00000000023B92E8&gt;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list(_)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['am', 'Tom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']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import functools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functools.reduce(lambda x,y: x+y, l)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'IamTom'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functools.reduce(lambda x,y: x+' '+y, l,'He said,')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'He said, I am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Tom‘</a:t>
            </a:r>
          </a:p>
          <a:p>
            <a:r>
              <a:rPr lang="es-ES" altLang="ko-KR" sz="1200">
                <a:latin typeface="Consolas" pitchFamily="49" charset="0"/>
                <a:cs typeface="Consolas" pitchFamily="49" charset="0"/>
              </a:rPr>
              <a:t>&gt;&gt;&gt; functools.reduce(lambda x,y: x+y, map(len,l))</a:t>
            </a:r>
          </a:p>
          <a:p>
            <a:r>
              <a:rPr lang="es-ES" altLang="ko-KR" sz="1200" smtClean="0">
                <a:latin typeface="Consolas" pitchFamily="49" charset="0"/>
                <a:cs typeface="Consolas" pitchFamily="49" charset="0"/>
              </a:rPr>
              <a:t>6</a:t>
            </a:r>
          </a:p>
          <a:p>
            <a:endParaRPr lang="es-E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loc=['seoul','busan','daejun','seoul','busan']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list(map(lambda x: 0 if x=='seoul' else 1, loc))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[0, 1, 1, 0, 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[0 if x=='seoul' else 1 for x in loc]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[0, 1, 1, 0, 1]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84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15841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datetime </a:t>
            </a:r>
            <a:r>
              <a:rPr lang="ko-KR" altLang="en-US" sz="2000" smtClean="0"/>
              <a:t>모듈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날자와 시간 처리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7723532" cy="4339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import datetime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datetime.datetime.now()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datetime.datetime(2018, 5, 23, 14, 58, 21, 168286)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d=datetime.datetime.now()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d.year, d.month,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d.day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(2018, 5, 23)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d.hour, d.minute, d.second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(14, 58, 40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nn-NO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nn-NO" altLang="ko-KR" sz="1200" smtClean="0">
                <a:latin typeface="Consolas" pitchFamily="49" charset="0"/>
                <a:cs typeface="Consolas" pitchFamily="49" charset="0"/>
              </a:rPr>
              <a:t>&gt;&gt;&gt; d=datetime.datetime(2018,5,24); d</a:t>
            </a:r>
            <a:endParaRPr lang="nn-NO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nn-NO" altLang="ko-KR" sz="1200">
                <a:latin typeface="Consolas" pitchFamily="49" charset="0"/>
                <a:cs typeface="Consolas" pitchFamily="49" charset="0"/>
              </a:rPr>
              <a:t>datetime.datetime(2018, 5, 24, 0, 0</a:t>
            </a:r>
            <a:r>
              <a:rPr lang="nn-NO" altLang="ko-KR" sz="1200" smtClean="0">
                <a:latin typeface="Consolas" pitchFamily="49" charset="0"/>
                <a:cs typeface="Consolas" pitchFamily="49" charset="0"/>
              </a:rPr>
              <a:t>)</a:t>
            </a:r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d.weekday()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3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d.strftime('%Y-%m-%d')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'2018-05-24'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d=datetime.datetime.strptime('2018/5/24', '%Y/%m/%d')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datetime.datetime(2018, 5, 24, 0, 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d+datetime.timedelta(days=2)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datetime.datetime(2018, 5, 26, 0, 0)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d-datetime.timedelta(weeks=1,days=1)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datetime.datetime(2018, 5, 16, 0, 0)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49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15841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pass, try/except, isinstance()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기타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772353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&gt;&gt;&gt; n=1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&gt;&gt;&gt; if n&gt;0: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...     pass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... else: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...     print('0 or minus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')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&gt;&gt;&gt;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&gt;&gt;&gt; try: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...     print('num='+n)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... except: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...     print('Error!!')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Error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!!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&gt;&gt;&gt;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&gt;&gt;&gt; l=[1,2,3]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&gt;&gt;&gt; isinstance(l,list)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4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1.1 5.5 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로 나누었을 때의 몫과 나머지를 구하라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>
                <a:sym typeface="Wingdings" pitchFamily="2" charset="2"/>
              </a:rPr>
              <a:t> 5.5//2, 5.5%2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1.2 sin(π/2) </a:t>
            </a:r>
            <a:r>
              <a:rPr lang="ko-KR" altLang="en-US" sz="2000" dirty="0" smtClean="0"/>
              <a:t>값을 구하라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>
                <a:sym typeface="Wingdings" pitchFamily="2" charset="2"/>
              </a:rPr>
              <a:t> </a:t>
            </a:r>
            <a:r>
              <a:rPr lang="en-US" altLang="ko-KR" sz="2000" dirty="0" err="1" smtClean="0">
                <a:sym typeface="Wingdings" pitchFamily="2" charset="2"/>
              </a:rPr>
              <a:t>math.sin</a:t>
            </a:r>
            <a:r>
              <a:rPr lang="en-US" altLang="ko-KR" sz="2000" dirty="0" smtClean="0">
                <a:sym typeface="Wingdings" pitchFamily="2" charset="2"/>
              </a:rPr>
              <a:t>(</a:t>
            </a:r>
            <a:r>
              <a:rPr lang="en-US" altLang="ko-KR" sz="2000" dirty="0" err="1" smtClean="0">
                <a:sym typeface="Wingdings" pitchFamily="2" charset="2"/>
              </a:rPr>
              <a:t>math.pi</a:t>
            </a:r>
            <a:r>
              <a:rPr lang="en-US" altLang="ko-KR" sz="2000" dirty="0" smtClean="0">
                <a:sym typeface="Wingdings" pitchFamily="2" charset="2"/>
              </a:rPr>
              <a:t>/2)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1.3 round(2.9), </a:t>
            </a:r>
            <a:r>
              <a:rPr lang="en-US" altLang="ko-KR" sz="2000" dirty="0" err="1" smtClean="0"/>
              <a:t>math.floor</a:t>
            </a:r>
            <a:r>
              <a:rPr lang="en-US" altLang="ko-KR" sz="2000" dirty="0" smtClean="0"/>
              <a:t>(2.9), </a:t>
            </a:r>
            <a:r>
              <a:rPr lang="en-US" altLang="ko-KR" sz="2000" dirty="0" err="1" smtClean="0"/>
              <a:t>math.ceil</a:t>
            </a:r>
            <a:r>
              <a:rPr lang="en-US" altLang="ko-KR" sz="2000" dirty="0" smtClean="0"/>
              <a:t>(2.9) </a:t>
            </a:r>
            <a:r>
              <a:rPr lang="ko-KR" altLang="en-US" sz="2000" dirty="0" smtClean="0"/>
              <a:t>의 차이점은</a:t>
            </a:r>
            <a:r>
              <a:rPr lang="en-US" altLang="ko-KR" sz="200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>
                <a:sym typeface="Wingdings" pitchFamily="2" charset="2"/>
              </a:rPr>
              <a:t> </a:t>
            </a:r>
            <a:r>
              <a:rPr lang="ko-KR" altLang="en-US" sz="2000" dirty="0" smtClean="0">
                <a:sym typeface="Wingdings" pitchFamily="2" charset="2"/>
              </a:rPr>
              <a:t>반올림</a:t>
            </a:r>
            <a:r>
              <a:rPr lang="en-US" altLang="ko-KR" sz="2000" dirty="0" smtClean="0">
                <a:sym typeface="Wingdings" pitchFamily="2" charset="2"/>
              </a:rPr>
              <a:t>, </a:t>
            </a:r>
            <a:r>
              <a:rPr lang="ko-KR" altLang="en-US" sz="2000" dirty="0" smtClean="0">
                <a:sym typeface="Wingdings" pitchFamily="2" charset="2"/>
              </a:rPr>
              <a:t>정수부분</a:t>
            </a:r>
            <a:r>
              <a:rPr lang="en-US" altLang="ko-KR" sz="2000" dirty="0" smtClean="0">
                <a:sym typeface="Wingdings" pitchFamily="2" charset="2"/>
              </a:rPr>
              <a:t>, </a:t>
            </a:r>
            <a:r>
              <a:rPr lang="ko-KR" altLang="en-US" sz="2000" dirty="0" err="1" smtClean="0">
                <a:sym typeface="Wingdings" pitchFamily="2" charset="2"/>
              </a:rPr>
              <a:t>천장값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1.4 </a:t>
            </a:r>
            <a:r>
              <a:rPr lang="en-US" altLang="ko-KR" sz="2000" dirty="0" err="1" smtClean="0"/>
              <a:t>random.random</a:t>
            </a:r>
            <a:r>
              <a:rPr lang="en-US" altLang="ko-KR" sz="2000" dirty="0" smtClean="0"/>
              <a:t>() </a:t>
            </a:r>
            <a:r>
              <a:rPr lang="ko-KR" altLang="en-US" sz="2000" dirty="0" smtClean="0"/>
              <a:t>함수를 이용하여 나의 오늘의 운수를 알아보자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	0~5 </a:t>
            </a:r>
            <a:r>
              <a:rPr lang="ko-KR" altLang="en-US" sz="2000" dirty="0" smtClean="0"/>
              <a:t>사이면 보통이고 </a:t>
            </a:r>
            <a:r>
              <a:rPr lang="en-US" altLang="ko-KR" sz="2000" dirty="0" smtClean="0"/>
              <a:t>5~10 </a:t>
            </a:r>
            <a:r>
              <a:rPr lang="ko-KR" altLang="en-US" sz="2000" dirty="0" smtClean="0"/>
              <a:t>사이면 운수대통</a:t>
            </a:r>
            <a:r>
              <a:rPr lang="en-US" altLang="ko-KR" sz="2000" dirty="0" smtClean="0"/>
              <a:t>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>
                <a:sym typeface="Wingdings" pitchFamily="2" charset="2"/>
              </a:rPr>
              <a:t> </a:t>
            </a:r>
            <a:r>
              <a:rPr lang="en-US" altLang="ko-KR" sz="2000" dirty="0" err="1" smtClean="0">
                <a:sym typeface="Wingdings" pitchFamily="2" charset="2"/>
              </a:rPr>
              <a:t>random.random</a:t>
            </a:r>
            <a:r>
              <a:rPr lang="en-US" altLang="ko-KR" sz="2000" dirty="0" smtClean="0">
                <a:sym typeface="Wingdings" pitchFamily="2" charset="2"/>
              </a:rPr>
              <a:t>()*10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endParaRPr lang="en-US" altLang="ko-K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연습문제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해답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6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.1 </a:t>
            </a:r>
            <a:r>
              <a:rPr lang="ko-KR" altLang="en-US" sz="2000" dirty="0" smtClean="0"/>
              <a:t>처음 </a:t>
            </a:r>
            <a:r>
              <a:rPr lang="en-US" altLang="ko-KR" sz="2000" dirty="0" smtClean="0"/>
              <a:t>50</a:t>
            </a:r>
            <a:r>
              <a:rPr lang="ko-KR" altLang="en-US" sz="2000" dirty="0" smtClean="0"/>
              <a:t>개는 값이 </a:t>
            </a:r>
            <a:r>
              <a:rPr lang="en-US" altLang="ko-KR" sz="2000" dirty="0" smtClean="0"/>
              <a:t>0, </a:t>
            </a:r>
            <a:r>
              <a:rPr lang="ko-KR" altLang="en-US" sz="2000" dirty="0" smtClean="0"/>
              <a:t>나머지 </a:t>
            </a:r>
            <a:r>
              <a:rPr lang="en-US" altLang="ko-KR" sz="2000" dirty="0" smtClean="0"/>
              <a:t>50</a:t>
            </a:r>
            <a:r>
              <a:rPr lang="ko-KR" altLang="en-US" sz="2000" dirty="0" smtClean="0"/>
              <a:t>개는 값이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인 리스트를 만들라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smtClean="0">
                <a:sym typeface="Wingdings" pitchFamily="2" charset="2"/>
              </a:rPr>
              <a:t> [0]*50 + [1]*50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.2 l=[3,1,5,4,2] 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정렬 기능을 이용하여</a:t>
            </a:r>
            <a:r>
              <a:rPr lang="en-US" altLang="ko-KR" sz="2000" dirty="0" smtClean="0"/>
              <a:t> l</a:t>
            </a:r>
            <a:r>
              <a:rPr lang="ko-KR" altLang="en-US" sz="2000" dirty="0" smtClean="0"/>
              <a:t>의 최대값과 최소값을 구하라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smtClean="0">
                <a:sym typeface="Wingdings" pitchFamily="2" charset="2"/>
              </a:rPr>
              <a:t> sorted(l)[-1], sorted(l)[0] (* max(l), min(l) )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.3 0</a:t>
            </a:r>
            <a:r>
              <a:rPr lang="ko-KR" altLang="en-US" sz="2000" dirty="0" smtClean="0"/>
              <a:t>부터 </a:t>
            </a:r>
            <a:r>
              <a:rPr lang="en-US" altLang="ko-KR" sz="2000" dirty="0" smtClean="0"/>
              <a:t>99 </a:t>
            </a:r>
            <a:r>
              <a:rPr lang="ko-KR" altLang="en-US" sz="2000" dirty="0" smtClean="0"/>
              <a:t>까지의 </a:t>
            </a:r>
            <a:r>
              <a:rPr lang="en-US" altLang="ko-KR" sz="2000" dirty="0" smtClean="0"/>
              <a:t>10*10 </a:t>
            </a:r>
            <a:r>
              <a:rPr lang="ko-KR" altLang="en-US" sz="2000" dirty="0" smtClean="0"/>
              <a:t>행렬 형태의 리스트를 만들려고 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빈칸은</a:t>
            </a:r>
            <a:r>
              <a:rPr lang="en-US" altLang="ko-KR" sz="200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 smtClean="0"/>
              <a:t>mylist</a:t>
            </a:r>
            <a:r>
              <a:rPr lang="en-US" altLang="ko-KR" sz="1600" dirty="0" smtClean="0"/>
              <a:t>=[]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for i in range( </a:t>
            </a:r>
            <a:r>
              <a:rPr lang="en-US" altLang="ko-KR" sz="1600" dirty="0" smtClean="0">
                <a:solidFill>
                  <a:srgbClr val="FF0000"/>
                </a:solidFill>
              </a:rPr>
              <a:t>10</a:t>
            </a:r>
            <a:r>
              <a:rPr lang="en-US" altLang="ko-KR" sz="1600" dirty="0" smtClean="0"/>
              <a:t> 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n=i*10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mylist.append</a:t>
            </a:r>
            <a:r>
              <a:rPr lang="en-US" altLang="ko-KR" sz="1600" dirty="0" smtClean="0"/>
              <a:t>([ </a:t>
            </a:r>
            <a:r>
              <a:rPr lang="en-US" altLang="ko-KR" sz="1600" dirty="0" smtClean="0">
                <a:solidFill>
                  <a:srgbClr val="FF0000"/>
                </a:solidFill>
              </a:rPr>
              <a:t>n,n+1,n+2,n+3,n+4,n+5,n+6,n+7,n+8,n+9</a:t>
            </a:r>
            <a:r>
              <a:rPr lang="en-US" altLang="ko-KR" sz="1600" dirty="0" smtClean="0"/>
              <a:t> ])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연습문제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해답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6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3.1 </a:t>
            </a:r>
            <a:r>
              <a:rPr lang="ko-KR" altLang="en-US" sz="2000" dirty="0" smtClean="0"/>
              <a:t>아래와 같이 </a:t>
            </a:r>
            <a:r>
              <a:rPr lang="en-US" altLang="ko-KR" sz="2000" dirty="0" smtClean="0"/>
              <a:t>cities.txt </a:t>
            </a:r>
            <a:r>
              <a:rPr lang="ko-KR" altLang="en-US" sz="2000" dirty="0" smtClean="0"/>
              <a:t>파일을 만들어라 </a:t>
            </a:r>
            <a:r>
              <a:rPr lang="en-US" altLang="ko-KR" sz="2000" dirty="0" smtClean="0"/>
              <a:t>(open </a:t>
            </a:r>
            <a:r>
              <a:rPr lang="ko-KR" altLang="en-US" sz="2000" dirty="0" smtClean="0"/>
              <a:t>함수 사용</a:t>
            </a:r>
            <a:r>
              <a:rPr lang="en-US" altLang="ko-KR" sz="2000" dirty="0" smtClean="0"/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smtClean="0"/>
              <a:t>1</a:t>
            </a:r>
            <a:r>
              <a:rPr lang="en-US" altLang="ko-KR" sz="1600" dirty="0"/>
              <a:t>,</a:t>
            </a:r>
            <a:r>
              <a:rPr lang="ko-KR" altLang="en-US" sz="1600" dirty="0"/>
              <a:t>서울</a:t>
            </a:r>
            <a:r>
              <a:rPr lang="en-US" altLang="ko-KR" sz="1600" dirty="0"/>
              <a:t>,99.9,</a:t>
            </a:r>
            <a:r>
              <a:rPr lang="ko-KR" altLang="en-US" sz="1600" dirty="0"/>
              <a:t>중부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2,</a:t>
            </a:r>
            <a:r>
              <a:rPr lang="ko-KR" altLang="en-US" sz="1600" dirty="0"/>
              <a:t>부산</a:t>
            </a:r>
            <a:r>
              <a:rPr lang="en-US" altLang="ko-KR" sz="1600" dirty="0"/>
              <a:t>,83.2,</a:t>
            </a:r>
            <a:r>
              <a:rPr lang="ko-KR" altLang="en-US" sz="1600" dirty="0"/>
              <a:t>남부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3,</a:t>
            </a:r>
            <a:r>
              <a:rPr lang="ko-KR" altLang="en-US" sz="1600" dirty="0"/>
              <a:t>대구</a:t>
            </a:r>
            <a:r>
              <a:rPr lang="en-US" altLang="ko-KR" sz="1600" dirty="0"/>
              <a:t>,77.5,</a:t>
            </a:r>
            <a:r>
              <a:rPr lang="ko-KR" altLang="en-US" sz="1600" dirty="0"/>
              <a:t>남부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4,</a:t>
            </a:r>
            <a:r>
              <a:rPr lang="ko-KR" altLang="en-US" sz="1600" dirty="0"/>
              <a:t>인천</a:t>
            </a:r>
            <a:r>
              <a:rPr lang="en-US" altLang="ko-KR" sz="1600" dirty="0"/>
              <a:t>,67.8,</a:t>
            </a:r>
            <a:r>
              <a:rPr lang="ko-KR" altLang="en-US" sz="1600" dirty="0"/>
              <a:t>중부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3.2 cities.txt </a:t>
            </a:r>
            <a:r>
              <a:rPr lang="ko-KR" altLang="en-US" sz="2000" dirty="0" smtClean="0"/>
              <a:t>파일을 읽어와 아래와 같이 </a:t>
            </a:r>
            <a:r>
              <a:rPr lang="en-US" altLang="ko-KR" sz="2000" dirty="0" smtClean="0"/>
              <a:t>cities2.txt </a:t>
            </a:r>
            <a:r>
              <a:rPr lang="ko-KR" altLang="en-US" sz="2000" dirty="0" smtClean="0"/>
              <a:t>파일을 만들어라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smtClean="0"/>
              <a:t>1,100,0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smtClean="0"/>
              <a:t>2,83,1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smtClean="0"/>
              <a:t>3,78,1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smtClean="0"/>
              <a:t>4,68,0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연습문제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해답</a:t>
            </a:r>
            <a:endParaRPr lang="en-US" altLang="ko-KR" dirty="0"/>
          </a:p>
        </p:txBody>
      </p:sp>
      <p:sp>
        <p:nvSpPr>
          <p:cNvPr id="4" name="모서리가 접힌 도형 3"/>
          <p:cNvSpPr/>
          <p:nvPr/>
        </p:nvSpPr>
        <p:spPr bwMode="auto">
          <a:xfrm>
            <a:off x="3923928" y="1628800"/>
            <a:ext cx="2880320" cy="1584176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f=open('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cities.txt','w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')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f.write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('1,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서울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,99.9,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중부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\n')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f.write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('2,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부산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,83.2,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남부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\n')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f.write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('3,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대구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,77.5,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남부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\n')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f.write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('4,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인천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,67.8,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중부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\n')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f.close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()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2123728" y="3933056"/>
            <a:ext cx="6840760" cy="2016224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cities=[]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f=open('cities.txt')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for line in f: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cities.append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line.strip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().split(','))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f.close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f=open('cities2.txt','w')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for city in cities: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f.write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('%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d,%d,%d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\n' % (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(city[0]),round(float(city[2])),0 if city[3]=='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중부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' else 1))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f.close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()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99752" y="6060261"/>
            <a:ext cx="5264736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 </a:t>
            </a:r>
            <a:r>
              <a:rPr lang="ko-KR" altLang="en-US" sz="1200" dirty="0" smtClean="0"/>
              <a:t>메모장에서 소스파일 </a:t>
            </a:r>
            <a:r>
              <a:rPr lang="ko-KR" altLang="en-US" sz="1200" dirty="0" err="1" smtClean="0"/>
              <a:t>저장시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[</a:t>
            </a:r>
            <a:r>
              <a:rPr lang="ko-KR" altLang="en-US" sz="1200" dirty="0" err="1" smtClean="0"/>
              <a:t>다른이름으로저장</a:t>
            </a:r>
            <a:r>
              <a:rPr lang="en-US" altLang="ko-KR" sz="1200" dirty="0" smtClean="0"/>
              <a:t>]</a:t>
            </a:r>
            <a:r>
              <a:rPr lang="en-US" altLang="ko-KR" sz="1200" dirty="0" smtClean="0">
                <a:sym typeface="Wingdings" pitchFamily="2" charset="2"/>
              </a:rPr>
              <a:t>[</a:t>
            </a:r>
            <a:r>
              <a:rPr lang="ko-KR" altLang="en-US" sz="1200" dirty="0" err="1" smtClean="0">
                <a:sym typeface="Wingdings" pitchFamily="2" charset="2"/>
              </a:rPr>
              <a:t>인코딩</a:t>
            </a:r>
            <a:r>
              <a:rPr lang="en-US" altLang="ko-KR" sz="1200" dirty="0" smtClean="0">
                <a:sym typeface="Wingdings" pitchFamily="2" charset="2"/>
              </a:rPr>
              <a:t>:UTF-8]</a:t>
            </a:r>
            <a:endParaRPr lang="ko-KR" altLang="en-US" sz="12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4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4</a:t>
            </a:r>
            <a:r>
              <a:rPr lang="en-US" altLang="ko-KR" sz="2000" dirty="0" smtClean="0"/>
              <a:t>.1 a=</a:t>
            </a:r>
            <a:r>
              <a:rPr lang="en-US" altLang="ko-KR" sz="2000" dirty="0" err="1" smtClean="0"/>
              <a:t>np.random.rand</a:t>
            </a:r>
            <a:r>
              <a:rPr lang="en-US" altLang="ko-KR" sz="2000" dirty="0" smtClean="0"/>
              <a:t>(3,2) </a:t>
            </a:r>
            <a:r>
              <a:rPr lang="ko-KR" altLang="en-US" sz="2000" dirty="0" smtClean="0"/>
              <a:t>인 </a:t>
            </a:r>
            <a:r>
              <a:rPr lang="ko-KR" altLang="en-US" sz="2000" dirty="0" err="1" smtClean="0"/>
              <a:t>어레이가</a:t>
            </a:r>
            <a:r>
              <a:rPr lang="ko-KR" altLang="en-US" sz="2000" dirty="0" smtClean="0"/>
              <a:t> 있다</a:t>
            </a:r>
            <a:r>
              <a:rPr lang="en-US" altLang="ko-KR" sz="2000" dirty="0" smtClean="0"/>
              <a:t>. a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행의 개수를 구하라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(</a:t>
            </a:r>
            <a:r>
              <a:rPr lang="ko-KR" altLang="en-US" sz="2000" dirty="0" smtClean="0"/>
              <a:t>답은 </a:t>
            </a:r>
            <a:r>
              <a:rPr lang="en-US" altLang="ko-KR" sz="2000" dirty="0" smtClean="0"/>
              <a:t>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smtClean="0">
                <a:sym typeface="Wingdings" pitchFamily="2" charset="2"/>
              </a:rPr>
              <a:t> </a:t>
            </a:r>
            <a:r>
              <a:rPr lang="en-US" altLang="ko-KR" sz="2000" dirty="0" err="1" smtClean="0">
                <a:sym typeface="Wingdings" pitchFamily="2" charset="2"/>
              </a:rPr>
              <a:t>a.shape</a:t>
            </a:r>
            <a:r>
              <a:rPr lang="en-US" altLang="ko-KR" sz="2000" dirty="0" smtClean="0">
                <a:sym typeface="Wingdings" pitchFamily="2" charset="2"/>
              </a:rPr>
              <a:t>[0]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4.2 0~99</a:t>
            </a:r>
            <a:r>
              <a:rPr lang="ko-KR" altLang="en-US" sz="2000" dirty="0" smtClean="0"/>
              <a:t>까지의 수를 가지고 </a:t>
            </a:r>
            <a:r>
              <a:rPr lang="en-US" altLang="ko-KR" sz="2000" dirty="0" smtClean="0"/>
              <a:t>10*10 </a:t>
            </a:r>
            <a:r>
              <a:rPr lang="ko-KR" altLang="en-US" sz="2000" dirty="0" err="1" smtClean="0"/>
              <a:t>어레이를</a:t>
            </a:r>
            <a:r>
              <a:rPr lang="ko-KR" altLang="en-US" sz="2000" dirty="0" smtClean="0"/>
              <a:t> 만들어라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>
                <a:sym typeface="Wingdings" pitchFamily="2" charset="2"/>
              </a:rPr>
              <a:t> </a:t>
            </a:r>
            <a:r>
              <a:rPr lang="en-US" altLang="ko-KR" sz="2000" dirty="0" err="1">
                <a:sym typeface="Wingdings" pitchFamily="2" charset="2"/>
              </a:rPr>
              <a:t>np.arange</a:t>
            </a:r>
            <a:r>
              <a:rPr lang="en-US" altLang="ko-KR" sz="2000" dirty="0">
                <a:sym typeface="Wingdings" pitchFamily="2" charset="2"/>
              </a:rPr>
              <a:t>(100).reshape(10,10)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4.3 a=</a:t>
            </a:r>
            <a:r>
              <a:rPr lang="en-US" altLang="ko-KR" sz="2000" dirty="0" err="1" smtClean="0"/>
              <a:t>np.array</a:t>
            </a:r>
            <a:r>
              <a:rPr lang="en-US" altLang="ko-KR" sz="2000" dirty="0" smtClean="0"/>
              <a:t>([1,2,3]) </a:t>
            </a:r>
            <a:r>
              <a:rPr lang="ko-KR" altLang="en-US" sz="2000" dirty="0" smtClean="0"/>
              <a:t>에서 </a:t>
            </a:r>
            <a:r>
              <a:rPr lang="en-US" altLang="ko-KR" sz="2000" dirty="0" err="1" smtClean="0"/>
              <a:t>a.shape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(3,) 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이것의 의미는</a:t>
            </a:r>
            <a:r>
              <a:rPr lang="en-US" altLang="ko-KR" sz="200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>
                <a:sym typeface="Wingdings" pitchFamily="2" charset="2"/>
              </a:rPr>
              <a:t> (n,) </a:t>
            </a:r>
            <a:r>
              <a:rPr lang="ko-KR" altLang="en-US" sz="2000" dirty="0" smtClean="0">
                <a:sym typeface="Wingdings" pitchFamily="2" charset="2"/>
              </a:rPr>
              <a:t>형태는 값이 하나인 </a:t>
            </a:r>
            <a:r>
              <a:rPr lang="ko-KR" altLang="en-US" sz="2000" dirty="0" err="1" smtClean="0">
                <a:sym typeface="Wingdings" pitchFamily="2" charset="2"/>
              </a:rPr>
              <a:t>튜플을</a:t>
            </a:r>
            <a:r>
              <a:rPr lang="ko-KR" altLang="en-US" sz="2000" dirty="0" smtClean="0">
                <a:sym typeface="Wingdings" pitchFamily="2" charset="2"/>
              </a:rPr>
              <a:t> 의미한다</a:t>
            </a:r>
            <a:r>
              <a:rPr lang="en-US" altLang="ko-KR" sz="2000" dirty="0" smtClean="0">
                <a:sym typeface="Wingdings" pitchFamily="2" charset="2"/>
              </a:rPr>
              <a:t>. </a:t>
            </a:r>
            <a:r>
              <a:rPr lang="en-US" altLang="ko-KR" sz="2000" dirty="0" err="1" smtClean="0">
                <a:sym typeface="Wingdings" pitchFamily="2" charset="2"/>
              </a:rPr>
              <a:t>a.shape</a:t>
            </a:r>
            <a:r>
              <a:rPr lang="en-US" altLang="ko-KR" sz="2000" dirty="0" smtClean="0">
                <a:sym typeface="Wingdings" pitchFamily="2" charset="2"/>
              </a:rPr>
              <a:t>[0]==3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4.4 a=</a:t>
            </a:r>
            <a:r>
              <a:rPr lang="en-US" altLang="ko-KR" sz="2000" dirty="0" err="1" smtClean="0"/>
              <a:t>np.array</a:t>
            </a:r>
            <a:r>
              <a:rPr lang="en-US" altLang="ko-KR" sz="2000" dirty="0" smtClean="0"/>
              <a:t>([[1],[2],[3]]) </a:t>
            </a:r>
            <a:r>
              <a:rPr lang="ko-KR" altLang="en-US" sz="2000" dirty="0" smtClean="0"/>
              <a:t>에서 </a:t>
            </a:r>
            <a:r>
              <a:rPr lang="en-US" altLang="ko-KR" sz="2000" dirty="0" err="1" smtClean="0"/>
              <a:t>a.shape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는</a:t>
            </a:r>
            <a:r>
              <a:rPr lang="en-US" altLang="ko-KR" sz="200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>
                <a:sym typeface="Wingdings" pitchFamily="2" charset="2"/>
              </a:rPr>
              <a:t> (3,1)</a:t>
            </a:r>
            <a:endParaRPr lang="en-US" altLang="ko-KR" sz="1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연습문제 </a:t>
            </a:r>
            <a:r>
              <a:rPr lang="en-US" altLang="ko-KR" dirty="0" smtClean="0"/>
              <a:t>4 </a:t>
            </a:r>
            <a:r>
              <a:rPr lang="ko-KR" altLang="en-US" dirty="0" smtClean="0"/>
              <a:t>해답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4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79208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python </a:t>
            </a:r>
            <a:r>
              <a:rPr lang="ko-KR" altLang="en-US" smtClean="0"/>
              <a:t>콘솔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Hello, world!</a:t>
            </a:r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755576" y="1700808"/>
            <a:ext cx="7723532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c:&gt;python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Python 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3.6.2 (v3.6.2:5fd33b5, Jul  8 2017, 04:57:36) [MSC v.1900 64 bit (AMD64)] on win32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 "help", "copyright", "credits" or "license" for more information.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print("Hello, world!")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36550" y="3429000"/>
            <a:ext cx="8483922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Tx/>
              <a:buBlip>
                <a:blip r:embed="rId3"/>
              </a:buBlip>
              <a:defRPr lang="ko-KR" altLang="en-US" sz="1800" b="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542925" indent="-18415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ko-KR" altLang="en-US" sz="16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723900" indent="-1905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9017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0795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mtClean="0"/>
              <a:t>hello.py </a:t>
            </a:r>
            <a:r>
              <a:rPr lang="ko-KR" altLang="en-US" smtClean="0"/>
              <a:t>실행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20072" y="4221088"/>
            <a:ext cx="3259036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c:&gt;python hello.py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c:&gt;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4221088"/>
            <a:ext cx="331236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# c:\hello.py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print(‘Hello, world!’)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오른쪽 화살표 10"/>
          <p:cNvSpPr/>
          <p:nvPr/>
        </p:nvSpPr>
        <p:spPr bwMode="auto">
          <a:xfrm>
            <a:off x="4355976" y="4302387"/>
            <a:ext cx="648072" cy="565031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2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smtClean="0"/>
              <a:t>help()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ko-KR" sz="1400" smtClean="0"/>
          </a:p>
          <a:p>
            <a:pPr>
              <a:lnSpc>
                <a:spcPct val="200000"/>
              </a:lnSpc>
            </a:pPr>
            <a:endParaRPr lang="en-US" altLang="ko-KR" sz="1400"/>
          </a:p>
          <a:p>
            <a:pPr>
              <a:lnSpc>
                <a:spcPct val="200000"/>
              </a:lnSpc>
            </a:pPr>
            <a:endParaRPr lang="en-US" altLang="ko-KR" sz="1400" smtClean="0"/>
          </a:p>
          <a:p>
            <a:pPr>
              <a:lnSpc>
                <a:spcPct val="200000"/>
              </a:lnSpc>
            </a:pPr>
            <a:endParaRPr lang="en-US" altLang="ko-KR" sz="1400"/>
          </a:p>
          <a:p>
            <a:pPr>
              <a:lnSpc>
                <a:spcPct val="200000"/>
              </a:lnSpc>
            </a:pPr>
            <a:endParaRPr lang="en-US" altLang="ko-KR" sz="1400"/>
          </a:p>
          <a:p>
            <a:pPr>
              <a:lnSpc>
                <a:spcPct val="200000"/>
              </a:lnSpc>
            </a:pPr>
            <a:r>
              <a:rPr lang="en-US" altLang="ko-KR" sz="1400" smtClean="0"/>
              <a:t>dir()</a:t>
            </a:r>
            <a:endParaRPr lang="en-US" altLang="ko-KR" sz="12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도움</a:t>
            </a:r>
            <a:r>
              <a:rPr lang="ko-KR" altLang="en-US"/>
              <a:t>말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77235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help(print)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Help on built-in function print in module builtins: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print(...)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print(value, ..., sep=' ', end='\n', file=sys.stdout, flush=False)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Prints the values to a stream, or to sys.stdout by default.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Optional keyword arguments: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file:  a file-like object (stream); defaults to the current sys.stdout.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sep:   string inserted between values, default a space.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end:   string appended after the last value, default a newline.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flush: whether to forcibly flush the stream.</a:t>
            </a:r>
            <a:endParaRPr lang="en-US" altLang="ko-KR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4581128"/>
            <a:ext cx="772353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dir(print)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['__call__', '__class__', '__delattr__', '__dir__', '__doc__', '__eq__', '__form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at__', '__ge__', '__getattribute__', '__gt__', '__hash__', '__init__', '__init_s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ubclass__', '__le__', '__lt__', '__module__', '__name__', '__ne__', '__new__', '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__qualname__', '__reduce__', '__reduce_ex__', '__repr__', '__self__', '__setattr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__', '__sizeof__', '__str__', '__subclasshook__', '__text_signature__']</a:t>
            </a:r>
            <a:endParaRPr lang="en-US" altLang="ko-KR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86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560" y="1556792"/>
            <a:ext cx="7886700" cy="568325"/>
          </a:xfrm>
        </p:spPr>
        <p:txBody>
          <a:bodyPr anchor="ctr"/>
          <a:lstStyle/>
          <a:p>
            <a:r>
              <a:rPr lang="en-US" altLang="ko-KR"/>
              <a:t>2</a:t>
            </a:r>
            <a:r>
              <a:rPr lang="en-US" altLang="ko-KR" smtClean="0"/>
              <a:t>. </a:t>
            </a:r>
            <a:r>
              <a:rPr lang="ko-KR" altLang="en-US" smtClean="0"/>
              <a:t>파이썬 기초</a:t>
            </a:r>
            <a:endParaRPr lang="ko-KR" altLang="en-US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1371600" y="290671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Tx/>
              <a:buBlip>
                <a:blip r:embed="rId2"/>
              </a:buBlip>
              <a:defRPr lang="ko-KR" altLang="en-US" sz="1800" b="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542925" indent="-18415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ko-KR" altLang="en-US" sz="16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723900" indent="-1905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9017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0795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r>
              <a:rPr lang="ko-KR" altLang="en-US" smtClean="0"/>
              <a:t>자료형</a:t>
            </a:r>
            <a:r>
              <a:rPr lang="en-US" altLang="ko-KR" smtClean="0"/>
              <a:t>, </a:t>
            </a:r>
            <a:r>
              <a:rPr lang="ko-KR" altLang="en-US" smtClean="0"/>
              <a:t>문법</a:t>
            </a:r>
            <a:r>
              <a:rPr lang="en-US" altLang="ko-KR" smtClean="0"/>
              <a:t>, 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9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err="1" smtClean="0"/>
              <a:t>파이썬이</a:t>
            </a:r>
            <a:r>
              <a:rPr lang="ko-KR" altLang="en-US" sz="2000" dirty="0" smtClean="0"/>
              <a:t> 기본으로 제공하는 </a:t>
            </a:r>
            <a:r>
              <a:rPr lang="ko-KR" altLang="en-US" sz="2000" dirty="0" err="1" smtClean="0"/>
              <a:t>자료형은</a:t>
            </a:r>
            <a:r>
              <a:rPr lang="en-US" altLang="ko-KR" sz="2000" dirty="0" smtClean="0"/>
              <a:t>?</a:t>
            </a:r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정수 </a:t>
            </a:r>
            <a:r>
              <a:rPr lang="en-US" altLang="ko-KR" dirty="0" smtClean="0"/>
              <a:t>: 1, -1, 0, -999, 36473</a:t>
            </a:r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실수 </a:t>
            </a:r>
            <a:r>
              <a:rPr lang="en-US" altLang="ko-KR" dirty="0" smtClean="0"/>
              <a:t>: 1.0, -1.0, 0.0, -11.1, 2e-3(0.002) </a:t>
            </a:r>
            <a:r>
              <a:rPr lang="en-US" altLang="ko-KR" dirty="0" smtClean="0">
                <a:sym typeface="Wingdings" pitchFamily="2" charset="2"/>
              </a:rPr>
              <a:t> 1.0 </a:t>
            </a:r>
            <a:r>
              <a:rPr lang="ko-KR" altLang="en-US" dirty="0" smtClean="0">
                <a:sym typeface="Wingdings" pitchFamily="2" charset="2"/>
              </a:rPr>
              <a:t>과 </a:t>
            </a:r>
            <a:r>
              <a:rPr lang="en-US" altLang="ko-KR" dirty="0" smtClean="0">
                <a:sym typeface="Wingdings" pitchFamily="2" charset="2"/>
              </a:rPr>
              <a:t>1. </a:t>
            </a:r>
            <a:r>
              <a:rPr lang="ko-KR" altLang="en-US" dirty="0" smtClean="0">
                <a:sym typeface="Wingdings" pitchFamily="2" charset="2"/>
              </a:rPr>
              <a:t>은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같음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문자열 </a:t>
            </a:r>
            <a:r>
              <a:rPr lang="en-US" altLang="ko-KR" dirty="0" smtClean="0"/>
              <a:t>: ‘1’, “-1”, ‘python is good’, ‘a’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한문자형은 없음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dirty="0" err="1" smtClean="0"/>
              <a:t>튜플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: (1,’a’), (1,2,3,4)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값 변경 안됨</a:t>
            </a:r>
            <a:endParaRPr lang="en-US" altLang="ko-KR" dirty="0" smtClean="0">
              <a:sym typeface="Wingdings" pitchFamily="2" charset="2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 smtClean="0">
                <a:sym typeface="Wingdings" pitchFamily="2" charset="2"/>
              </a:rPr>
              <a:t>리스트 </a:t>
            </a:r>
            <a:r>
              <a:rPr lang="en-US" altLang="ko-KR" dirty="0" smtClean="0">
                <a:sym typeface="Wingdings" pitchFamily="2" charset="2"/>
              </a:rPr>
              <a:t>: [1,’a’], [1,2,3,4]  </a:t>
            </a:r>
            <a:r>
              <a:rPr lang="ko-KR" altLang="en-US" dirty="0" smtClean="0">
                <a:sym typeface="Wingdings" pitchFamily="2" charset="2"/>
              </a:rPr>
              <a:t>값 변경</a:t>
            </a:r>
            <a:r>
              <a:rPr lang="en-US" altLang="ko-KR" dirty="0" smtClean="0">
                <a:sym typeface="Wingdings" pitchFamily="2" charset="2"/>
              </a:rPr>
              <a:t>/</a:t>
            </a:r>
            <a:r>
              <a:rPr lang="ko-KR" altLang="en-US" dirty="0" smtClean="0">
                <a:sym typeface="Wingdings" pitchFamily="2" charset="2"/>
              </a:rPr>
              <a:t>추가</a:t>
            </a:r>
            <a:r>
              <a:rPr lang="en-US" altLang="ko-KR" dirty="0" smtClean="0">
                <a:sym typeface="Wingdings" pitchFamily="2" charset="2"/>
              </a:rPr>
              <a:t>/</a:t>
            </a:r>
            <a:r>
              <a:rPr lang="ko-KR" altLang="en-US" dirty="0" smtClean="0">
                <a:sym typeface="Wingdings" pitchFamily="2" charset="2"/>
              </a:rPr>
              <a:t>삭제 됨</a:t>
            </a:r>
            <a:endParaRPr lang="en-US" altLang="ko-KR" dirty="0" smtClean="0">
              <a:sym typeface="Wingdings" pitchFamily="2" charset="2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 err="1" smtClean="0">
                <a:sym typeface="Wingdings" pitchFamily="2" charset="2"/>
              </a:rPr>
              <a:t>딕셔너리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ko-KR" altLang="en-US" dirty="0" err="1" smtClean="0">
                <a:sym typeface="Wingdings" pitchFamily="2" charset="2"/>
              </a:rPr>
              <a:t>사전형</a:t>
            </a:r>
            <a:r>
              <a:rPr lang="en-US" altLang="ko-KR" dirty="0" smtClean="0">
                <a:sym typeface="Wingdings" pitchFamily="2" charset="2"/>
              </a:rPr>
              <a:t>)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: {1: ‘a’, ‘a’: 2}, {‘name’: ‘Python’, ‘age’: 1}  </a:t>
            </a:r>
            <a:r>
              <a:rPr lang="ko-KR" altLang="en-US" dirty="0" smtClean="0">
                <a:sym typeface="Wingdings" pitchFamily="2" charset="2"/>
              </a:rPr>
              <a:t>키</a:t>
            </a:r>
            <a:r>
              <a:rPr lang="en-US" altLang="ko-KR" dirty="0" smtClean="0">
                <a:sym typeface="Wingdings" pitchFamily="2" charset="2"/>
              </a:rPr>
              <a:t>/</a:t>
            </a:r>
            <a:r>
              <a:rPr lang="ko-KR" altLang="en-US" dirty="0" smtClean="0">
                <a:sym typeface="Wingdings" pitchFamily="2" charset="2"/>
              </a:rPr>
              <a:t>값</a:t>
            </a:r>
            <a:endParaRPr lang="en-US" altLang="ko-KR" dirty="0" smtClean="0">
              <a:sym typeface="Wingdings" pitchFamily="2" charset="2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 smtClean="0">
                <a:sym typeface="Wingdings" pitchFamily="2" charset="2"/>
              </a:rPr>
              <a:t>집합</a:t>
            </a:r>
            <a:r>
              <a:rPr lang="en-US" altLang="ko-KR" dirty="0" smtClean="0">
                <a:sym typeface="Wingdings" pitchFamily="2" charset="2"/>
              </a:rPr>
              <a:t>(set) : {1,2,3}</a:t>
            </a:r>
          </a:p>
          <a:p>
            <a:pPr lvl="1">
              <a:lnSpc>
                <a:spcPct val="200000"/>
              </a:lnSpc>
            </a:pPr>
            <a:r>
              <a:rPr lang="ko-KR" altLang="en-US" dirty="0" smtClean="0">
                <a:sym typeface="Wingdings" pitchFamily="2" charset="2"/>
              </a:rPr>
              <a:t>기타 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en-US" altLang="ko-KR" dirty="0" err="1" smtClean="0">
                <a:sym typeface="Wingdings" pitchFamily="2" charset="2"/>
              </a:rPr>
              <a:t>Bool</a:t>
            </a:r>
            <a:r>
              <a:rPr lang="ko-KR" altLang="en-US" dirty="0" smtClean="0">
                <a:sym typeface="Wingdings" pitchFamily="2" charset="2"/>
              </a:rPr>
              <a:t>형</a:t>
            </a:r>
            <a:r>
              <a:rPr lang="en-US" altLang="ko-KR" dirty="0" smtClean="0">
                <a:sym typeface="Wingdings" pitchFamily="2" charset="2"/>
              </a:rPr>
              <a:t>(True/False), None(</a:t>
            </a:r>
            <a:r>
              <a:rPr lang="ko-KR" altLang="en-US" dirty="0" smtClean="0">
                <a:sym typeface="Wingdings" pitchFamily="2" charset="2"/>
              </a:rPr>
              <a:t>값없음</a:t>
            </a:r>
            <a:r>
              <a:rPr lang="en-US" altLang="ko-KR" dirty="0" smtClean="0">
                <a:sym typeface="Wingdings" pitchFamily="2" charset="2"/>
              </a:rPr>
              <a:t>), </a:t>
            </a:r>
            <a:r>
              <a:rPr lang="ko-KR" altLang="en-US" dirty="0" smtClean="0">
                <a:sym typeface="Wingdings" pitchFamily="2" charset="2"/>
              </a:rPr>
              <a:t>바이트문자열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err="1" smtClean="0">
                <a:sym typeface="Wingdings" pitchFamily="2" charset="2"/>
              </a:rPr>
              <a:t>b’abc</a:t>
            </a:r>
            <a:r>
              <a:rPr lang="en-US" altLang="ko-KR" dirty="0" smtClean="0">
                <a:sym typeface="Wingdings" pitchFamily="2" charset="2"/>
              </a:rPr>
              <a:t>’, ‘</a:t>
            </a:r>
            <a:r>
              <a:rPr lang="en-US" altLang="ko-KR" dirty="0" err="1" smtClean="0">
                <a:sym typeface="Wingdings" pitchFamily="2" charset="2"/>
              </a:rPr>
              <a:t>abc</a:t>
            </a:r>
            <a:r>
              <a:rPr lang="en-US" altLang="ko-KR" dirty="0" smtClean="0">
                <a:sym typeface="Wingdings" pitchFamily="2" charset="2"/>
              </a:rPr>
              <a:t>’.encode())</a:t>
            </a:r>
            <a:endParaRPr lang="en-US" altLang="ko-K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기본 자료형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10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정수는 양수</a:t>
            </a:r>
            <a:r>
              <a:rPr lang="en-US" altLang="ko-KR" sz="2000" smtClean="0"/>
              <a:t>, </a:t>
            </a:r>
            <a:r>
              <a:rPr lang="ko-KR" altLang="en-US" sz="2000" smtClean="0"/>
              <a:t>음수</a:t>
            </a:r>
            <a:r>
              <a:rPr lang="en-US" altLang="ko-KR" sz="2000" smtClean="0"/>
              <a:t>, 0 </a:t>
            </a:r>
            <a:r>
              <a:rPr lang="ko-KR" altLang="en-US" sz="2000" smtClean="0"/>
              <a:t>이다</a:t>
            </a:r>
            <a:endParaRPr lang="en-US" altLang="ko-KR" sz="2000" smtClean="0"/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정수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36900" y="1772816"/>
            <a:ext cx="772353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1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type(1)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&lt;class ‘int’&gt;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1.0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1.0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3/2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1.5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3//2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3%2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1*2-3+4/5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-0.19999999999999996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2**3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8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int(3.14), int(‘1.234’)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(3, 1)</a:t>
            </a:r>
            <a:endParaRPr lang="en-US" altLang="ko-K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모서리가 접힌 도형 5"/>
          <p:cNvSpPr/>
          <p:nvPr/>
        </p:nvSpPr>
        <p:spPr bwMode="auto">
          <a:xfrm>
            <a:off x="4860032" y="2276872"/>
            <a:ext cx="4032448" cy="3744416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정수의 정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명칭은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‘int’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이다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Short/int/long 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등의 구분이 없다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자동으로 크기를 조절한다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정수의 최대값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최소값은 신경쓸 필요가 없다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관심있는 사람은 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hlinkClick r:id="rId3"/>
              </a:rPr>
              <a:t>stackoverflow.com/questions/7604966/maximum-and-minimum-values-for-ints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1400">
              <a:latin typeface="맑은 고딕" pitchFamily="50" charset="-127"/>
              <a:ea typeface="맑은 고딕" pitchFamily="50" charset="-127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정수형 변환은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int(…)</a:t>
            </a: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주의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!!!&gt; </a:t>
            </a:r>
            <a:r>
              <a:rPr kumimoji="0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kumimoji="0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 </a:t>
            </a:r>
            <a:r>
              <a:rPr kumimoji="0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kumimoji="0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3/2 </a:t>
            </a:r>
            <a:r>
              <a:rPr kumimoji="0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는 </a:t>
            </a:r>
            <a:r>
              <a:rPr kumimoji="0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b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포팅시 주요한 에러발생 부분임</a:t>
            </a: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62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실수</a:t>
            </a:r>
            <a:r>
              <a:rPr lang="ko-KR" altLang="en-US" sz="2000"/>
              <a:t>도</a:t>
            </a:r>
            <a:r>
              <a:rPr lang="ko-KR" altLang="en-US" sz="2000" smtClean="0"/>
              <a:t> 양수</a:t>
            </a:r>
            <a:r>
              <a:rPr lang="en-US" altLang="ko-KR" sz="2000" smtClean="0"/>
              <a:t>, </a:t>
            </a:r>
            <a:r>
              <a:rPr lang="ko-KR" altLang="en-US" sz="2000" smtClean="0"/>
              <a:t>음수</a:t>
            </a:r>
            <a:r>
              <a:rPr lang="en-US" altLang="ko-KR" sz="2000" smtClean="0"/>
              <a:t>, 0.0 </a:t>
            </a:r>
            <a:r>
              <a:rPr lang="ko-KR" altLang="en-US" sz="2000" smtClean="0"/>
              <a:t>이다</a:t>
            </a:r>
            <a:endParaRPr lang="en-US" altLang="ko-KR" sz="2000" smtClean="0"/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실</a:t>
            </a:r>
            <a:r>
              <a:rPr lang="ko-KR" altLang="en-US"/>
              <a:t>수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866310"/>
            <a:ext cx="7723532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&gt;&gt;&gt; 1.</a:t>
            </a: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1.0</a:t>
            </a: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&gt;&gt;&gt; a=2.1</a:t>
            </a: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&gt;&gt;&gt; type(a)</a:t>
            </a: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&lt;class ‘float’&gt;</a:t>
            </a: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&gt;&gt;&gt; 3.1/2.4, 3.1//2.4, 3.1%2.4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(1.2916666666666667, 1.0, 0.7000000000000002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&gt;&gt;&gt; a=2e3</a:t>
            </a: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2000.0</a:t>
            </a: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&gt;&gt;&gt; a=2.1e-3</a:t>
            </a: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0.0021</a:t>
            </a: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&gt;&gt;&gt; a**3.4</a:t>
            </a: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7.862227423286072e-10</a:t>
            </a: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max_v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min_v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= float(‘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inf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’), float(‘-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inf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’)</a:t>
            </a: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&gt;&gt;&gt; float(3), float(‘3.14’)</a:t>
            </a: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(3.0, 3.14)</a:t>
            </a:r>
            <a:endParaRPr lang="en-US" altLang="ko-K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5364088" y="1988840"/>
            <a:ext cx="3672408" cy="2736304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실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수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의 정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명칭은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‘float’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이다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Float, double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등의 구분이 없다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자동으로 크기를 조절한다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최대값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최소값으로 초기화가 필요할때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float(‘inf’), float(‘-inf’)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를 사용하자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실수형으로의 변환은 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float(…) 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00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smtClean="0"/>
              <a:t>math, random</a:t>
            </a:r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수치형 모듈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866310"/>
            <a:ext cx="772353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&gt;&gt;&gt; import 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math</a:t>
            </a: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dir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(math)</a:t>
            </a:r>
            <a:endParaRPr lang="en-US" altLang="ko-KR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math.pi</a:t>
            </a:r>
            <a:endParaRPr lang="en-US" altLang="ko-KR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3.141592653589793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math.sqrt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(25)</a:t>
            </a: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5.0</a:t>
            </a:r>
          </a:p>
          <a:p>
            <a:endParaRPr lang="en-US" altLang="ko-K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&gt;&gt;&gt; import random</a:t>
            </a:r>
            <a:endParaRPr lang="en-US" altLang="ko-KR" sz="1600" dirty="0">
              <a:latin typeface="Consolas" pitchFamily="49" charset="0"/>
              <a:cs typeface="Consolas" pitchFamily="49" charset="0"/>
            </a:endParaRPr>
          </a:p>
          <a:p>
            <a:r>
              <a:rPr lang="sv-SE" altLang="ko-KR" sz="1600" dirty="0" smtClean="0">
                <a:latin typeface="Consolas" pitchFamily="49" charset="0"/>
                <a:cs typeface="Consolas" pitchFamily="49" charset="0"/>
              </a:rPr>
              <a:t>&gt;&gt;&gt; dir(random)</a:t>
            </a:r>
          </a:p>
          <a:p>
            <a:r>
              <a:rPr lang="sv-SE" altLang="ko-KR" sz="1600" dirty="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sv-SE" altLang="ko-KR" sz="1600" dirty="0">
                <a:latin typeface="Consolas" pitchFamily="49" charset="0"/>
                <a:cs typeface="Consolas" pitchFamily="49" charset="0"/>
              </a:rPr>
              <a:t>random.random()</a:t>
            </a:r>
          </a:p>
          <a:p>
            <a:r>
              <a:rPr lang="sv-SE" altLang="ko-KR" sz="1600" dirty="0" smtClean="0">
                <a:latin typeface="Consolas" pitchFamily="49" charset="0"/>
                <a:cs typeface="Consolas" pitchFamily="49" charset="0"/>
              </a:rPr>
              <a:t>0.09622399721198305 # [0,1)</a:t>
            </a:r>
            <a:endParaRPr lang="sv-SE" altLang="ko-KR" sz="1600" dirty="0">
              <a:latin typeface="Consolas" pitchFamily="49" charset="0"/>
              <a:cs typeface="Consolas" pitchFamily="49" charset="0"/>
            </a:endParaRPr>
          </a:p>
          <a:p>
            <a:r>
              <a:rPr lang="sv-SE" altLang="ko-KR" sz="1600" dirty="0">
                <a:latin typeface="Consolas" pitchFamily="49" charset="0"/>
                <a:cs typeface="Consolas" pitchFamily="49" charset="0"/>
              </a:rPr>
              <a:t>&gt;&gt;&gt; random.randint(0,10)</a:t>
            </a:r>
          </a:p>
          <a:p>
            <a:r>
              <a:rPr lang="sv-SE" altLang="ko-KR" sz="1600" dirty="0" smtClean="0">
                <a:latin typeface="Consolas" pitchFamily="49" charset="0"/>
                <a:cs typeface="Consolas" pitchFamily="49" charset="0"/>
              </a:rPr>
              <a:t>7    # [0,10] </a:t>
            </a:r>
            <a:r>
              <a:rPr lang="ko-KR" altLang="en-US" sz="1600" dirty="0" smtClean="0">
                <a:latin typeface="Consolas" pitchFamily="49" charset="0"/>
                <a:cs typeface="Consolas" pitchFamily="49" charset="0"/>
              </a:rPr>
              <a:t>마지막 숫자 포함함</a:t>
            </a:r>
            <a:endParaRPr lang="sv-SE" altLang="ko-KR" sz="1600" dirty="0">
              <a:latin typeface="Consolas" pitchFamily="49" charset="0"/>
              <a:cs typeface="Consolas" pitchFamily="49" charset="0"/>
            </a:endParaRPr>
          </a:p>
          <a:p>
            <a:r>
              <a:rPr lang="sv-SE" altLang="ko-KR" sz="1600" dirty="0">
                <a:latin typeface="Consolas" pitchFamily="49" charset="0"/>
                <a:cs typeface="Consolas" pitchFamily="49" charset="0"/>
              </a:rPr>
              <a:t>&gt;&gt;&gt; random.uniform(3,5)</a:t>
            </a:r>
          </a:p>
          <a:p>
            <a:r>
              <a:rPr lang="sv-SE" altLang="ko-KR" sz="1600" dirty="0">
                <a:latin typeface="Consolas" pitchFamily="49" charset="0"/>
                <a:cs typeface="Consolas" pitchFamily="49" charset="0"/>
              </a:rPr>
              <a:t>3.9843029522897044</a:t>
            </a:r>
            <a:endParaRPr lang="en-US" altLang="ko-K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5004048" y="2636912"/>
            <a:ext cx="4032448" cy="2088232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모듈을 사용할 때는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“import [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모듈명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]”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모듈의 목록 출력 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: dir(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모듈명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math 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  <a:sym typeface="Wingdings" pitchFamily="2" charset="2"/>
                <a:hlinkClick r:id="rId3"/>
              </a:rPr>
              <a:t>https://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  <a:hlinkClick r:id="rId3"/>
              </a:rPr>
              <a:t>docs.python.org/3/library/math.html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140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random  https://docs.python.org/3/library/random.html</a:t>
            </a: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1.1 5.5 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로 나누었을 때의 몫과 나머지를 구하라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1.2 sin(π/2) </a:t>
            </a:r>
            <a:r>
              <a:rPr lang="ko-KR" altLang="en-US" sz="2000" dirty="0" smtClean="0"/>
              <a:t>값을 구하라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1.3 round(2.9), </a:t>
            </a:r>
            <a:r>
              <a:rPr lang="en-US" altLang="ko-KR" sz="2000" dirty="0" err="1" smtClean="0"/>
              <a:t>math.floor</a:t>
            </a:r>
            <a:r>
              <a:rPr lang="en-US" altLang="ko-KR" sz="2000" dirty="0" smtClean="0"/>
              <a:t>(2.9), </a:t>
            </a:r>
            <a:r>
              <a:rPr lang="en-US" altLang="ko-KR" sz="2000" dirty="0" err="1" smtClean="0"/>
              <a:t>math.ceil</a:t>
            </a:r>
            <a:r>
              <a:rPr lang="en-US" altLang="ko-KR" sz="2000" dirty="0" smtClean="0"/>
              <a:t>(2.9) </a:t>
            </a:r>
            <a:r>
              <a:rPr lang="ko-KR" altLang="en-US" sz="2000" dirty="0" smtClean="0"/>
              <a:t>의 차이점은</a:t>
            </a:r>
            <a:r>
              <a:rPr lang="en-US" altLang="ko-KR" sz="200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1.4 </a:t>
            </a:r>
            <a:r>
              <a:rPr lang="en-US" altLang="ko-KR" sz="2000" dirty="0" err="1" smtClean="0"/>
              <a:t>random.random</a:t>
            </a:r>
            <a:r>
              <a:rPr lang="en-US" altLang="ko-KR" sz="2000" dirty="0" smtClean="0"/>
              <a:t>() </a:t>
            </a:r>
            <a:r>
              <a:rPr lang="ko-KR" altLang="en-US" sz="2000" dirty="0" smtClean="0"/>
              <a:t>함수를 이용하여 나의 오늘의 운수를 알아보자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	0~5 </a:t>
            </a:r>
            <a:r>
              <a:rPr lang="ko-KR" altLang="en-US" sz="2000" dirty="0" smtClean="0"/>
              <a:t>사이면 보통이고 </a:t>
            </a:r>
            <a:r>
              <a:rPr lang="en-US" altLang="ko-KR" sz="2000" dirty="0" smtClean="0"/>
              <a:t>5~10 </a:t>
            </a:r>
            <a:r>
              <a:rPr lang="ko-KR" altLang="en-US" sz="2000" dirty="0" smtClean="0"/>
              <a:t>사이면 운수대통</a:t>
            </a:r>
            <a:r>
              <a:rPr lang="en-US" altLang="ko-KR" sz="2000" dirty="0" smtClean="0"/>
              <a:t>!</a:t>
            </a:r>
          </a:p>
          <a:p>
            <a:pPr lvl="1">
              <a:lnSpc>
                <a:spcPct val="100000"/>
              </a:lnSpc>
            </a:pPr>
            <a:endParaRPr lang="en-US" altLang="ko-K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연습문제 </a:t>
            </a: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10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Part II.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데이터 분석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9" name="제목 3"/>
          <p:cNvSpPr>
            <a:spLocks/>
          </p:cNvSpPr>
          <p:nvPr/>
        </p:nvSpPr>
        <p:spPr bwMode="auto">
          <a:xfrm>
            <a:off x="467544" y="1484784"/>
            <a:ext cx="3968179" cy="409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5F5F5F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  <a:lvl2pPr marL="742950" indent="-285750" eaLnBrk="0" hangingPunct="0">
              <a:defRPr sz="2800">
                <a:solidFill>
                  <a:srgbClr val="5F5F5F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2pPr>
            <a:lvl3pPr marL="1143000" indent="-228600" eaLnBrk="0" hangingPunct="0">
              <a:defRPr sz="2800">
                <a:solidFill>
                  <a:srgbClr val="5F5F5F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3pPr>
            <a:lvl4pPr marL="1600200" indent="-228600" eaLnBrk="0" hangingPunct="0">
              <a:defRPr sz="2800">
                <a:solidFill>
                  <a:srgbClr val="5F5F5F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4pPr>
            <a:lvl5pPr marL="2057400" indent="-228600" eaLnBrk="0" hangingPunct="0">
              <a:defRPr sz="2800">
                <a:solidFill>
                  <a:srgbClr val="5F5F5F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F5F5F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F5F5F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F5F5F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F5F5F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9pPr>
          </a:lstStyle>
          <a:p>
            <a:pPr marL="342900" indent="-342900" eaLnBrk="1" hangingPunct="1">
              <a:lnSpc>
                <a:spcPct val="200000"/>
              </a:lnSpc>
              <a:buFont typeface="+mj-lt"/>
              <a:buAutoNum type="arabicPeriod"/>
            </a:pPr>
            <a:r>
              <a:rPr kumimoji="1" lang="ko-KR" altLang="en-US" sz="1800" b="1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파이썬이</a:t>
            </a:r>
            <a:r>
              <a:rPr kumimoji="1" lang="ko-KR" altLang="en-US" sz="1800" b="1" dirty="0" err="1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란</a:t>
            </a:r>
            <a:endParaRPr kumimoji="1" lang="en-US" altLang="ko-KR" sz="1800" b="1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eaLnBrk="1" hangingPunct="1">
              <a:lnSpc>
                <a:spcPct val="200000"/>
              </a:lnSpc>
              <a:buFont typeface="+mj-lt"/>
              <a:buAutoNum type="arabicPeriod"/>
            </a:pPr>
            <a:r>
              <a:rPr kumimoji="1" lang="ko-KR" altLang="en-US" sz="1800" b="1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</a:t>
            </a:r>
            <a:r>
              <a:rPr kumimoji="1" lang="ko-KR" altLang="en-US" sz="1800" b="1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기초</a:t>
            </a:r>
            <a:endParaRPr kumimoji="1" lang="en-US" altLang="ko-KR" sz="1800" b="1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eaLnBrk="1" hangingPunct="1">
              <a:lnSpc>
                <a:spcPct val="200000"/>
              </a:lnSpc>
              <a:buFont typeface="+mj-lt"/>
              <a:buAutoNum type="arabicPeriod"/>
            </a:pPr>
            <a:r>
              <a:rPr kumimoji="1" lang="ko-KR" altLang="en-US" sz="1800" b="1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</a:t>
            </a:r>
            <a:r>
              <a:rPr kumimoji="1" lang="ko-KR" altLang="en-US" sz="1800" b="1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고급</a:t>
            </a:r>
            <a:r>
              <a:rPr kumimoji="1" lang="en-US" altLang="ko-KR" sz="1800" b="1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1" lang="en-US" altLang="ko-KR" sz="1800" b="1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1" lang="en-US" altLang="ko-KR" sz="1800" b="1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kumimoji="1" lang="en-US" altLang="ko-KR" sz="1800" b="1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Numpy</a:t>
            </a:r>
            <a:r>
              <a:rPr kumimoji="1" lang="en-US" altLang="ko-KR" sz="1800" b="1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1" lang="en-US" altLang="ko-KR" sz="1800" b="1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1" lang="en-US" altLang="ko-KR" sz="1800" b="1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kumimoji="1" lang="en-US" altLang="ko-KR" sz="1800" b="1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Matplotlib</a:t>
            </a:r>
            <a:endParaRPr kumimoji="1" lang="en-US" altLang="ko-KR" sz="1800" b="1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eaLnBrk="1" hangingPunct="1">
              <a:lnSpc>
                <a:spcPct val="200000"/>
              </a:lnSpc>
              <a:buFont typeface="+mj-lt"/>
              <a:buAutoNum type="arabicPeriod"/>
            </a:pPr>
            <a:r>
              <a:rPr kumimoji="1" lang="ko-KR" altLang="en-US" sz="1800" b="1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 내용</a:t>
            </a:r>
            <a:endParaRPr kumimoji="1" lang="en-US" altLang="ko-KR" sz="1800" b="1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eaLnBrk="1" hangingPunct="1">
              <a:lnSpc>
                <a:spcPct val="200000"/>
              </a:lnSpc>
              <a:buFont typeface="+mj-lt"/>
              <a:buAutoNum type="arabicPeriod"/>
            </a:pPr>
            <a:r>
              <a:rPr kumimoji="1" lang="ko-KR" altLang="en-US" sz="1800" b="1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연습문제 해답</a:t>
            </a:r>
            <a:endParaRPr kumimoji="1" lang="en-US" altLang="ko-KR" sz="1800" b="1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3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smtClean="0"/>
              <a:t>‘’ </a:t>
            </a:r>
            <a:r>
              <a:rPr lang="ko-KR" altLang="en-US" sz="2000" smtClean="0"/>
              <a:t>또는 </a:t>
            </a:r>
            <a:r>
              <a:rPr lang="en-US" altLang="ko-KR" sz="2000" smtClean="0"/>
              <a:t>“” </a:t>
            </a:r>
            <a:r>
              <a:rPr lang="ko-KR" altLang="en-US" sz="2000" smtClean="0"/>
              <a:t>로 묶인 문자들이다</a:t>
            </a:r>
            <a:endParaRPr lang="en-US" altLang="ko-KR" sz="2000" smtClean="0"/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문자</a:t>
            </a:r>
            <a:r>
              <a:rPr lang="ko-KR" altLang="en-US"/>
              <a:t>열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54807"/>
            <a:ext cx="7723532" cy="4339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‘Hello, world!’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‘Hello, world!’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“He said, ‘GOOD’”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“He said, ‘GOOD’”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‘I\’m good.’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“I’m good.”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s=‘’’I am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... Tom’’’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print(s)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I am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Tom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type(s)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&lt;class ‘str’&gt;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‘py’+’thon’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‘python’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‘python’*3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‘pythonpythonpython’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str(3.14**2)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‘9.8596’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‘python’ + 3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TypeError: must be str, not int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‘python’ + str(3)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‘python3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’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5004048" y="1988840"/>
            <a:ext cx="4032448" cy="3672408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문자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열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의 정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명칭은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‘str’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이다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한문자를 위한 기본형은 없다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모두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str)</a:t>
            </a:r>
            <a:endParaRPr kumimoji="0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‘ ’, “ ”, ‘’’ ‘’’, “”” “””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네가지 형태임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1400">
              <a:latin typeface="맑은 고딕" pitchFamily="50" charset="-127"/>
              <a:ea typeface="맑은 고딕" pitchFamily="50" charset="-127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이스케이프 문자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\’, \”, \\, \t, \n, \r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문자열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로의 변환은 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str(…) 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</a:t>
            </a:r>
            <a:endParaRPr kumimoji="0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1400">
              <a:latin typeface="맑은 고딕" pitchFamily="50" charset="-127"/>
              <a:ea typeface="맑은 고딕" pitchFamily="50" charset="-127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정수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실수 등 문자열이 아닌 것과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안됨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str()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으로 변환해야 함</a:t>
            </a:r>
            <a:endParaRPr lang="en-US" altLang="ko-KR" sz="1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31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문자열 출력 </a:t>
            </a:r>
            <a:r>
              <a:rPr lang="en-US" altLang="ko-KR" sz="2000"/>
              <a:t>:</a:t>
            </a:r>
            <a:r>
              <a:rPr lang="ko-KR" altLang="en-US" sz="2000" smtClean="0"/>
              <a:t> </a:t>
            </a:r>
            <a:r>
              <a:rPr lang="en-US" altLang="ko-KR" sz="2000" smtClean="0"/>
              <a:t>print()</a:t>
            </a:r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문자</a:t>
            </a:r>
            <a:r>
              <a:rPr lang="ko-KR" altLang="en-US"/>
              <a:t>열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844824"/>
            <a:ext cx="772353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print(‘Python’,3)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ython 3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&gt;&gt;&gt; print(‘Python',3,sep=‘-',end=''); print('END')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Python-3END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print(‘Python%d’ % 3)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Python3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print(‘Python %d.%.1f is %s’ % (3,6.4,’good’))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Python 3.6.4 is good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&gt;&gt;&gt; print('[%10.2f / %-10.2f]' % (3.1415,3.1415))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[      3.14 / 3.14      ]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print('{} {}'.format(1,2))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1 2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print('{1} {0}'.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format(1,2))</a:t>
            </a:r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2 1</a:t>
            </a:r>
          </a:p>
        </p:txBody>
      </p:sp>
      <p:sp>
        <p:nvSpPr>
          <p:cNvPr id="6" name="모서리가 접힌 도형 5"/>
          <p:cNvSpPr/>
          <p:nvPr/>
        </p:nvSpPr>
        <p:spPr bwMode="auto">
          <a:xfrm>
            <a:off x="4716016" y="4653136"/>
            <a:ext cx="4032448" cy="1584176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print()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안의 쉼표는 빈칸 하나이다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print()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sep, end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옵션을 사용해보자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%d(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정수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), %f(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실수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), %s(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문자열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61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문자열 처리 함수들</a:t>
            </a:r>
            <a:endParaRPr lang="en-US" altLang="ko-KR" sz="2000" smtClean="0"/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문자</a:t>
            </a:r>
            <a:r>
              <a:rPr lang="ko-KR" altLang="en-US"/>
              <a:t>열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844824"/>
            <a:ext cx="7723532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len(‘Python’)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‘-’.join(‘abcd’)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‘a-b-c-d’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s=‘dooly,1988,seoul’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s.split(‘,’)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['dooly', '1988', 'seoul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']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‘:’.join(_)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'dooly:1988:seoul‘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s=‘ 1:2:3:4  \n’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s2=s.strip().split(‘:’)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s2=‘-’.join(s2)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‘1-2-3-4’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s=‘Python’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s[0], s[1], s[-1], s[:3]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('P', 'y', 'n', 'Pyt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')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for i in s: print(i)</a:t>
            </a:r>
            <a:endParaRPr lang="en-US" altLang="ko-KR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모서리가 접힌 도형 5"/>
          <p:cNvSpPr/>
          <p:nvPr/>
        </p:nvSpPr>
        <p:spPr bwMode="auto">
          <a:xfrm>
            <a:off x="4716016" y="2564904"/>
            <a:ext cx="4032448" cy="3672408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문자열의 길이는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len()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사용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len()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는 리스트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튜플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디렉토리 등에도 사용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데이터파일을 읽을때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strip(), split(), join()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함수 자주 사용함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strip(), lstrip(), rstrip()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등 참조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문자열은 튜플이나 리스트처럼 한 항목씩 다룰수 있다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140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hlinkClick r:id="rId3"/>
              </a:rPr>
              <a:t>docs.python.org/3/library/stdtypes.html#text-sequence-type-str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에서 다양한 함수들을 찾아보자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91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문자를 하나씩 처리하기 </a:t>
            </a:r>
            <a:r>
              <a:rPr lang="en-US" altLang="ko-KR" sz="2000" smtClean="0"/>
              <a:t>– ord(), chr()</a:t>
            </a:r>
          </a:p>
          <a:p>
            <a:pPr lvl="1">
              <a:lnSpc>
                <a:spcPct val="200000"/>
              </a:lnSpc>
            </a:pPr>
            <a:r>
              <a:rPr lang="en-US" altLang="ko-KR" smtClean="0"/>
              <a:t>‘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문자</a:t>
            </a:r>
            <a:r>
              <a:rPr lang="ko-KR" altLang="en-US"/>
              <a:t>열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844824"/>
            <a:ext cx="772353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s=‘abcd’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list(s)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['a', 'b', 'c', 'd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']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ord(‘a’), ord(‘z’)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(97, 122)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chr(98), chr(ord(‘z’)-1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(‘b’, ‘y’)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alphabet=[chr(ord(‘a’)+i) for i in range(26)]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&gt;&gt;&gt; for c in 'dooley':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...     print(ord(c)-ord('a'),end=' 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3 14 14 11 4 24 &gt;&gt;&gt;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04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튜플은 </a:t>
            </a:r>
            <a:r>
              <a:rPr lang="en-US" altLang="ko-KR" sz="2000" smtClean="0"/>
              <a:t>( ) </a:t>
            </a:r>
            <a:r>
              <a:rPr lang="ko-KR" altLang="en-US" sz="2000" smtClean="0"/>
              <a:t>로</a:t>
            </a:r>
            <a:r>
              <a:rPr lang="en-US" altLang="ko-KR" sz="2000" smtClean="0"/>
              <a:t> </a:t>
            </a:r>
            <a:r>
              <a:rPr lang="ko-KR" altLang="en-US" sz="2000" smtClean="0"/>
              <a:t>묶은 가장 간단한 데이터 묶음이다</a:t>
            </a:r>
            <a:endParaRPr lang="en-US" altLang="ko-KR" sz="2000" smtClean="0"/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튜플</a:t>
            </a:r>
            <a:r>
              <a:rPr lang="en-US" altLang="ko-KR" smtClean="0"/>
              <a:t>(tuple)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844824"/>
            <a:ext cx="7723532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1,2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(1, 2)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(1,2)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(1, 2)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1,'2',(3,4)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(1, '2', (3, 4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len(_), type(_)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(3, &lt;class ‘tuple’&gt;)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&gt;&gt;&gt; a,b=1,2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&gt;&gt;&gt; (c,d)=(1,2)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&gt;&gt;&gt; a,b,c,d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(1, 2, 1, 2</a:t>
            </a:r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v=(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1,2)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v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(1, 2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v[0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], v[1], v[-1]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(1, 2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, 2)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v[0]=11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TypeError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: 'tuple' object does not support item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assignment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tuple([1,2,3])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(1,2,3)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모서리가 접힌 도형 5"/>
          <p:cNvSpPr/>
          <p:nvPr/>
        </p:nvSpPr>
        <p:spPr bwMode="auto">
          <a:xfrm>
            <a:off x="4716016" y="2060848"/>
            <a:ext cx="4032448" cy="3240360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튜플의 정식명칭은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‘tuple’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이다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  <a:b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</a:b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튜플은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 )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로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묶는다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기본적으로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쉼표로 구분된 값들은 튜플로 인식된다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튜플의 요소는 어떤 것이라도 올 수 있다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 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다른 튜플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리스트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기본형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리스트의 리스트 등등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140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튜플의 길이는 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len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()</a:t>
            </a: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튜플의 값들은 수정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/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삭제 할 수 없다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!!</a:t>
            </a: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튜플의 처리방식은 뒤에 나오는 리스트와 유사하다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9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리스트는 </a:t>
            </a:r>
            <a:r>
              <a:rPr lang="en-US" altLang="ko-KR" sz="2000" smtClean="0"/>
              <a:t>[ ] </a:t>
            </a:r>
            <a:r>
              <a:rPr lang="ko-KR" altLang="en-US" sz="2000" smtClean="0"/>
              <a:t>로</a:t>
            </a:r>
            <a:r>
              <a:rPr lang="en-US" altLang="ko-KR" sz="2000" smtClean="0"/>
              <a:t> </a:t>
            </a:r>
            <a:r>
              <a:rPr lang="ko-KR" altLang="en-US" sz="2000" smtClean="0"/>
              <a:t>묶은 파이썬 기본 데이터 묶음이다</a:t>
            </a:r>
            <a:endParaRPr lang="en-US" altLang="ko-KR" sz="2000" smtClean="0"/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리스트</a:t>
            </a:r>
            <a:r>
              <a:rPr lang="en-US" altLang="ko-KR" smtClean="0"/>
              <a:t>(list)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844824"/>
            <a:ext cx="772353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&gt;&gt;&gt; l=[1,2,3,4]</a:t>
            </a:r>
          </a:p>
          <a:p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&gt;&gt;&gt; l</a:t>
            </a:r>
          </a:p>
          <a:p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[1,2,3,4]</a:t>
            </a:r>
          </a:p>
          <a:p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dirty="0" err="1" smtClean="0">
                <a:latin typeface="Consolas" pitchFamily="49" charset="0"/>
                <a:cs typeface="Consolas" pitchFamily="49" charset="0"/>
              </a:rPr>
              <a:t>len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(l), type(l)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(4, &lt;class 'list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'&gt;)</a:t>
            </a:r>
          </a:p>
          <a:p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&gt;&gt;&gt; l2=[ 1, [2,3], [[4,’a’],[5,’b’]] ]</a:t>
            </a:r>
          </a:p>
          <a:p>
            <a:endParaRPr lang="en-US" altLang="ko-KR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&gt;&gt;&gt; for i in l: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...     print(i)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3</a:t>
            </a:r>
          </a:p>
          <a:p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4</a:t>
            </a:r>
          </a:p>
          <a:p>
            <a:endParaRPr lang="en-US" altLang="ko-KR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l[0], l[1], l[2], l[3], l[-1]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(1, 2, 3, 4, 4)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&gt;&gt;&gt; l[:], l[:2], l[2:], l[0:3], l[1:-1]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([1, 2, 3, 4], [1, 2], [3, 4], [1, 2, 3], [2, 3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&gt;&gt;&gt; l[-1] = 99 # [1,2,3,99]</a:t>
            </a:r>
          </a:p>
          <a:p>
            <a:endParaRPr lang="en-US" altLang="ko-KR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&gt;&gt;&gt; l=[1,2,3]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&gt;&gt;&gt; l2=l[::-1] #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[3,2,1]</a:t>
            </a:r>
            <a:endParaRPr lang="en-US" altLang="ko-KR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&gt;&gt;&gt; l3=l[::2] #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[1,3]</a:t>
            </a:r>
            <a:endParaRPr lang="en-US" altLang="ko-KR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모서리가 접힌 도형 5"/>
          <p:cNvSpPr/>
          <p:nvPr/>
        </p:nvSpPr>
        <p:spPr bwMode="auto">
          <a:xfrm>
            <a:off x="4932040" y="1700808"/>
            <a:ext cx="4032448" cy="3384376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[ ]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로 묶는다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값은 중복 가능하다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len(), type()</a:t>
            </a: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리스트 요소는 어떤 것이든 올 수 있다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리스트 값은 수정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/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삭제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/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변경 가능하다</a:t>
            </a: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리스트의 각 요소는 반복적으로 처리할 수 있다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범위를 지정할 때는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: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기호를 사용한다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슬라이싱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)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빈리스트 생성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l=[ ]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02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리스트 연산</a:t>
            </a:r>
            <a:endParaRPr lang="en-US" altLang="ko-KR" sz="2000" smtClean="0"/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리스트</a:t>
            </a:r>
            <a:r>
              <a:rPr lang="en-US" altLang="ko-KR" smtClean="0"/>
              <a:t>(list)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844824"/>
            <a:ext cx="7723532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l=[1,2,3,4]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l + 5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TypeError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: can only concatenate list (not "int") to list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l + [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5]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[1, 2, 3, 4, 5]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l*2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[1, 2, 3, 4, 1, 2, 3, 4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s-ES" altLang="ko-KR" sz="1400">
                <a:latin typeface="Consolas" pitchFamily="49" charset="0"/>
                <a:cs typeface="Consolas" pitchFamily="49" charset="0"/>
              </a:rPr>
              <a:t>&gt;&gt;&gt; ll=[[1,2],[3,4]]</a:t>
            </a:r>
          </a:p>
          <a:p>
            <a:r>
              <a:rPr lang="es-ES" altLang="ko-KR" sz="1400">
                <a:latin typeface="Consolas" pitchFamily="49" charset="0"/>
                <a:cs typeface="Consolas" pitchFamily="49" charset="0"/>
              </a:rPr>
              <a:t>&gt;&gt;&gt; ll[0]</a:t>
            </a:r>
          </a:p>
          <a:p>
            <a:r>
              <a:rPr lang="es-ES" altLang="ko-KR" sz="1400">
                <a:latin typeface="Consolas" pitchFamily="49" charset="0"/>
                <a:cs typeface="Consolas" pitchFamily="49" charset="0"/>
              </a:rPr>
              <a:t>[1, 2]</a:t>
            </a:r>
          </a:p>
          <a:p>
            <a:r>
              <a:rPr lang="es-ES" altLang="ko-KR" sz="1400">
                <a:latin typeface="Consolas" pitchFamily="49" charset="0"/>
                <a:cs typeface="Consolas" pitchFamily="49" charset="0"/>
              </a:rPr>
              <a:t>&gt;&gt;&gt; ll[0][1]</a:t>
            </a:r>
          </a:p>
          <a:p>
            <a:r>
              <a:rPr lang="es-ES" altLang="ko-KR" sz="1400" smtClean="0">
                <a:latin typeface="Consolas" pitchFamily="49" charset="0"/>
                <a:cs typeface="Consolas" pitchFamily="49" charset="0"/>
              </a:rPr>
              <a:t>2</a:t>
            </a:r>
          </a:p>
          <a:p>
            <a:endParaRPr lang="es-E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for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l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in ll: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for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in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l: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       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print(i,end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='-')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print()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1-2-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3-4-</a:t>
            </a:r>
          </a:p>
        </p:txBody>
      </p:sp>
      <p:sp>
        <p:nvSpPr>
          <p:cNvPr id="6" name="모서리가 접힌 도형 5"/>
          <p:cNvSpPr/>
          <p:nvPr/>
        </p:nvSpPr>
        <p:spPr bwMode="auto">
          <a:xfrm>
            <a:off x="4932040" y="3028598"/>
            <a:ext cx="4032448" cy="1984578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리스트를 기본형과 더할 수 없다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/>
            </a:r>
            <a:b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</a:b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리스트는 리스트 끼리 더한다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ll[0][1] == (ll[0])[1]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0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리스트 처리 함수</a:t>
            </a:r>
            <a:endParaRPr lang="en-US" altLang="ko-KR" sz="2000" smtClean="0"/>
          </a:p>
          <a:p>
            <a:pPr lvl="1">
              <a:lnSpc>
                <a:spcPct val="200000"/>
              </a:lnSpc>
            </a:pPr>
            <a:r>
              <a:rPr lang="en-US" altLang="ko-KR" smtClean="0"/>
              <a:t> in 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리스트</a:t>
            </a:r>
            <a:r>
              <a:rPr lang="en-US" altLang="ko-KR" smtClean="0"/>
              <a:t>(list)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844824"/>
            <a:ext cx="772353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l=[1,2,3]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l.append(4) # [1,2,3,4]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del l[1] # [1,3,4]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l2=[3,1,2]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sorted(l2) # copied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[1, 2, 3]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[3, 1, 2]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l2.sort() # modified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[1, 2, 3]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l=[1,2,3]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l.reverse() # l==[3,2,1]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1 in</a:t>
            </a:r>
            <a:r>
              <a:rPr lang="ko-KR" altLang="en-US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l, 5 in l, 5 not in l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(True, False, True)</a:t>
            </a:r>
          </a:p>
        </p:txBody>
      </p:sp>
      <p:sp>
        <p:nvSpPr>
          <p:cNvPr id="6" name="모서리가 접힌 도형 5"/>
          <p:cNvSpPr/>
          <p:nvPr/>
        </p:nvSpPr>
        <p:spPr bwMode="auto">
          <a:xfrm>
            <a:off x="4716016" y="2348880"/>
            <a:ext cx="4032448" cy="2952328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가장 중요한 함수는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append()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이다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sorted(l)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과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l.sort()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는 다르다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기타 함수들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index(), insert(), remove, pop(), count(), extend()</a:t>
            </a: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  <a:hlinkClick r:id="rId3"/>
              </a:rPr>
              <a:t>https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  <a:sym typeface="Wingdings" pitchFamily="2" charset="2"/>
                <a:hlinkClick r:id="rId3"/>
              </a:rPr>
              <a:t>://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  <a:hlinkClick r:id="rId3"/>
              </a:rPr>
              <a:t>docs.python.org/3/library/stdtypes.html#sequence-types-list-tuple-range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참조</a:t>
            </a: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80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리스트 참조</a:t>
            </a:r>
            <a:r>
              <a:rPr lang="en-US" altLang="ko-KR" sz="2000" smtClean="0"/>
              <a:t>/</a:t>
            </a:r>
            <a:r>
              <a:rPr lang="ko-KR" altLang="en-US" sz="2000" smtClean="0"/>
              <a:t>복사 이슈</a:t>
            </a:r>
            <a:endParaRPr lang="en-US" altLang="ko-KR" sz="2000" smtClean="0"/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리스트</a:t>
            </a:r>
            <a:r>
              <a:rPr lang="en-US" altLang="ko-KR" smtClean="0"/>
              <a:t>(list)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l1=[1,2,3]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l2=l1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+[99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l2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[1, 2, 3, 99]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l1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[1, 2, 3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l=[1,2,3]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l2=l[:-1] # l2 is copied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l2[0]=-1 # l==[1,2,3]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s-ES" altLang="ko-KR" sz="1200">
                <a:latin typeface="Consolas" pitchFamily="49" charset="0"/>
                <a:cs typeface="Consolas" pitchFamily="49" charset="0"/>
              </a:rPr>
              <a:t>&gt;&gt;&gt; l=[1,2,3]</a:t>
            </a:r>
          </a:p>
          <a:p>
            <a:r>
              <a:rPr lang="es-ES" altLang="ko-KR" sz="1200">
                <a:latin typeface="Consolas" pitchFamily="49" charset="0"/>
                <a:cs typeface="Consolas" pitchFamily="49" charset="0"/>
              </a:rPr>
              <a:t>&gt;&gt;&gt; ll=[l,l]</a:t>
            </a:r>
          </a:p>
          <a:p>
            <a:r>
              <a:rPr lang="es-ES" altLang="ko-KR" sz="1200">
                <a:latin typeface="Consolas" pitchFamily="49" charset="0"/>
                <a:cs typeface="Consolas" pitchFamily="49" charset="0"/>
              </a:rPr>
              <a:t>&gt;&gt;&gt; ll[0][-1]=99</a:t>
            </a:r>
          </a:p>
          <a:p>
            <a:r>
              <a:rPr lang="es-ES" altLang="ko-KR" sz="1200">
                <a:latin typeface="Consolas" pitchFamily="49" charset="0"/>
                <a:cs typeface="Consolas" pitchFamily="49" charset="0"/>
              </a:rPr>
              <a:t>&gt;&gt;&gt; ll</a:t>
            </a:r>
          </a:p>
          <a:p>
            <a:r>
              <a:rPr lang="es-ES" altLang="ko-KR" sz="1200">
                <a:latin typeface="Consolas" pitchFamily="49" charset="0"/>
                <a:cs typeface="Consolas" pitchFamily="49" charset="0"/>
              </a:rPr>
              <a:t>[[1, 2, 99], [1, 2, 99]]</a:t>
            </a:r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ll=[l.copy(),l.copy()] # ll=[l[:],l[:]]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lists = [[]] * 3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lists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[[], [], []]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lists[0].append(3)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lists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[[3], [3], [3]]</a:t>
            </a:r>
          </a:p>
        </p:txBody>
      </p:sp>
      <p:sp>
        <p:nvSpPr>
          <p:cNvPr id="6" name="모서리가 접힌 도형 5"/>
          <p:cNvSpPr/>
          <p:nvPr/>
        </p:nvSpPr>
        <p:spPr bwMode="auto">
          <a:xfrm>
            <a:off x="4716016" y="2348880"/>
            <a:ext cx="4032448" cy="1984578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리스트를 조합할 때는 조심해야 한다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슬라이싱은 새로운 리스트로 복사한다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하지만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아래와 같이 리스트를 참조할 경우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/>
            </a:r>
            <a:b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</a:b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원하지 않는 버그가 발생할 수 있다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항상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!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확인하는 습관을 들이자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9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동적 생성 및 고급 데이터 처리</a:t>
            </a:r>
            <a:endParaRPr lang="en-US" altLang="ko-KR" sz="2000" smtClean="0"/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리스트</a:t>
            </a:r>
            <a:r>
              <a:rPr lang="en-US" altLang="ko-KR" smtClean="0"/>
              <a:t>(list)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altLang="ko-KR" sz="1200">
                <a:latin typeface="Consolas" pitchFamily="49" charset="0"/>
                <a:cs typeface="Consolas" pitchFamily="49" charset="0"/>
              </a:rPr>
              <a:t>&gt;&gt;&gt; mylist = </a:t>
            </a:r>
            <a:r>
              <a:rPr lang="nn-NO" altLang="ko-KR" sz="1200" smtClean="0">
                <a:latin typeface="Consolas" pitchFamily="49" charset="0"/>
                <a:cs typeface="Consolas" pitchFamily="49" charset="0"/>
              </a:rPr>
              <a:t>[]     # 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처음에 빈 리스트를 만들고 채워 나간다</a:t>
            </a:r>
            <a:endParaRPr lang="nn-NO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nn-NO" altLang="ko-KR" sz="1200">
                <a:latin typeface="Consolas" pitchFamily="49" charset="0"/>
                <a:cs typeface="Consolas" pitchFamily="49" charset="0"/>
              </a:rPr>
              <a:t>&gt;&gt;&gt; for i in range(3):</a:t>
            </a:r>
          </a:p>
          <a:p>
            <a:r>
              <a:rPr lang="nn-NO" altLang="ko-KR" sz="1200">
                <a:latin typeface="Consolas" pitchFamily="49" charset="0"/>
                <a:cs typeface="Consolas" pitchFamily="49" charset="0"/>
              </a:rPr>
              <a:t>...     mylist.append([i,i**2,i**3])</a:t>
            </a:r>
          </a:p>
          <a:p>
            <a:r>
              <a:rPr lang="nn-NO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nn-NO" altLang="ko-KR" sz="1200">
                <a:latin typeface="Consolas" pitchFamily="49" charset="0"/>
                <a:cs typeface="Consolas" pitchFamily="49" charset="0"/>
              </a:rPr>
              <a:t>&gt;&gt;&gt; mylist</a:t>
            </a:r>
          </a:p>
          <a:p>
            <a:r>
              <a:rPr lang="nn-NO" altLang="ko-KR" sz="1200">
                <a:latin typeface="Consolas" pitchFamily="49" charset="0"/>
                <a:cs typeface="Consolas" pitchFamily="49" charset="0"/>
              </a:rPr>
              <a:t>[[0, 0, 0], [1, 1, 1], [2, 4, 8</a:t>
            </a:r>
            <a:r>
              <a:rPr lang="nn-NO" altLang="ko-KR" sz="1200" smtClean="0">
                <a:latin typeface="Consolas" pitchFamily="49" charset="0"/>
                <a:cs typeface="Consolas" pitchFamily="49" charset="0"/>
              </a:rPr>
              <a:t>]]</a:t>
            </a:r>
          </a:p>
          <a:p>
            <a:endParaRPr lang="nn-NO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nn-NO" altLang="ko-KR" sz="1200" smtClean="0">
                <a:latin typeface="Consolas" pitchFamily="49" charset="0"/>
                <a:cs typeface="Consolas" pitchFamily="49" charset="0"/>
              </a:rPr>
              <a:t>&gt;&gt;&gt; # 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대용량이나 고급 데이터 처리를 위해서는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numpy 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모듈을 주로 사용한다</a:t>
            </a:r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# 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그러므로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리스트 처리기능을 너무 깊게 까지는 알 필요가 없다</a:t>
            </a:r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import numpy as np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myarray=np.array(mylist)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myarray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0, 0],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[1, 1, 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[2, 4, 8]])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myarray[:,0]=[100,101,102]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myarray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array([[100,   0,   0],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[101,   1,   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[102,   4,   8]])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3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560" y="1556792"/>
            <a:ext cx="7886700" cy="568325"/>
          </a:xfrm>
        </p:spPr>
        <p:txBody>
          <a:bodyPr anchor="ctr"/>
          <a:lstStyle/>
          <a:p>
            <a:r>
              <a:rPr lang="en-US" altLang="ko-KR" smtClean="0"/>
              <a:t>1. </a:t>
            </a:r>
            <a:r>
              <a:rPr lang="ko-KR" altLang="en-US" smtClean="0"/>
              <a:t>파이썬이란</a:t>
            </a:r>
            <a:endParaRPr lang="ko-KR" altLang="en-US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1371600" y="290671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Tx/>
              <a:buBlip>
                <a:blip r:embed="rId2"/>
              </a:buBlip>
              <a:defRPr lang="ko-KR" altLang="en-US" sz="1800" b="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542925" indent="-18415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ko-KR" altLang="en-US" sz="16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723900" indent="-1905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9017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0795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r>
              <a:rPr lang="ko-KR" altLang="en-US" smtClean="0"/>
              <a:t>개념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실행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7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.1 </a:t>
            </a:r>
            <a:r>
              <a:rPr lang="ko-KR" altLang="en-US" sz="2000" dirty="0" smtClean="0"/>
              <a:t>처음 </a:t>
            </a:r>
            <a:r>
              <a:rPr lang="en-US" altLang="ko-KR" sz="2000" dirty="0" smtClean="0"/>
              <a:t>50</a:t>
            </a:r>
            <a:r>
              <a:rPr lang="ko-KR" altLang="en-US" sz="2000" dirty="0" smtClean="0"/>
              <a:t>개는 값이 </a:t>
            </a:r>
            <a:r>
              <a:rPr lang="en-US" altLang="ko-KR" sz="2000" dirty="0" smtClean="0"/>
              <a:t>0, </a:t>
            </a:r>
            <a:r>
              <a:rPr lang="ko-KR" altLang="en-US" sz="2000" dirty="0" smtClean="0"/>
              <a:t>나머지 </a:t>
            </a:r>
            <a:r>
              <a:rPr lang="en-US" altLang="ko-KR" sz="2000" dirty="0" smtClean="0"/>
              <a:t>50</a:t>
            </a:r>
            <a:r>
              <a:rPr lang="ko-KR" altLang="en-US" sz="2000" dirty="0" smtClean="0"/>
              <a:t>개는 값이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인 리스트를 만들</a:t>
            </a:r>
            <a:r>
              <a:rPr lang="ko-KR" altLang="en-US" sz="2000" dirty="0"/>
              <a:t>어</a:t>
            </a:r>
            <a:r>
              <a:rPr lang="ko-KR" altLang="en-US" sz="2000" dirty="0" smtClean="0"/>
              <a:t>라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.2 l=[3,1,5,4,2] 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정렬 기능을 이용하여</a:t>
            </a:r>
            <a:r>
              <a:rPr lang="en-US" altLang="ko-KR" sz="2000" dirty="0" smtClean="0"/>
              <a:t> l</a:t>
            </a:r>
            <a:r>
              <a:rPr lang="ko-KR" altLang="en-US" sz="2000" dirty="0" smtClean="0"/>
              <a:t>의 최대값과 최소값을 구하라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.3 0</a:t>
            </a:r>
            <a:r>
              <a:rPr lang="ko-KR" altLang="en-US" sz="2000" dirty="0" smtClean="0"/>
              <a:t>부터 </a:t>
            </a:r>
            <a:r>
              <a:rPr lang="en-US" altLang="ko-KR" sz="2000" dirty="0" smtClean="0"/>
              <a:t>99 </a:t>
            </a:r>
            <a:r>
              <a:rPr lang="ko-KR" altLang="en-US" sz="2000" dirty="0" smtClean="0"/>
              <a:t>까지의 </a:t>
            </a:r>
            <a:r>
              <a:rPr lang="en-US" altLang="ko-KR" sz="2000" dirty="0" smtClean="0"/>
              <a:t>10*10 </a:t>
            </a:r>
            <a:r>
              <a:rPr lang="ko-KR" altLang="en-US" sz="2000" dirty="0" smtClean="0"/>
              <a:t>행렬 형태의 리스트를 만들려고 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빈칸은</a:t>
            </a:r>
            <a:r>
              <a:rPr lang="en-US" altLang="ko-KR" sz="200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 smtClean="0"/>
              <a:t>mylist</a:t>
            </a:r>
            <a:r>
              <a:rPr lang="en-US" altLang="ko-KR" sz="1600" dirty="0" smtClean="0"/>
              <a:t>=[]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for i in range(_____):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n=i*10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mylist.append</a:t>
            </a:r>
            <a:r>
              <a:rPr lang="en-US" altLang="ko-KR" sz="1600" dirty="0" smtClean="0"/>
              <a:t>([_____])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연습문제 </a:t>
            </a:r>
            <a:r>
              <a:rPr lang="en-US" altLang="ko-KR" dirty="0" smtClean="0"/>
              <a:t>2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0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딕셔너리는 </a:t>
            </a:r>
            <a:r>
              <a:rPr lang="en-US" altLang="ko-KR" sz="2000" smtClean="0"/>
              <a:t>{</a:t>
            </a:r>
            <a:r>
              <a:rPr lang="ko-KR" altLang="en-US" sz="2000" smtClean="0"/>
              <a:t>키</a:t>
            </a:r>
            <a:r>
              <a:rPr lang="en-US" altLang="ko-KR" sz="2000" smtClean="0"/>
              <a:t>:</a:t>
            </a:r>
            <a:r>
              <a:rPr lang="ko-KR" altLang="en-US" sz="2000" smtClean="0"/>
              <a:t>값</a:t>
            </a:r>
            <a:r>
              <a:rPr lang="en-US" altLang="ko-KR" sz="2000" smtClean="0"/>
              <a:t>, ...} </a:t>
            </a:r>
            <a:r>
              <a:rPr lang="ko-KR" altLang="en-US" sz="2000" smtClean="0"/>
              <a:t>형태의 데이터 묶음이다</a:t>
            </a:r>
            <a:endParaRPr lang="en-US" altLang="ko-KR" sz="2000" smtClean="0"/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딕셔너리</a:t>
            </a:r>
            <a:r>
              <a:rPr lang="en-US" altLang="ko-KR" smtClean="0"/>
              <a:t>(dict)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4154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d={'name': 'dooley','birth': 1988, 'loc': 'Seoul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'}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d=dict([(‘name’,’dooley’),(‘birth’,1988),(‘loc’,’Seoul’)])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len(d), type(d)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(3, &lt;class 'dict'&gt;)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d[0]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KeyError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: 0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d['name']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'dooley‘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d[‘name’]=‘Dooley’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d['animal']=True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{'name':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‘Dooley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', 'birth': 1988, 'loc': 'Seoul', 'animal': True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del d[‘animal’]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d.keys()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dict_keys(['name', 'birth', 'loc'])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d.values()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dict_values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([‘Dooley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', 1988, 'Seoul'])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d.items()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dict_items([('name',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‘Dooley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'), ('birth', 1988), ('loc', 'Seoul')])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list(d.items())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[('name',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‘Dooley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'), ('birth', 1988), ('loc', 'Seoul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')]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모서리가 접힌 도형 6"/>
          <p:cNvSpPr/>
          <p:nvPr/>
        </p:nvSpPr>
        <p:spPr bwMode="auto">
          <a:xfrm>
            <a:off x="4716016" y="2348880"/>
            <a:ext cx="4032448" cy="992289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리스트는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{}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로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묶은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키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/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값 쌍이다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키는 숫자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문자열이 올 수 있다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값은 튜플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리스트 등 모든 것이 올수 있다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키는 중복될 수 없다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5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딕셔너리 탐색 방법</a:t>
            </a:r>
            <a:endParaRPr lang="en-US" altLang="ko-KR" sz="2000" smtClean="0"/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딕셔너리</a:t>
            </a:r>
            <a:r>
              <a:rPr lang="en-US" altLang="ko-KR" smtClean="0"/>
              <a:t>(dict)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for k in d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: # d.keys()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와 같음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print(k,d[k])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name Dooley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birth 1988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loc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Seoul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for k,v in d.items():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print(k,v)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name Dooley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birth 1988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loc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Seoul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‘animal’ in d # </a:t>
            </a:r>
            <a:r>
              <a:rPr lang="ko-KR" altLang="en-US" sz="1400">
                <a:latin typeface="Consolas" pitchFamily="49" charset="0"/>
                <a:cs typeface="Consolas" pitchFamily="49" charset="0"/>
              </a:rPr>
              <a:t>키로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검색</a:t>
            </a:r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False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sorted(d) #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키를 정렬한 결과</a:t>
            </a:r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['birth', 'loc', 'name']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11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smtClean="0"/>
              <a:t>set </a:t>
            </a:r>
            <a:r>
              <a:rPr lang="ko-KR" altLang="en-US" sz="2000" smtClean="0"/>
              <a:t>은 중복을 허용하지 않고 순서가 없다</a:t>
            </a:r>
            <a:endParaRPr lang="en-US" altLang="ko-KR" sz="2000" smtClean="0"/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집합</a:t>
            </a:r>
            <a:r>
              <a:rPr lang="en-US" altLang="ko-KR" smtClean="0"/>
              <a:t>(set)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s=set([1,2,2,3,3,4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s={1,2,2,3,3,4}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s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{1, 2, 3, 4}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len(s), type(s)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(4, &lt;class 'set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'&gt;)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s | {4,5,6}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{1, 2, 3, 4, 5, 6}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s &amp; {4,5,6}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{4}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s - {4,5,6}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{1, 2, 3}</a:t>
            </a: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4716016" y="2348880"/>
            <a:ext cx="4032448" cy="992289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집합은 자주 사용되지는 않지만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리스트에서 중복된 값을 제거할 때 가끔 사용한다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31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smtClean="0"/>
              <a:t>Bool, None</a:t>
            </a:r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기타 기본형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b=True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b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True</a:t>
            </a:r>
          </a:p>
          <a:p>
            <a:r>
              <a:rPr lang="da-DK" altLang="ko-KR" sz="1400">
                <a:latin typeface="Consolas" pitchFamily="49" charset="0"/>
                <a:cs typeface="Consolas" pitchFamily="49" charset="0"/>
              </a:rPr>
              <a:t>&gt;&gt;&gt; 1&gt;2, 1&lt;2, 1==1, 1!=</a:t>
            </a:r>
            <a:r>
              <a:rPr lang="da-DK" altLang="ko-KR" sz="1400" smtClean="0">
                <a:latin typeface="Consolas" pitchFamily="49" charset="0"/>
                <a:cs typeface="Consolas" pitchFamily="49" charset="0"/>
              </a:rPr>
              <a:t>1, 1 in (1,2)</a:t>
            </a:r>
            <a:endParaRPr lang="da-DK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da-DK" altLang="ko-KR" sz="1400">
                <a:latin typeface="Consolas" pitchFamily="49" charset="0"/>
                <a:cs typeface="Consolas" pitchFamily="49" charset="0"/>
              </a:rPr>
              <a:t>(False, True, True, </a:t>
            </a:r>
            <a:r>
              <a:rPr lang="da-DK" altLang="ko-KR" sz="1400" smtClean="0">
                <a:latin typeface="Consolas" pitchFamily="49" charset="0"/>
                <a:cs typeface="Consolas" pitchFamily="49" charset="0"/>
              </a:rPr>
              <a:t>False, True)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bool(1), bool(0)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(True, False)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int(True), int(False)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(1, 0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True+1, False+1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(2,1)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a=None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a==None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True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if a==None: a=1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4716016" y="2348880"/>
            <a:ext cx="4032448" cy="992289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True, False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는 산술식에서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1, 0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으로 계산함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변수 초기화가 필요할 때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None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사용함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75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변수는 </a:t>
            </a:r>
            <a:r>
              <a:rPr lang="en-US" altLang="ko-KR" sz="2000" smtClean="0"/>
              <a:t>“</a:t>
            </a:r>
            <a:r>
              <a:rPr lang="ko-KR" altLang="en-US" sz="2000" smtClean="0"/>
              <a:t>실체</a:t>
            </a:r>
            <a:r>
              <a:rPr lang="en-US" altLang="ko-KR" sz="2000" smtClean="0"/>
              <a:t>”</a:t>
            </a:r>
            <a:r>
              <a:rPr lang="ko-KR" altLang="en-US" sz="2000" smtClean="0"/>
              <a:t>를 가리키는 화살표이다</a:t>
            </a:r>
            <a:endParaRPr lang="en-US" altLang="ko-KR" sz="2000" smtClean="0"/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변수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a=1           # 1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이라는 실체가 만들어지고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란 변수가 그 실체를 가리킴</a:t>
            </a:r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a=2           # 1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이란 실체가 사라지고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, 2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란 실체가 만들어짐</a:t>
            </a:r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l=[1]*1000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l=[]          #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이전의 큰 실체가 메모리에서 사라짐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(l=None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도 방법임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l=3.14        #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변수는 정해진 타입이 없어 할당이 자유롭다</a:t>
            </a:r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&gt;&gt;&gt; a=[1,2,3]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b=a           # b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는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가 가리키는 실체인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[1,2,3]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을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가리킴</a:t>
            </a:r>
            <a:endParaRPr lang="pt-BR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&gt;&gt;&gt; a[0]=-1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[-1, 2, 3]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b             #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가 가리키는 실체의 값이 변했다</a:t>
            </a:r>
            <a:endParaRPr lang="pt-BR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[-1, 2, 3</a:t>
            </a:r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endParaRPr lang="pt-BR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a,b,c=(1,2,3)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a,b,c=[1,[2,3],[4,5,6]] # a=1, b=[2,3], c=[4,5,6]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d=c.copy()    #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연관되지 않고 값을 얻는 가장 안전한 방법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(* d=c[:])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sum=0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sum([1,2,3])  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에러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! </a:t>
            </a:r>
            <a:r>
              <a:rPr lang="ko-KR" altLang="en-US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예약어를 변수명으로 사용하면 곤란해짐</a:t>
            </a:r>
            <a:endParaRPr lang="en-US" altLang="ko-KR" sz="14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00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파이썬에는 블럭을 깜싸는 </a:t>
            </a:r>
            <a:r>
              <a:rPr lang="en-US" altLang="ko-KR" sz="2000" smtClean="0"/>
              <a:t>{ } </a:t>
            </a:r>
            <a:r>
              <a:rPr lang="ko-KR" altLang="en-US" sz="2000" smtClean="0"/>
              <a:t>등이 없다</a:t>
            </a:r>
            <a:endParaRPr lang="en-US" altLang="ko-KR" sz="2000" smtClean="0"/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블럭</a:t>
            </a:r>
            <a:r>
              <a:rPr lang="en-US" altLang="ko-KR" smtClean="0"/>
              <a:t>, </a:t>
            </a:r>
            <a:r>
              <a:rPr lang="ko-KR" altLang="en-US" smtClean="0"/>
              <a:t>인덴트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if True: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... 	if True:               #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일반적으로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tab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으로 구분함 </a:t>
            </a:r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... 		print(‘a’)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if True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...  print(‘a’)       #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공백 한개로 인덴트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if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True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:         #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공백 한개로 인덴트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	print(‘b’)   #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공백 한개와 탭으로 인덴트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b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‘’’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편집기에 따라 탭을 공백으로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공백을 탭으로 자동 변환하는 경우가 있다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소스를 편집기에서 작성하는 경우 인덴트가 일치하도록 주의하여야 한다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‘’’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97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조건문</a:t>
            </a:r>
            <a:endParaRPr lang="en-US" altLang="ko-KR" sz="2000" smtClean="0"/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if/elif/else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4154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n=99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if n&lt;0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:            # 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블럭의 시작에는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를 써줘야 한다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print('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음수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elif n==0: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print('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영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else: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print('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양수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양수</a:t>
            </a:r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if n&lt;0: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print('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음수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')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... else: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if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n==0: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영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else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양수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')</a:t>
            </a: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if n&gt;0: print(‘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양수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’); print(n) # 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한줄에 적을수 있다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좋은 방법은 아님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m = 0 if n==0 else 1     # else 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가 없으면 에러임</a:t>
            </a:r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m = 0 if n==0 else (-1 if n&lt;0 else 1) # m==1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7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조건식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if/elif/else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n=1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n&gt;0 and n&lt;10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True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n&gt;0 or n&lt;0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True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not n&gt;0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False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 in range(10)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True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 not in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[1,2,3,4]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False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'z' in 'xyz'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42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smtClean="0"/>
              <a:t>for </a:t>
            </a:r>
            <a:r>
              <a:rPr lang="ko-KR" altLang="en-US" sz="2000" smtClean="0"/>
              <a:t>문과 </a:t>
            </a:r>
            <a:r>
              <a:rPr lang="en-US" altLang="ko-KR" sz="2000" smtClean="0"/>
              <a:t>range()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for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for i in range(3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):  # 0,1,2 (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기본적으로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부터 시작함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print('%03d </a:t>
            </a:r>
            <a:r>
              <a:rPr lang="ko-KR" altLang="en-US" sz="1400">
                <a:latin typeface="Consolas" pitchFamily="49" charset="0"/>
                <a:cs typeface="Consolas" pitchFamily="49" charset="0"/>
              </a:rPr>
              <a:t>번째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' % (i+1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001 </a:t>
            </a:r>
            <a:r>
              <a:rPr lang="ko-KR" altLang="en-US" sz="1400">
                <a:latin typeface="Consolas" pitchFamily="49" charset="0"/>
                <a:cs typeface="Consolas" pitchFamily="49" charset="0"/>
              </a:rPr>
              <a:t>번째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002 </a:t>
            </a:r>
            <a:r>
              <a:rPr lang="ko-KR" altLang="en-US" sz="1400">
                <a:latin typeface="Consolas" pitchFamily="49" charset="0"/>
                <a:cs typeface="Consolas" pitchFamily="49" charset="0"/>
              </a:rPr>
              <a:t>번째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003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번째</a:t>
            </a:r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range(3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   # range()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는 리스트가 아니다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특수한 반복자임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range(0, 3)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list(range(3))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[0, 1, 2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list(range(2,10,2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)) # 2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부터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까지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칸 간격으로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마지막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은 제외됨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[2, 4, 6, 8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list(range(5,0,-1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)) #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마지막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은 제외됨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[5, 4, 3, 2, 1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#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연습문제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: 100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보다 작은 홀수를 모두 출력하자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52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/>
              <a:t>The Top Programming Languages </a:t>
            </a:r>
            <a:r>
              <a:rPr lang="en-US" altLang="ko-KR" sz="2000" smtClean="0"/>
              <a:t>2017 (IEEE.org)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왜 파이썬인가</a:t>
            </a:r>
            <a:r>
              <a:rPr lang="en-US" altLang="ko-KR" smtClean="0"/>
              <a:t>?</a:t>
            </a:r>
            <a:endParaRPr lang="en-US" altLang="ko-KR"/>
          </a:p>
        </p:txBody>
      </p:sp>
      <p:sp>
        <p:nvSpPr>
          <p:cNvPr id="5" name="직사각형 12"/>
          <p:cNvSpPr>
            <a:spLocks noChangeArrowheads="1"/>
          </p:cNvSpPr>
          <p:nvPr/>
        </p:nvSpPr>
        <p:spPr bwMode="auto">
          <a:xfrm>
            <a:off x="921668" y="5909270"/>
            <a:ext cx="312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000"/>
              <a:t>https://spectrum.ieee.org/static/interactive-the-top-programming-languages-2017</a:t>
            </a:r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4499992" y="1772816"/>
            <a:ext cx="3656770" cy="44012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l"/>
              <a:defRPr/>
            </a:pP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</a:rPr>
              <a:t>4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</a:rPr>
              <a:t>가지 분류 중 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</a:rPr>
              <a:t>3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</a:rPr>
              <a:t>군데에서 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</a:rPr>
              <a:t>1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</a:rPr>
              <a:t>등</a:t>
            </a:r>
            <a:r>
              <a:rPr lang="en-US" altLang="ko-KR" sz="140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</a:rPr>
              <a:t/>
            </a:r>
            <a:br>
              <a:rPr lang="en-US" altLang="ko-KR" sz="140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</a:rPr>
            </a:b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</a:rPr>
              <a:t>(Jobs 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</a:rPr>
              <a:t>분야에서 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</a:rPr>
              <a:t>Java 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 C  Python)</a:t>
            </a:r>
          </a:p>
          <a:p>
            <a:pPr marL="342900" indent="-342900">
              <a:buFont typeface="Wingdings" pitchFamily="2" charset="2"/>
              <a:buChar char="l"/>
              <a:defRPr/>
            </a:pPr>
            <a:endParaRPr lang="en-US" altLang="ko-KR" sz="1400" smtClean="0">
              <a:latin typeface="나눔고딕" panose="020B0600000101010101" charset="-127"/>
              <a:ea typeface="나눔고딕" panose="020B0600000101010101" charset="-127"/>
              <a:cs typeface="Arial" panose="020B0604020202020204" pitchFamily="34" charset="0"/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l"/>
              <a:defRPr/>
            </a:pP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놀랍게도 파이썬은 현재 가장 인기있고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/>
            </a:r>
            <a:b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</a:b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많이 사용되는 프로그래밍 언어이다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!</a:t>
            </a:r>
          </a:p>
          <a:p>
            <a:pPr marL="342900" indent="-342900">
              <a:buFont typeface="Wingdings" pitchFamily="2" charset="2"/>
              <a:buChar char="l"/>
              <a:defRPr/>
            </a:pPr>
            <a:endParaRPr lang="en-US" altLang="ko-KR" sz="1400">
              <a:latin typeface="나눔고딕" panose="020B0600000101010101" charset="-127"/>
              <a:ea typeface="나눔고딕" panose="020B0600000101010101" charset="-127"/>
              <a:cs typeface="Arial" panose="020B0604020202020204" pitchFamily="34" charset="0"/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l"/>
              <a:defRPr/>
            </a:pP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왜 그럴까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?</a:t>
            </a:r>
            <a:r>
              <a:rPr lang="en-US" altLang="ko-KR" sz="140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/>
            </a:r>
            <a:br>
              <a:rPr lang="en-US" altLang="ko-KR" sz="140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</a:b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- 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많은 사람들이 써보면 안다고 한다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/>
            </a:r>
            <a:b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</a:b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- 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자바와 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C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에 지친 사람들이 파이썬으로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/>
            </a:r>
            <a:b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</a:b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  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몰려들고 있다</a:t>
            </a:r>
            <a:r>
              <a:rPr lang="en-US" altLang="ko-KR" sz="140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/>
            </a:r>
            <a:br>
              <a:rPr lang="en-US" altLang="ko-KR" sz="140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</a:b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- 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양복을 벗고 청바지로 출근한 느낌이다</a:t>
            </a:r>
            <a:endParaRPr lang="en-US" altLang="ko-KR" sz="1400" smtClean="0">
              <a:latin typeface="나눔고딕" panose="020B0600000101010101" charset="-127"/>
              <a:ea typeface="나눔고딕" panose="020B0600000101010101" charset="-127"/>
              <a:cs typeface="Arial" panose="020B0604020202020204" pitchFamily="34" charset="0"/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l"/>
              <a:defRPr/>
            </a:pPr>
            <a:endParaRPr lang="en-US" altLang="ko-KR" sz="1400">
              <a:latin typeface="나눔고딕" panose="020B0600000101010101" charset="-127"/>
              <a:ea typeface="나눔고딕" panose="020B0600000101010101" charset="-127"/>
              <a:cs typeface="Arial" panose="020B0604020202020204" pitchFamily="34" charset="0"/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l"/>
              <a:defRPr/>
            </a:pP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그래서 이유는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?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 간단히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..</a:t>
            </a:r>
            <a:b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</a:b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- 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쉽고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편하다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/>
            </a:r>
            <a:b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</a:b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- 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재미있다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/>
            </a:r>
            <a:b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</a:b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- 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다른 언어에서 가능한 건 파이썬에서 다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/>
            </a:r>
            <a:b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</a:b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  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가능하다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/>
            </a:r>
            <a:b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</a:b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- 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복잡한 규칙은 벗어던지고 알고리즘에만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/>
            </a:r>
            <a:b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</a:b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  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집중한다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.</a:t>
            </a:r>
            <a:b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</a:b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- 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개발이 빨리 끝나고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결과가 예쁘다</a:t>
            </a:r>
            <a:endParaRPr lang="en-US" altLang="ko-KR" sz="1400" smtClean="0">
              <a:latin typeface="나눔고딕" panose="020B0600000101010101" charset="-127"/>
              <a:ea typeface="나눔고딕" panose="020B0600000101010101" charset="-127"/>
              <a:cs typeface="Arial" panose="020B0604020202020204" pitchFamily="34" charset="0"/>
              <a:sym typeface="Wingdings" pitchFamily="2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30813"/>
            <a:ext cx="3600400" cy="395044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13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smtClean="0"/>
              <a:t>for </a:t>
            </a:r>
            <a:r>
              <a:rPr lang="ko-KR" altLang="en-US" sz="2000" smtClean="0"/>
              <a:t>문과 리스트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for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import random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l=[random.random() for i in range(10)]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[0.673748147980991, 0.41496215011204507, 0.5461521022064907, 0.6218571281374634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0.14242357827173302, 0.4859597766794881, 0.23027322725524113,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0.25336541301128634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 0.41356443283298416, 0.04439825389773333]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for i in range(len(l)):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if l[i]&gt;0.5: print(i,l[i])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0 0.673748147980991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2 0.5461521022064907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3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0.6218571281374634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for i in l: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if i&gt;0.5: print(i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0.673748147980991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0.5461521022064907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0.6218571281374634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for i in (1,2,3): print(i)   # 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튜플도 반복자임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88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리스트 내포 </a:t>
            </a:r>
            <a:r>
              <a:rPr lang="en-US" altLang="ko-KR" sz="2000" smtClean="0"/>
              <a:t>(list comprehension)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for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import random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l = [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random.random() for i in range(10)]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l = [i+1 for i in [0,1,2,3]]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[1, 2, 3, 4]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l = [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i for i in range(100) if i%2==0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[0, 2, ..., 98]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ll = [(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i,j,i*j) for i in range(1,10) for j in range(1,10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)]   # 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구구단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ll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[(1, 1, 1), (1, 2, 2), (1, 3, 3),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..., (9, 9, 81)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ll = [ [(1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if i==j else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0)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for j in range(3)] for i in range(3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 ]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ll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[[1, 0, 0], [0, 1, 0], [0, 0, 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   # 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대각행렬</a:t>
            </a:r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ll =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[ [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1 if (i*(4-i)*j*(4-j)==0) else 0 for j in range(5)] for i in range(5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 ]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for l in ll: print(l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    # 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테두리가 모두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인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5X5 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행렬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[1, 1, 1, 1, 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[1, 0, 0, 0, 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[1, 0, 0, 0, 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[1, 0, 0, 0, 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[1, 1, 1, 1, 1]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4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반복문 제어와 </a:t>
            </a:r>
            <a:r>
              <a:rPr lang="en-US" altLang="ko-KR" sz="2000" smtClean="0"/>
              <a:t>while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for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4339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for i in range(10):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if i==3: break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print(i)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0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2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for i in range(10):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if i%2==0: continue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print(i)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3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7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9</a:t>
            </a: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i=0; do_run=True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while do_run:      # while 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문은 되도록 사용하지 않는다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. (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무한루프 사용시 적용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...    print(i)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...    i+=1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if i==5: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do_run=False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2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enumerate() </a:t>
            </a:r>
            <a:r>
              <a:rPr lang="ko-KR" altLang="en-US" smtClean="0"/>
              <a:t>와 </a:t>
            </a:r>
            <a:r>
              <a:rPr lang="en-US" altLang="ko-KR" smtClean="0"/>
              <a:t>zip()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for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import random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l = [random.randint(10,20)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for i in range(10)]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for i,v in enumerate(l): # (0,v1), (1,v2), (2,v3), ...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if v&gt;0.5: print(i,v)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0 12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1 15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...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8 11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9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12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l1=[1,2,3]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l2=['a','b','c']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zip(l1,l2)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&lt;zip object at 0x000000000294AD08&gt;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list(_)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[(1, 'a'), (2, 'b'), (3, 'c')]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for i,j in zip(l1,l2):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print(i,':',j)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1 :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2 : 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3 :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c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for z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in zip(l1,l2):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print(z[0],':',z[1])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42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딕셔너리 반복문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for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d={'a':1, 'b':3, 'c':2}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for i in d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:   # d.keys()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와 같음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print(i)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b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c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list(d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[‘a’, ‘b’, ‘c’]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d2=[(v,k) for k,v in d.items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()]; print(d2)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[(1, 'a'), (3, 'b'), (2, 'c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')]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[(v,k) for k,v in sorted(d2)]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[('a', 1), ('c', 2), ('b', 3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)]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dict(sorted(d.items(),key=lambda x: x[1]))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{'a': 1, 'c': 2, 'b': 3}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00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함수 정의는 </a:t>
            </a:r>
            <a:r>
              <a:rPr lang="en-US" altLang="ko-KR" smtClean="0"/>
              <a:t>def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함</a:t>
            </a:r>
            <a:r>
              <a:rPr lang="ko-KR" altLang="en-US"/>
              <a:t>수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def mysum(a,b):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return a+b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mysum(1,2)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3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mysum('a','bcd')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'abcd'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mysum([1,2],[3,4])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[1, 2, 3, 4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def mysum2(a,b,c=0,d=0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):  #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기본값 설정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return a+b+c+d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mysum2(1,2)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3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mysum2('a','b')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TypeError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: must be str, not int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mysum2(1,2,3)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88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가변 변수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함</a:t>
            </a:r>
            <a:r>
              <a:rPr lang="ko-KR" altLang="en-US"/>
              <a:t>수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def f(a,*b):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print(b,type(b))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return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a+sum(b)    </a:t>
            </a:r>
            <a:r>
              <a:rPr lang="en-US" altLang="ko-KR" sz="1400" b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결과를 넘길때는 </a:t>
            </a:r>
            <a:r>
              <a:rPr lang="en-US" altLang="ko-K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ko-KR" altLang="en-US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사용</a:t>
            </a:r>
            <a:endParaRPr lang="en-US" altLang="ko-KR" sz="1400" b="1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f(1,2,3,4)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(2, 3, 4) &lt;class 'tuple'&gt;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10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f(*[1,2,3,4])   </a:t>
            </a:r>
            <a:r>
              <a:rPr lang="en-US" altLang="ko-K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*[1,2,3,4] </a:t>
            </a:r>
            <a:r>
              <a:rPr lang="en-US" altLang="ko-K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 1,2,3,4 </a:t>
            </a:r>
            <a:r>
              <a:rPr lang="ko-KR" altLang="en-US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로 변환</a:t>
            </a:r>
            <a:endParaRPr lang="en-US" altLang="ko-KR" sz="1400" b="1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f(*range(5))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def f2(a,**b):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print(a,'=',b,type(b))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f2('apple',color='red',fruit=True)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apple = {'color': 'red', 'fruit': True} &lt;class 'dict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'&gt;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def f3(a,b,c='###'):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print(a,b,c)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f3(c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=‘!!',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b=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'Trump',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a=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'I am')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 am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Trump !!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2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리턴값이 여러개일 때는 어떻게 처리하나</a:t>
            </a:r>
            <a:r>
              <a:rPr lang="en-US" altLang="ko-KR" smtClean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함</a:t>
            </a:r>
            <a:r>
              <a:rPr lang="ko-KR" altLang="en-US"/>
              <a:t>수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l=[[1,2,3],[11,22,33],[111,222,333]]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def get_info(n):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item=l[n]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return item[0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]-1,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item[1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]-2,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item[2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]-3  </a:t>
            </a:r>
            <a:r>
              <a:rPr lang="en-US" altLang="ko-K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리턴값이 튜플에 담겨 넘어간다</a:t>
            </a:r>
            <a:endParaRPr lang="en-US" altLang="ko-KR" sz="14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get_info(1)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10, 20, 30)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a,b,c = get_info(0)   </a:t>
            </a:r>
            <a:r>
              <a:rPr lang="en-US" altLang="ko-K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0,0,0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t = get_info(2)       </a:t>
            </a:r>
            <a:r>
              <a:rPr lang="en-US" altLang="ko-K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t[0]=110, t[1]=220, t[2]=330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[get_info(i)[0] for i in range(len(l))]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[0, 10, 110]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def get_info2(n):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s = [ str(i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 for i in l[n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 ]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return ','.join(s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    </a:t>
            </a:r>
            <a:r>
              <a:rPr lang="en-US" altLang="ko-K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문자열로 결합해서 리턴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get_info2(1)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'11,22,33‘</a:t>
            </a:r>
          </a:p>
          <a:p>
            <a:r>
              <a:rPr lang="de-DE" altLang="ko-KR" sz="14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de-DE" altLang="ko-KR" sz="1400" smtClean="0">
                <a:latin typeface="Consolas" pitchFamily="49" charset="0"/>
                <a:cs typeface="Consolas" pitchFamily="49" charset="0"/>
              </a:rPr>
              <a:t>get_info2(1</a:t>
            </a:r>
            <a:r>
              <a:rPr lang="de-DE" altLang="ko-KR" sz="1400">
                <a:latin typeface="Consolas" pitchFamily="49" charset="0"/>
                <a:cs typeface="Consolas" pitchFamily="49" charset="0"/>
              </a:rPr>
              <a:t>).split(',')</a:t>
            </a:r>
          </a:p>
          <a:p>
            <a:r>
              <a:rPr lang="de-DE" altLang="ko-KR" sz="140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altLang="ko-KR" sz="1400">
                <a:latin typeface="Consolas" pitchFamily="49" charset="0"/>
                <a:cs typeface="Consolas" pitchFamily="49" charset="0"/>
              </a:rPr>
              <a:t>'11', '22', '33']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42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함수 안의 변수와 함수 밖의 변수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함</a:t>
            </a:r>
            <a:r>
              <a:rPr lang="ko-KR" altLang="en-US"/>
              <a:t>수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n=99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def f1(x):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return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n+x    </a:t>
            </a:r>
            <a:r>
              <a:rPr lang="pt-BR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함수 안에서 외부의 변수를 읽을 수 있다</a:t>
            </a:r>
            <a:endParaRPr lang="pt-BR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f1(1)</a:t>
            </a:r>
          </a:p>
          <a:p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100</a:t>
            </a:r>
          </a:p>
          <a:p>
            <a:endParaRPr lang="pt-BR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def f2(x):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n=0           </a:t>
            </a:r>
            <a:r>
              <a:rPr lang="pt-BR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함수 안에서 외부변수와 같은 이름의 변수를 만들면 지역변수가 된다</a:t>
            </a:r>
            <a:endParaRPr lang="pt-BR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return n+x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f2(1)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n</a:t>
            </a:r>
          </a:p>
          <a:p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99</a:t>
            </a:r>
          </a:p>
          <a:p>
            <a:endParaRPr lang="pt-BR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def f3(x):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global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n       </a:t>
            </a:r>
            <a:r>
              <a:rPr lang="pt-BR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global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로 지정하면 외부 변수의 값을 변경할 수 있다</a:t>
            </a:r>
            <a:endParaRPr lang="pt-BR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n+=1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return n+x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f3(1)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101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n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100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4860032" y="5301208"/>
            <a:ext cx="4032448" cy="1251860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함수 안에서는 되도록이면 외부변수를 참조하지도 변경하지도 같은 이름의 지역변수도 만들지 말자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참조가 필요하면 함수의 인자로 넘겨주자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00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함수 재정의와 람다</a:t>
            </a:r>
            <a:r>
              <a:rPr lang="en-US" altLang="ko-KR" smtClean="0"/>
              <a:t>(lambda) </a:t>
            </a:r>
            <a:r>
              <a:rPr lang="ko-KR" altLang="en-US" smtClean="0"/>
              <a:t>함수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함</a:t>
            </a:r>
            <a:r>
              <a:rPr lang="ko-KR" altLang="en-US"/>
              <a:t>수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def f(a,b,c='$'):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print(a,b,c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...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def myf(a): f(a,b='#')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myf(1)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1 #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$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&gt;&gt;&gt; f = lambda a,b,c: a+b+c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&gt;&gt;&gt; f(1,2,3)</a:t>
            </a: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sorted([1,2,3,4,5],key=lambda x: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abs(3.1-x))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[3,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4, 2, 5, 1]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def myf(n,f):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return f(n)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myf(3,lambda x: x**2-1)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8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import math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myf(3,math.sqrt)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1.7320508075688772</a:t>
            </a: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4860032" y="5013176"/>
            <a:ext cx="4032448" cy="1539892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람다함수는 임시로 또는 간단하게 함수를 만들때 사용한다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lambda [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인수들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]: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리턴값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함수의 인자로 함수를 넘길 수 있다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27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불필요하고 복잡한 문법과 절차는 생략되어 있다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ko-KR" altLang="en-US" smtClean="0"/>
              <a:t>코딩 </a:t>
            </a:r>
            <a:r>
              <a:rPr lang="en-US" altLang="ko-KR" smtClean="0">
                <a:sym typeface="Wingdings" pitchFamily="2" charset="2"/>
              </a:rPr>
              <a:t> </a:t>
            </a:r>
            <a:r>
              <a:rPr lang="ko-KR" altLang="en-US" smtClean="0">
                <a:sym typeface="Wingdings" pitchFamily="2" charset="2"/>
              </a:rPr>
              <a:t>테스트 </a:t>
            </a:r>
            <a:r>
              <a:rPr lang="en-US" altLang="ko-KR" smtClean="0">
                <a:sym typeface="Wingdings" pitchFamily="2" charset="2"/>
              </a:rPr>
              <a:t> </a:t>
            </a:r>
            <a:r>
              <a:rPr lang="ko-KR" altLang="en-US" smtClean="0">
                <a:sym typeface="Wingdings" pitchFamily="2" charset="2"/>
              </a:rPr>
              <a:t>코딩 </a:t>
            </a:r>
            <a:r>
              <a:rPr lang="en-US" altLang="ko-KR" smtClean="0">
                <a:sym typeface="Wingdings" pitchFamily="2" charset="2"/>
              </a:rPr>
              <a:t> </a:t>
            </a:r>
            <a:r>
              <a:rPr lang="ko-KR" altLang="en-US" smtClean="0">
                <a:sym typeface="Wingdings" pitchFamily="2" charset="2"/>
              </a:rPr>
              <a:t>테스트 </a:t>
            </a:r>
            <a:r>
              <a:rPr lang="en-US" altLang="ko-KR" smtClean="0">
                <a:sym typeface="Wingdings" pitchFamily="2" charset="2"/>
              </a:rPr>
              <a:t> ...  </a:t>
            </a:r>
            <a:r>
              <a:rPr lang="ko-KR" altLang="en-US" smtClean="0">
                <a:sym typeface="Wingdings" pitchFamily="2" charset="2"/>
              </a:rPr>
              <a:t>프로토타입</a:t>
            </a:r>
            <a:endParaRPr lang="en-US" altLang="ko-KR" smtClean="0">
              <a:sym typeface="Wingdings" pitchFamily="2" charset="2"/>
            </a:endParaRPr>
          </a:p>
          <a:p>
            <a:pPr lvl="1">
              <a:lnSpc>
                <a:spcPct val="200000"/>
              </a:lnSpc>
            </a:pPr>
            <a:r>
              <a:rPr lang="ko-KR" altLang="en-US" smtClean="0">
                <a:sym typeface="Wingdings" pitchFamily="2" charset="2"/>
              </a:rPr>
              <a:t>테스트 주도 </a:t>
            </a:r>
            <a:r>
              <a:rPr lang="en-US" altLang="ko-KR" smtClean="0">
                <a:sym typeface="Wingdings" pitchFamily="2" charset="2"/>
              </a:rPr>
              <a:t>(Trial &amp; Error)</a:t>
            </a:r>
          </a:p>
          <a:p>
            <a:pPr lvl="1">
              <a:lnSpc>
                <a:spcPct val="200000"/>
              </a:lnSpc>
            </a:pPr>
            <a:r>
              <a:rPr lang="ko-KR" altLang="en-US" smtClean="0">
                <a:sym typeface="Wingdings" pitchFamily="2" charset="2"/>
              </a:rPr>
              <a:t>프로토타입 우선</a:t>
            </a:r>
            <a:endParaRPr lang="en-US" altLang="ko-KR" smtClean="0">
              <a:sym typeface="Wingdings" pitchFamily="2" charset="2"/>
            </a:endParaRPr>
          </a:p>
          <a:p>
            <a:pPr lvl="1">
              <a:lnSpc>
                <a:spcPct val="200000"/>
              </a:lnSpc>
            </a:pPr>
            <a:r>
              <a:rPr lang="ko-KR" altLang="en-US" smtClean="0">
                <a:sym typeface="Wingdings" pitchFamily="2" charset="2"/>
              </a:rPr>
              <a:t>알고리즘 중심</a:t>
            </a:r>
            <a:endParaRPr lang="en-US" altLang="ko-KR" smtClean="0">
              <a:sym typeface="Wingdings" pitchFamily="2" charset="2"/>
            </a:endParaRPr>
          </a:p>
          <a:p>
            <a:pPr>
              <a:lnSpc>
                <a:spcPct val="200000"/>
              </a:lnSpc>
            </a:pPr>
            <a:r>
              <a:rPr lang="ko-KR" altLang="en-US" smtClean="0">
                <a:sym typeface="Wingdings" pitchFamily="2" charset="2"/>
              </a:rPr>
              <a:t>데이타분석과 수치계산에 특화되어 있다</a:t>
            </a:r>
            <a:endParaRPr lang="en-US" altLang="ko-KR" smtClean="0">
              <a:sym typeface="Wingdings" pitchFamily="2" charset="2"/>
            </a:endParaRPr>
          </a:p>
          <a:p>
            <a:pPr lvl="1">
              <a:lnSpc>
                <a:spcPct val="200000"/>
              </a:lnSpc>
            </a:pPr>
            <a:r>
              <a:rPr lang="en-US" altLang="ko-KR" smtClean="0">
                <a:sym typeface="Wingdings" pitchFamily="2" charset="2"/>
              </a:rPr>
              <a:t>numpy, pandas, matplotlib, scipy </a:t>
            </a:r>
            <a:r>
              <a:rPr lang="ko-KR" altLang="en-US" smtClean="0">
                <a:sym typeface="Wingdings" pitchFamily="2" charset="2"/>
              </a:rPr>
              <a:t>등 강력하</a:t>
            </a:r>
            <a:r>
              <a:rPr lang="ko-KR" altLang="en-US">
                <a:sym typeface="Wingdings" pitchFamily="2" charset="2"/>
              </a:rPr>
              <a:t>고</a:t>
            </a:r>
            <a:r>
              <a:rPr lang="ko-KR" altLang="en-US" smtClean="0">
                <a:sym typeface="Wingdings" pitchFamily="2" charset="2"/>
              </a:rPr>
              <a:t> 편리한 라이브러리</a:t>
            </a:r>
            <a:endParaRPr lang="en-US" altLang="ko-KR" smtClean="0">
              <a:sym typeface="Wingdings" pitchFamily="2" charset="2"/>
            </a:endParaRPr>
          </a:p>
          <a:p>
            <a:pPr lvl="1">
              <a:lnSpc>
                <a:spcPct val="200000"/>
              </a:lnSpc>
            </a:pPr>
            <a:r>
              <a:rPr lang="ko-KR" altLang="en-US" smtClean="0"/>
              <a:t>머신러닝</a:t>
            </a:r>
            <a:r>
              <a:rPr lang="en-US" altLang="ko-KR" smtClean="0"/>
              <a:t>(scikit-learn),</a:t>
            </a:r>
            <a:r>
              <a:rPr lang="ko-KR" altLang="en-US" smtClean="0"/>
              <a:t> 딥러닝</a:t>
            </a:r>
            <a:r>
              <a:rPr lang="en-US" altLang="ko-KR" smtClean="0"/>
              <a:t>(tensorflow), </a:t>
            </a:r>
            <a:r>
              <a:rPr lang="ko-KR" altLang="en-US" smtClean="0"/>
              <a:t>빅데이터</a:t>
            </a:r>
            <a:r>
              <a:rPr lang="en-US" altLang="ko-KR" smtClean="0"/>
              <a:t>(pyspark)</a:t>
            </a:r>
            <a:r>
              <a:rPr lang="ko-KR" altLang="en-US" smtClean="0"/>
              <a:t> 개발을 위한 최신 라이브러리</a:t>
            </a:r>
            <a:endParaRPr lang="en-US" alt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파이썬은 이런 언어이다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07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파일 읽기</a:t>
            </a:r>
            <a:r>
              <a:rPr lang="en-US" altLang="ko-KR" smtClean="0"/>
              <a:t>/</a:t>
            </a:r>
            <a:r>
              <a:rPr lang="ko-KR" altLang="en-US" smtClean="0"/>
              <a:t>쓰기 기초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파</a:t>
            </a:r>
            <a:r>
              <a:rPr lang="ko-KR" altLang="en-US"/>
              <a:t>일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f=open('temp.txt','w')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f.write('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\n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')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f.close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()    </a:t>
            </a:r>
            <a:r>
              <a:rPr lang="en-US" altLang="ko-K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open() </a:t>
            </a:r>
            <a:r>
              <a:rPr lang="ko-KR" altLang="en-US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한 후에는 반드시 </a:t>
            </a:r>
            <a:r>
              <a:rPr lang="en-US" altLang="ko-K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close() </a:t>
            </a:r>
            <a:r>
              <a:rPr lang="ko-KR" altLang="en-US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로 파일을 닫아준다</a:t>
            </a:r>
            <a:endParaRPr lang="en-US" altLang="ko-KR" sz="14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f=open('temp.txt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')    </a:t>
            </a:r>
            <a:r>
              <a:rPr lang="en-US" altLang="ko-K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f=open(‘temp.txt’,’r’)</a:t>
            </a:r>
            <a:endParaRPr lang="en-US" altLang="ko-KR" sz="14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f.read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'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\n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'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f.close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import os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os.getcwd()       </a:t>
            </a:r>
            <a:r>
              <a:rPr lang="en-US" altLang="ko-K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명령창에서 </a:t>
            </a:r>
            <a:r>
              <a:rPr lang="en-US" altLang="ko-K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“python” </a:t>
            </a:r>
            <a:r>
              <a:rPr lang="ko-KR" altLang="en-US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을 실행한 경로 출력</a:t>
            </a:r>
            <a:endParaRPr lang="en-US" altLang="ko-KR" sz="1400" b="1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'C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:\\develop\\python‘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f=open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(‘c:/develop/python/temp.txt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f=open(‘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c:\\develop\\python\\temp.txt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')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f=open(os.getcwd()+’/temp.txt’)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f=open(‘some.txt’,encoding=‘utf-8’)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5004048" y="5085184"/>
            <a:ext cx="4032448" cy="1539892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파일에 한글이 들어있을 때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open()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에서 에러가 발생하는 경우가 있다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이런 경우는 한글이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‘utf-8’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인코딩 방식으로 저장되어 있는 경우가 대부분이다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이 경우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en-US" altLang="ko-KR" sz="14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encoding=‘utf-8’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옵션을 추가하자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37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파일 읽는 방법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파</a:t>
            </a:r>
            <a:r>
              <a:rPr lang="ko-KR" altLang="en-US"/>
              <a:t>일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12997"/>
            <a:ext cx="772353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chars=[['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둘리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','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동물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',1988,0],['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또치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','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외계인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',1111],['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고길동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','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사람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',1969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f=open('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둘리와 친구들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.txt','w')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for c in chars: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f.write('%s,%s,%d\n' % (c[0],c[1],c[2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]))   </a:t>
            </a:r>
            <a:r>
              <a:rPr lang="en-US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‘\n’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개행문자 주목 </a:t>
            </a:r>
            <a:r>
              <a:rPr lang="en-US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(CSV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파일</a:t>
            </a:r>
            <a:r>
              <a:rPr lang="en-US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f.close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f=open('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둘리와 친구들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.txt')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for line in f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:                  </a:t>
            </a:r>
            <a:r>
              <a:rPr lang="en-US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f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자체가 반복자이다 </a:t>
            </a:r>
            <a:r>
              <a:rPr lang="en-US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한 라인씩 처리함</a:t>
            </a:r>
            <a:r>
              <a:rPr lang="en-US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print('#',line,'$')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둘리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동물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1988                </a:t>
            </a:r>
            <a:r>
              <a:rPr lang="en-US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읽어온 라인에 개행문자가 포함됨을 알 수 있다</a:t>
            </a:r>
            <a:endParaRPr lang="en-US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$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또치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외계인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,1111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$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고길동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사람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,1969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$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f.close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print('#',line.strip().split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(','),'$')  </a:t>
            </a:r>
            <a:r>
              <a:rPr lang="en-US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strip()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으로 개행문자 제거</a:t>
            </a:r>
            <a:endParaRPr lang="en-US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# ['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둘리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', 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동물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', '1988']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$           </a:t>
            </a:r>
            <a:r>
              <a:rPr lang="en-US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모든 항목이 문자열임에 주목 </a:t>
            </a:r>
            <a:r>
              <a:rPr lang="en-US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(‘1988’)</a:t>
            </a:r>
            <a:endParaRPr lang="en-US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# ['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또치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', 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외계인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', '1111'] $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# ['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고길동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', 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사람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', '1969']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$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파일 읽는 방법 </a:t>
            </a:r>
            <a:r>
              <a:rPr lang="en-US" altLang="ko-KR" smtClean="0"/>
              <a:t>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파</a:t>
            </a:r>
            <a:r>
              <a:rPr lang="ko-KR" altLang="en-US"/>
              <a:t>일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12997"/>
            <a:ext cx="772353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f = open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둘리와 친구들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.txt')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ll = []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l = line.strip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().split(',')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l[1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 =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0 if l[1]=='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사람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 else (1 if l[1]=='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동물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 else 2)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l[2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 = int(l[2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ll.append(l)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ll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[['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둘리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', 1, 1988], ['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또치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', 2, 1111], ['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고길동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', 0, 1969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f.close()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만일 모든 데이터가 숫자라면</a:t>
            </a:r>
            <a:endParaRPr lang="en-US" altLang="ko-KR" sz="1200" b="1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...     l = [int(i) for i in line.sprip().split(‘,’)]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...     ll.append(l)</a:t>
            </a: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5002444" y="5085184"/>
            <a:ext cx="4032448" cy="1539892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CSV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파일에서 데이터를 읽어들일 때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고급기능이 필요한 경우 아래의 함수들을 주로 사용한다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  <a:b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</a:b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numpy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모듈의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loadtxt()</a:t>
            </a:r>
            <a:b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</a:b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pandas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모듈의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read_csv()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76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with </a:t>
            </a:r>
            <a:r>
              <a:rPr lang="ko-KR" altLang="en-US" smtClean="0"/>
              <a:t>문</a:t>
            </a:r>
            <a:endParaRPr lang="en-US" altLang="ko-KR" smtClean="0"/>
          </a:p>
          <a:p>
            <a:pPr>
              <a:lnSpc>
                <a:spcPct val="200000"/>
              </a:lnSpc>
            </a:pPr>
            <a:endParaRPr lang="en-US" altLang="ko-KR"/>
          </a:p>
          <a:p>
            <a:pPr>
              <a:lnSpc>
                <a:spcPct val="200000"/>
              </a:lnSpc>
            </a:pP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ko-KR" altLang="en-US" smtClean="0"/>
              <a:t>파이썬 객체 저장 </a:t>
            </a:r>
            <a:r>
              <a:rPr lang="en-US" altLang="ko-KR" smtClean="0"/>
              <a:t>- pickle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파</a:t>
            </a:r>
            <a:r>
              <a:rPr lang="ko-KR" altLang="en-US"/>
              <a:t>일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12997"/>
            <a:ext cx="77235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with open('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둘리와 친구들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.txt') as f: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f.read()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둘리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동물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,1988\n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또치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외계인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,1111\n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고길동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사람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,1969\n'</a:t>
            </a:r>
          </a:p>
        </p:txBody>
      </p:sp>
      <p:sp>
        <p:nvSpPr>
          <p:cNvPr id="6" name="타원형 설명선 5"/>
          <p:cNvSpPr/>
          <p:nvPr/>
        </p:nvSpPr>
        <p:spPr bwMode="auto">
          <a:xfrm>
            <a:off x="5292080" y="1778411"/>
            <a:ext cx="2088232" cy="428278"/>
          </a:xfrm>
          <a:prstGeom prst="wedgeEllipseCallout">
            <a:avLst>
              <a:gd name="adj1" fmla="val -65269"/>
              <a:gd name="adj2" fmla="val -14462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with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사용시 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close()</a:t>
            </a:r>
            <a:r>
              <a:rPr kumimoji="0" lang="en-US" altLang="ko-KR" sz="12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를</a:t>
            </a:r>
            <a:endParaRPr kumimoji="0" lang="en-US" altLang="ko-KR" sz="1200" b="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호출할 필요가 없다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3645024"/>
            <a:ext cx="7723532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import pickle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l=[1,2,3,4,5]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with open('1.pkl','wb') as f: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pickle.dump(l,f)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with open('1.pkl','rb') as f: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l2=pickle.load(f)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[1, 2, 3, 4, 5]</a:t>
            </a:r>
          </a:p>
        </p:txBody>
      </p:sp>
      <p:sp>
        <p:nvSpPr>
          <p:cNvPr id="8" name="타원형 설명선 7"/>
          <p:cNvSpPr/>
          <p:nvPr/>
        </p:nvSpPr>
        <p:spPr bwMode="auto">
          <a:xfrm>
            <a:off x="4355976" y="3933056"/>
            <a:ext cx="2376264" cy="504056"/>
          </a:xfrm>
          <a:prstGeom prst="wedgeEllipseCallout">
            <a:avLst>
              <a:gd name="adj1" fmla="val -65269"/>
              <a:gd name="adj2" fmla="val -14462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‘wb’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바이트 형식으로 열음</a:t>
            </a:r>
            <a:endParaRPr kumimoji="0" lang="en-US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pickle.dump()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로 객체 저장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형 설명선 8"/>
          <p:cNvSpPr/>
          <p:nvPr/>
        </p:nvSpPr>
        <p:spPr bwMode="auto">
          <a:xfrm>
            <a:off x="4355976" y="4622136"/>
            <a:ext cx="2376264" cy="504056"/>
          </a:xfrm>
          <a:prstGeom prst="wedgeEllipseCallout">
            <a:avLst>
              <a:gd name="adj1" fmla="val -65269"/>
              <a:gd name="adj2" fmla="val -14462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‘rb’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바이트 형식으로 열음</a:t>
            </a:r>
            <a:endParaRPr kumimoji="0" lang="en-US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pickle.load()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로 객체 읽음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22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파이썬의 소스파일은 </a:t>
            </a:r>
            <a:r>
              <a:rPr lang="en-US" altLang="ko-KR" smtClean="0"/>
              <a:t>“*.py” </a:t>
            </a:r>
            <a:r>
              <a:rPr lang="ko-KR" altLang="en-US" smtClean="0"/>
              <a:t>이다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소스파</a:t>
            </a:r>
            <a:r>
              <a:rPr lang="ko-KR" altLang="en-US"/>
              <a:t>일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12997"/>
            <a:ext cx="7723532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# c:\python\hello.py</a:t>
            </a: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print(‘Hello, world!’)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n=1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for i in range(3):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print(i,’:’,i*i)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3318083"/>
            <a:ext cx="7723532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c:\python&gt;python hello.py</a:t>
            </a: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: 1</a:t>
            </a: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 : 4</a:t>
            </a: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 : 9</a:t>
            </a: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c:\python&gt; cd \</a:t>
            </a: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c:\&gt;python python\hello.py</a:t>
            </a: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: 1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 : 4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 : </a:t>
            </a:r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</a:t>
            </a: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c:\&gt;</a:t>
            </a:r>
            <a:endParaRPr lang="en-US" altLang="ko-KR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타원형 설명선 6"/>
          <p:cNvSpPr/>
          <p:nvPr/>
        </p:nvSpPr>
        <p:spPr bwMode="auto">
          <a:xfrm>
            <a:off x="0" y="2924944"/>
            <a:ext cx="755576" cy="173048"/>
          </a:xfrm>
          <a:prstGeom prst="wedgeEllipseCallout">
            <a:avLst>
              <a:gd name="adj1" fmla="val 72162"/>
              <a:gd name="adj2" fmla="val -8965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탭</a:t>
            </a:r>
          </a:p>
        </p:txBody>
      </p:sp>
      <p:sp>
        <p:nvSpPr>
          <p:cNvPr id="8" name="타원형 설명선 7"/>
          <p:cNvSpPr/>
          <p:nvPr/>
        </p:nvSpPr>
        <p:spPr bwMode="auto">
          <a:xfrm>
            <a:off x="3131840" y="1844824"/>
            <a:ext cx="864096" cy="216024"/>
          </a:xfrm>
          <a:prstGeom prst="wedgeEllipseCallout">
            <a:avLst>
              <a:gd name="adj1" fmla="val -103749"/>
              <a:gd name="adj2" fmla="val -58440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주석</a:t>
            </a:r>
          </a:p>
        </p:txBody>
      </p:sp>
      <p:sp>
        <p:nvSpPr>
          <p:cNvPr id="9" name="타원형 설명선 8"/>
          <p:cNvSpPr/>
          <p:nvPr/>
        </p:nvSpPr>
        <p:spPr bwMode="auto">
          <a:xfrm>
            <a:off x="5148064" y="2084358"/>
            <a:ext cx="2088232" cy="428278"/>
          </a:xfrm>
          <a:prstGeom prst="wedgeEllipseCallout">
            <a:avLst>
              <a:gd name="adj1" fmla="val -65269"/>
              <a:gd name="adj2" fmla="val -14462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메모장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Notepad++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등에서 작성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8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주석 처리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소스파</a:t>
            </a:r>
            <a:r>
              <a:rPr lang="ko-KR" altLang="en-US"/>
              <a:t>일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12997"/>
            <a:ext cx="7723532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# c:\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python\hello.py</a:t>
            </a:r>
          </a:p>
          <a:p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import math</a:t>
            </a:r>
            <a:endParaRPr lang="en-US" altLang="ko-KR" sz="1200" dirty="0">
              <a:latin typeface="Consolas" pitchFamily="49" charset="0"/>
              <a:cs typeface="Consolas" pitchFamily="49" charset="0"/>
            </a:endParaRPr>
          </a:p>
          <a:p>
            <a:endParaRPr lang="en-US" altLang="ko-KR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print('Hello, world!')</a:t>
            </a:r>
          </a:p>
          <a:p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'''</a:t>
            </a:r>
          </a:p>
          <a:p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n=1</a:t>
            </a:r>
          </a:p>
          <a:p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 i in range(3):</a:t>
            </a:r>
          </a:p>
          <a:p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print(</a:t>
            </a:r>
            <a:r>
              <a:rPr lang="en-US" altLang="ko-K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i,':',i</a:t>
            </a:r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*i)</a:t>
            </a:r>
          </a:p>
          <a:p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''‘</a:t>
            </a:r>
          </a:p>
          <a:p>
            <a:endParaRPr lang="en-US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l=[1,2,3]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l=list(range(5))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l=[ </a:t>
            </a:r>
            <a:r>
              <a:rPr lang="en-US" altLang="ko-KR" sz="1200" dirty="0" err="1" smtClean="0">
                <a:latin typeface="Consolas" pitchFamily="49" charset="0"/>
                <a:cs typeface="Consolas" pitchFamily="49" charset="0"/>
              </a:rPr>
              <a:t>math.sqrt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(i) 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for i in l ]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print(l)</a:t>
            </a:r>
          </a:p>
        </p:txBody>
      </p:sp>
      <p:sp>
        <p:nvSpPr>
          <p:cNvPr id="7" name="타원형 설명선 6"/>
          <p:cNvSpPr/>
          <p:nvPr/>
        </p:nvSpPr>
        <p:spPr bwMode="auto">
          <a:xfrm>
            <a:off x="2664296" y="3429000"/>
            <a:ext cx="1953046" cy="173048"/>
          </a:xfrm>
          <a:prstGeom prst="wedgeEllipseCallout">
            <a:avLst>
              <a:gd name="adj1" fmla="val -90719"/>
              <a:gd name="adj2" fmla="val 10769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한 라인 주석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형 설명선 9"/>
          <p:cNvSpPr/>
          <p:nvPr/>
        </p:nvSpPr>
        <p:spPr bwMode="auto">
          <a:xfrm>
            <a:off x="3419872" y="2578257"/>
            <a:ext cx="2088232" cy="428278"/>
          </a:xfrm>
          <a:prstGeom prst="wedgeEllipseCallout">
            <a:avLst>
              <a:gd name="adj1" fmla="val -81761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실행하지 않을 부분을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‘’’ ‘’’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“”” “””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로 감싼다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4614227"/>
            <a:ext cx="7723532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c:\python&gt;python hello.py</a:t>
            </a: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[0.0, 1.0, 1.4142135623730951, 1.7320508075688772, 2.0]</a:t>
            </a: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c:\python&gt;</a:t>
            </a:r>
            <a:endParaRPr lang="en-US" altLang="ko-KR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타원형 설명선 11"/>
          <p:cNvSpPr/>
          <p:nvPr/>
        </p:nvSpPr>
        <p:spPr bwMode="auto">
          <a:xfrm>
            <a:off x="2510942" y="1873856"/>
            <a:ext cx="1953046" cy="403016"/>
          </a:xfrm>
          <a:prstGeom prst="wedgeEllipseCallout">
            <a:avLst>
              <a:gd name="adj1" fmla="val -84639"/>
              <a:gd name="adj2" fmla="val -2103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math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모듈을 불러옴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40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인자 넘기기</a:t>
            </a:r>
            <a:r>
              <a:rPr lang="en-US" altLang="ko-KR"/>
              <a:t> </a:t>
            </a:r>
            <a:r>
              <a:rPr lang="en-US" altLang="ko-KR" smtClean="0"/>
              <a:t>/ ipython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소스파</a:t>
            </a:r>
            <a:r>
              <a:rPr lang="ko-KR" altLang="en-US"/>
              <a:t>일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12997"/>
            <a:ext cx="7723532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# arg.py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import sys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arg=sys.argv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print(arg)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print(len(arg),type(arg))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arg_list=[ int(i) for i in arg[1:] 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print(arg_list)</a:t>
            </a:r>
          </a:p>
        </p:txBody>
      </p:sp>
      <p:sp>
        <p:nvSpPr>
          <p:cNvPr id="10" name="타원형 설명선 9"/>
          <p:cNvSpPr/>
          <p:nvPr/>
        </p:nvSpPr>
        <p:spPr bwMode="auto">
          <a:xfrm>
            <a:off x="4617342" y="3006535"/>
            <a:ext cx="2088232" cy="428278"/>
          </a:xfrm>
          <a:prstGeom prst="wedgeEllipseCallout">
            <a:avLst>
              <a:gd name="adj1" fmla="val -81761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문자열을 정수로 바꿈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3861048"/>
            <a:ext cx="7723532" cy="19389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c:\</a:t>
            </a:r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python&gt;python </a:t>
            </a:r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arg.py 1 2 3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['arg.py', '1', '2', '3']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 &lt;class 'list</a:t>
            </a:r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'&gt;</a:t>
            </a: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</a:p>
          <a:p>
            <a:endParaRPr lang="en-US" altLang="ko-KR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C:\python&gt;ipython</a:t>
            </a:r>
            <a:endParaRPr lang="en-US" altLang="ko-KR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 </a:t>
            </a:r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[1]: run </a:t>
            </a:r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arg.py 1 2</a:t>
            </a:r>
            <a:endParaRPr lang="en-US" altLang="ko-KR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'arg.py‘, ‘1’, ‘2’]</a:t>
            </a:r>
            <a:endParaRPr lang="en-US" altLang="ko-KR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&lt;class 'list</a:t>
            </a:r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'&gt;</a:t>
            </a: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2]</a:t>
            </a:r>
            <a:endParaRPr lang="en-US" altLang="ko-KR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타원형 설명선 11"/>
          <p:cNvSpPr/>
          <p:nvPr/>
        </p:nvSpPr>
        <p:spPr bwMode="auto">
          <a:xfrm>
            <a:off x="2510942" y="1873856"/>
            <a:ext cx="1953046" cy="403016"/>
          </a:xfrm>
          <a:prstGeom prst="wedgeEllipseCallout">
            <a:avLst>
              <a:gd name="adj1" fmla="val -82207"/>
              <a:gd name="adj2" fmla="val 112815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인자들의 리스트</a:t>
            </a:r>
          </a:p>
        </p:txBody>
      </p:sp>
      <p:sp>
        <p:nvSpPr>
          <p:cNvPr id="9" name="타원형 설명선 8"/>
          <p:cNvSpPr/>
          <p:nvPr/>
        </p:nvSpPr>
        <p:spPr bwMode="auto">
          <a:xfrm>
            <a:off x="3554550" y="4603492"/>
            <a:ext cx="2457610" cy="697716"/>
          </a:xfrm>
          <a:prstGeom prst="wedgeEllipseCallout">
            <a:avLst>
              <a:gd name="adj1" fmla="val -78862"/>
              <a:gd name="adj2" fmla="val 2416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ipython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사용시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코딩창에서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run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명령 사용 가능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00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명시적인 실행절차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소스파</a:t>
            </a:r>
            <a:r>
              <a:rPr lang="ko-KR" altLang="en-US"/>
              <a:t>일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12997"/>
            <a:ext cx="7723532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# arg.py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import sys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def main():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arg=sys.argv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print(arg)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print(len(arg),type(arg))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arg_list=[ int(i) for i in arg[1:] 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for i in arg_list: print(i,end=' ')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if __name__ == "__main__":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main()</a:t>
            </a:r>
          </a:p>
        </p:txBody>
      </p:sp>
      <p:sp>
        <p:nvSpPr>
          <p:cNvPr id="10" name="타원형 설명선 9"/>
          <p:cNvSpPr/>
          <p:nvPr/>
        </p:nvSpPr>
        <p:spPr bwMode="auto">
          <a:xfrm>
            <a:off x="3923928" y="3789040"/>
            <a:ext cx="2088232" cy="428278"/>
          </a:xfrm>
          <a:prstGeom prst="wedgeEllipseCallout">
            <a:avLst>
              <a:gd name="adj1" fmla="val -81761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명령창에서 실행했음을 확인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형 설명선 11"/>
          <p:cNvSpPr/>
          <p:nvPr/>
        </p:nvSpPr>
        <p:spPr bwMode="auto">
          <a:xfrm>
            <a:off x="2510942" y="1873856"/>
            <a:ext cx="1953046" cy="403016"/>
          </a:xfrm>
          <a:prstGeom prst="wedgeEllipseCallout">
            <a:avLst>
              <a:gd name="adj1" fmla="val -82207"/>
              <a:gd name="adj2" fmla="val 112815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main()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함수 정의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576" y="4639776"/>
            <a:ext cx="772353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import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arg         </a:t>
            </a:r>
            <a:r>
              <a:rPr lang="en-US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arg.py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를 불러온다 </a:t>
            </a:r>
            <a:r>
              <a:rPr lang="en-US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 main()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부분이 실행되지 않음</a:t>
            </a:r>
            <a:endParaRPr lang="en-US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arg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&lt;module 'arg' from 'C:\\khh\\develop\\lecture\\arg.py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'&gt;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arg.main()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['']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1 &lt;class 'list'&gt;</a:t>
            </a:r>
          </a:p>
        </p:txBody>
      </p:sp>
      <p:sp>
        <p:nvSpPr>
          <p:cNvPr id="14" name="타원형 설명선 13"/>
          <p:cNvSpPr/>
          <p:nvPr/>
        </p:nvSpPr>
        <p:spPr bwMode="auto">
          <a:xfrm>
            <a:off x="4716016" y="5625966"/>
            <a:ext cx="3168352" cy="611346"/>
          </a:xfrm>
          <a:prstGeom prst="wedgeEllipseCallout">
            <a:avLst>
              <a:gd name="adj1" fmla="val -82782"/>
              <a:gd name="adj2" fmla="val -6188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이와 같이 소스파일을 모듈형태로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불러올때 원치않는 실행을 막을 수 있다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37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3.1 </a:t>
            </a:r>
            <a:r>
              <a:rPr lang="ko-KR" altLang="en-US" sz="2000" dirty="0" smtClean="0"/>
              <a:t>아래와 같이 </a:t>
            </a:r>
            <a:r>
              <a:rPr lang="en-US" altLang="ko-KR" sz="2000" dirty="0" smtClean="0"/>
              <a:t>cities.txt </a:t>
            </a:r>
            <a:r>
              <a:rPr lang="ko-KR" altLang="en-US" sz="2000" dirty="0" smtClean="0"/>
              <a:t>파일을 만들어라 </a:t>
            </a:r>
            <a:r>
              <a:rPr lang="en-US" altLang="ko-KR" sz="2000" dirty="0" smtClean="0"/>
              <a:t>(open </a:t>
            </a:r>
            <a:r>
              <a:rPr lang="ko-KR" altLang="en-US" sz="2000" dirty="0" smtClean="0"/>
              <a:t>함수 사용</a:t>
            </a:r>
            <a:r>
              <a:rPr lang="en-US" altLang="ko-KR" sz="2000" dirty="0" smtClean="0"/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smtClean="0"/>
              <a:t>1</a:t>
            </a:r>
            <a:r>
              <a:rPr lang="en-US" altLang="ko-KR" sz="1600" dirty="0"/>
              <a:t>,</a:t>
            </a:r>
            <a:r>
              <a:rPr lang="ko-KR" altLang="en-US" sz="1600" dirty="0"/>
              <a:t>서울</a:t>
            </a:r>
            <a:r>
              <a:rPr lang="en-US" altLang="ko-KR" sz="1600" dirty="0"/>
              <a:t>,99.9,</a:t>
            </a:r>
            <a:r>
              <a:rPr lang="ko-KR" altLang="en-US" sz="1600" dirty="0"/>
              <a:t>중부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2,</a:t>
            </a:r>
            <a:r>
              <a:rPr lang="ko-KR" altLang="en-US" sz="1600" dirty="0"/>
              <a:t>부산</a:t>
            </a:r>
            <a:r>
              <a:rPr lang="en-US" altLang="ko-KR" sz="1600" dirty="0"/>
              <a:t>,83.2,</a:t>
            </a:r>
            <a:r>
              <a:rPr lang="ko-KR" altLang="en-US" sz="1600" dirty="0"/>
              <a:t>남부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3,</a:t>
            </a:r>
            <a:r>
              <a:rPr lang="ko-KR" altLang="en-US" sz="1600" dirty="0"/>
              <a:t>대구</a:t>
            </a:r>
            <a:r>
              <a:rPr lang="en-US" altLang="ko-KR" sz="1600" dirty="0"/>
              <a:t>,77.5,</a:t>
            </a:r>
            <a:r>
              <a:rPr lang="ko-KR" altLang="en-US" sz="1600" dirty="0"/>
              <a:t>남부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4,</a:t>
            </a:r>
            <a:r>
              <a:rPr lang="ko-KR" altLang="en-US" sz="1600" dirty="0"/>
              <a:t>인천</a:t>
            </a:r>
            <a:r>
              <a:rPr lang="en-US" altLang="ko-KR" sz="1600" dirty="0"/>
              <a:t>,67.8,</a:t>
            </a:r>
            <a:r>
              <a:rPr lang="ko-KR" altLang="en-US" sz="1600" dirty="0"/>
              <a:t>중부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3.2 cities.txt </a:t>
            </a:r>
            <a:r>
              <a:rPr lang="ko-KR" altLang="en-US" sz="2000" dirty="0" smtClean="0"/>
              <a:t>파일을 읽어와 아래와 같이 </a:t>
            </a:r>
            <a:r>
              <a:rPr lang="en-US" altLang="ko-KR" sz="2000" dirty="0" smtClean="0"/>
              <a:t>cities2.txt </a:t>
            </a:r>
            <a:r>
              <a:rPr lang="ko-KR" altLang="en-US" sz="2000" dirty="0" smtClean="0"/>
              <a:t>파일을 만들어라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smtClean="0"/>
              <a:t>1,100,0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smtClean="0"/>
              <a:t>2,83,1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smtClean="0"/>
              <a:t>3,78,1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smtClean="0"/>
              <a:t>4,68,0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연습문제 </a:t>
            </a:r>
            <a:r>
              <a:rPr lang="en-US" altLang="ko-KR" dirty="0"/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99752" y="6060261"/>
            <a:ext cx="5264736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 </a:t>
            </a:r>
            <a:r>
              <a:rPr lang="ko-KR" altLang="en-US" sz="1200" dirty="0" smtClean="0"/>
              <a:t>메모장에서 소스파일 </a:t>
            </a:r>
            <a:r>
              <a:rPr lang="ko-KR" altLang="en-US" sz="1200" dirty="0" err="1" smtClean="0"/>
              <a:t>저장시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[</a:t>
            </a:r>
            <a:r>
              <a:rPr lang="ko-KR" altLang="en-US" sz="1200" dirty="0" err="1" smtClean="0"/>
              <a:t>다른이름으로저장</a:t>
            </a:r>
            <a:r>
              <a:rPr lang="en-US" altLang="ko-KR" sz="1200" dirty="0" smtClean="0"/>
              <a:t>]</a:t>
            </a:r>
            <a:r>
              <a:rPr lang="en-US" altLang="ko-KR" sz="1200" dirty="0" smtClean="0">
                <a:sym typeface="Wingdings" pitchFamily="2" charset="2"/>
              </a:rPr>
              <a:t>[</a:t>
            </a:r>
            <a:r>
              <a:rPr lang="ko-KR" altLang="en-US" sz="1200" dirty="0" err="1" smtClean="0">
                <a:sym typeface="Wingdings" pitchFamily="2" charset="2"/>
              </a:rPr>
              <a:t>인코딩</a:t>
            </a:r>
            <a:r>
              <a:rPr lang="en-US" altLang="ko-KR" sz="1200" dirty="0" smtClean="0">
                <a:sym typeface="Wingdings" pitchFamily="2" charset="2"/>
              </a:rPr>
              <a:t>:UTF-8]</a:t>
            </a:r>
            <a:endParaRPr lang="ko-KR" altLang="en-US" sz="12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76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클래스에 대해서는 자세히 설명하지 않는다</a:t>
            </a:r>
            <a:r>
              <a:rPr lang="en-US" altLang="ko-KR" smtClean="0"/>
              <a:t>. </a:t>
            </a:r>
            <a:r>
              <a:rPr lang="ko-KR" altLang="en-US" smtClean="0"/>
              <a:t>이유는</a:t>
            </a:r>
            <a:r>
              <a:rPr lang="en-US" altLang="ko-KR" smtClean="0"/>
              <a:t>...</a:t>
            </a:r>
          </a:p>
          <a:p>
            <a:pPr lvl="1">
              <a:lnSpc>
                <a:spcPct val="200000"/>
              </a:lnSpc>
            </a:pPr>
            <a:r>
              <a:rPr lang="ko-KR" altLang="en-US" smtClean="0"/>
              <a:t>파이썬은 객체지향 언어이며</a:t>
            </a:r>
            <a:r>
              <a:rPr lang="en-US" altLang="ko-KR" smtClean="0"/>
              <a:t>, </a:t>
            </a:r>
            <a:r>
              <a:rPr lang="ko-KR" altLang="en-US" smtClean="0"/>
              <a:t>클래스의 기능도 자바에 못지않다</a:t>
            </a:r>
            <a:r>
              <a:rPr lang="en-US" altLang="ko-KR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smtClean="0"/>
              <a:t>하지만</a:t>
            </a:r>
            <a:r>
              <a:rPr lang="en-US" altLang="ko-KR" smtClean="0"/>
              <a:t>, </a:t>
            </a:r>
            <a:r>
              <a:rPr lang="ko-KR" altLang="en-US" smtClean="0"/>
              <a:t>파이썬을 쓰는 주요 목적은 빠른 시제품을 만들고 알고리즘을 테스트하는 것이다</a:t>
            </a:r>
            <a:r>
              <a:rPr lang="en-US" altLang="ko-KR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smtClean="0"/>
              <a:t>클래스를 사용하면 커다란 장점도 많지만</a:t>
            </a:r>
            <a:r>
              <a:rPr lang="en-US" altLang="ko-KR" smtClean="0"/>
              <a:t>, </a:t>
            </a:r>
            <a:r>
              <a:rPr lang="ko-KR" altLang="en-US" smtClean="0"/>
              <a:t>클래스간의 의존성을 주의깊게 체크해야 하고 가독성을 떨어뜨릴 가능성이 크다</a:t>
            </a:r>
            <a:r>
              <a:rPr lang="en-US" altLang="ko-KR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smtClean="0"/>
              <a:t>일단 클래스에 대해서는 기본적인 기능만 익히고</a:t>
            </a:r>
            <a:r>
              <a:rPr lang="en-US" altLang="ko-KR" smtClean="0"/>
              <a:t>, </a:t>
            </a:r>
            <a:r>
              <a:rPr lang="ko-KR" altLang="en-US" smtClean="0"/>
              <a:t>향후 여러 개발자와 협력해야 하거나 개발 마지막 단계에서 패키징 할 때 상세한 내용을 공부하는 것이 좋을 것이다</a:t>
            </a:r>
            <a:r>
              <a:rPr lang="en-US" altLang="ko-KR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클래스</a:t>
            </a:r>
            <a:r>
              <a:rPr lang="en-US" altLang="ko-KR" smtClean="0"/>
              <a:t>(class)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72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ko-KR"/>
              <a:t>The Python Standard Library</a:t>
            </a:r>
          </a:p>
          <a:p>
            <a:pPr lvl="1">
              <a:lnSpc>
                <a:spcPct val="200000"/>
              </a:lnSpc>
            </a:pPr>
            <a:r>
              <a:rPr lang="en-US" altLang="ko-KR"/>
              <a:t>https://docs.python.org/3/library</a:t>
            </a:r>
            <a:r>
              <a:rPr lang="en-US" altLang="ko-KR" smtClean="0"/>
              <a:t>/</a:t>
            </a:r>
          </a:p>
          <a:p>
            <a:pPr>
              <a:lnSpc>
                <a:spcPct val="200000"/>
              </a:lnSpc>
            </a:pPr>
            <a:r>
              <a:rPr lang="ko-KR" altLang="en-US" smtClean="0"/>
              <a:t>점프 투 파이썬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en-US" altLang="ko-KR">
                <a:hlinkClick r:id="rId3"/>
              </a:rPr>
              <a:t>https://</a:t>
            </a:r>
            <a:r>
              <a:rPr lang="en-US" altLang="ko-KR" smtClean="0">
                <a:hlinkClick r:id="rId3"/>
              </a:rPr>
              <a:t>wikidocs.net/book/1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ko-KR" altLang="en-US" smtClean="0"/>
              <a:t>러닝 파이썬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ko-KR" altLang="en-US" smtClean="0"/>
              <a:t>파이썬 라이브러리를 활용한 데이터 분석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ko-KR" altLang="en-US" smtClean="0"/>
              <a:t>파이썬 데이터 사이언스 핸드북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ko-KR" altLang="en-US" smtClean="0"/>
              <a:t>파이썬 라이브러리를 활용한 머신러닝</a:t>
            </a:r>
            <a:endParaRPr lang="en-US" altLang="ko-KR" smtClean="0"/>
          </a:p>
          <a:p>
            <a:pPr>
              <a:lnSpc>
                <a:spcPct val="200000"/>
              </a:lnSpc>
            </a:pPr>
            <a:endParaRPr lang="en-US" alt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참고 자료</a:t>
            </a:r>
            <a:endParaRPr lang="en-US" altLang="ko-KR"/>
          </a:p>
        </p:txBody>
      </p:sp>
      <p:pic>
        <p:nvPicPr>
          <p:cNvPr id="3074" name="Picture 2" descr="https://wikidocs.net/images/book/doit_jump2python_64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345" y="2632322"/>
            <a:ext cx="885825" cy="1228726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mage.aladin.co.kr/product/13728/56/cover150/k302532825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394" y="2632322"/>
            <a:ext cx="945174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image.aladin.co.kr/product/3142/32/cover150/8968480478_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447" y="4293096"/>
            <a:ext cx="1019524" cy="130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image.aladin.co.kr/product/11215/83/cover150/8968483396_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828" y="4293096"/>
            <a:ext cx="957620" cy="122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image.aladin.co.kr/product/11854/30/cover150/k202531736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171" y="4274324"/>
            <a:ext cx="961010" cy="124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pythonâ¢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376896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08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class </a:t>
            </a:r>
            <a:r>
              <a:rPr lang="ko-KR" altLang="en-US" smtClean="0"/>
              <a:t>를 정의할 때</a:t>
            </a:r>
            <a:r>
              <a:rPr lang="en-US" altLang="ko-KR" smtClean="0"/>
              <a:t>, self </a:t>
            </a:r>
            <a:r>
              <a:rPr lang="ko-KR" altLang="en-US" smtClean="0"/>
              <a:t>지시자를 주목하자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클래스</a:t>
            </a:r>
            <a:r>
              <a:rPr lang="en-US" altLang="ko-KR" smtClean="0"/>
              <a:t>(class)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12997"/>
            <a:ext cx="7723532" cy="3600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# myclass.py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class MyClass: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__init__(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 name, count):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.name = name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.count = count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info(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('MyClass: name=%s, count=%d' % 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.name,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.count))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__str__(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.info()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__repr__(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'MyClass: ' + 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.info()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c=MyClass('apple',3)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print(c.info())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print(c)</a:t>
            </a:r>
          </a:p>
        </p:txBody>
      </p:sp>
      <p:sp>
        <p:nvSpPr>
          <p:cNvPr id="9" name="타원형 설명선 8"/>
          <p:cNvSpPr/>
          <p:nvPr/>
        </p:nvSpPr>
        <p:spPr bwMode="auto">
          <a:xfrm>
            <a:off x="5220072" y="1988840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초기화 함수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__init__</a:t>
            </a:r>
          </a:p>
        </p:txBody>
      </p:sp>
      <p:sp>
        <p:nvSpPr>
          <p:cNvPr id="11" name="타원형 설명선 10"/>
          <p:cNvSpPr/>
          <p:nvPr/>
        </p:nvSpPr>
        <p:spPr bwMode="auto">
          <a:xfrm>
            <a:off x="5186401" y="2564904"/>
            <a:ext cx="2880320" cy="428278"/>
          </a:xfrm>
          <a:prstGeom prst="wedgeEllipseCallout">
            <a:avLst>
              <a:gd name="adj1" fmla="val -119692"/>
              <a:gd name="adj2" fmla="val 7704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사용자정의 함수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형 설명선 14"/>
          <p:cNvSpPr/>
          <p:nvPr/>
        </p:nvSpPr>
        <p:spPr bwMode="auto">
          <a:xfrm>
            <a:off x="5220072" y="3513490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print()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문에서 출력 내용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형 설명선 15"/>
          <p:cNvSpPr/>
          <p:nvPr/>
        </p:nvSpPr>
        <p:spPr bwMode="auto">
          <a:xfrm>
            <a:off x="5436096" y="4293096"/>
            <a:ext cx="2880320" cy="428278"/>
          </a:xfrm>
          <a:prstGeom prst="wedgeEllipseCallout">
            <a:avLst>
              <a:gd name="adj1" fmla="val -44655"/>
              <a:gd name="adj2" fmla="val -42190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인터프리터에서 정보 출력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5576" y="5437673"/>
            <a:ext cx="7723532" cy="10156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import myclass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MyClass: name=apple, count=3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MyClass: name=apple, count=3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myclass.c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MyClass: MyClass: name=apple, count=3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12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클래스를 정의한 소스파일을 불러오기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클래스</a:t>
            </a:r>
            <a:r>
              <a:rPr lang="en-US" altLang="ko-KR" smtClean="0"/>
              <a:t>(class)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12997"/>
            <a:ext cx="7723532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# myclass.py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class MyClass: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__init__(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 name, count):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.name = name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.count = count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info(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('MyClass: name=%s, count=%d' % 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.name,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.count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5576" y="5437673"/>
            <a:ext cx="7723532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c:\python&gt;python runclass.py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3772197"/>
            <a:ext cx="7723532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# runclass.py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import myclass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c1=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myclass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.MyClass('apple',3)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c2=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myclass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.MyClass('orange',2)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print(c1.count + c2.count)</a:t>
            </a:r>
          </a:p>
        </p:txBody>
      </p:sp>
      <p:sp>
        <p:nvSpPr>
          <p:cNvPr id="12" name="타원형 설명선 11"/>
          <p:cNvSpPr/>
          <p:nvPr/>
        </p:nvSpPr>
        <p:spPr bwMode="auto">
          <a:xfrm>
            <a:off x="2987824" y="3933056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myclass.py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를 불러온다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형 설명선 12"/>
          <p:cNvSpPr/>
          <p:nvPr/>
        </p:nvSpPr>
        <p:spPr bwMode="auto">
          <a:xfrm>
            <a:off x="4067944" y="4411925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myclass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에 있는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MyClass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생성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78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파이썬 기본 모듈 불러오기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모듈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12997"/>
            <a:ext cx="7723532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 module.py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sys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os as window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from math import sqrt, pi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from random import *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print(sys.argv)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print(window.getcwd())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print(sqrt(2*pi))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l=list(range(10)); shuffle(l)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print(l)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4614227"/>
            <a:ext cx="7723532" cy="11695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C:\python&gt;python 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module.py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['module.py']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C:\khh\develop\lecture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2.5066282746310002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[0, 1, 6, 4, 7, 3, 8, 5, 9, 2]</a:t>
            </a:r>
          </a:p>
        </p:txBody>
      </p:sp>
      <p:sp>
        <p:nvSpPr>
          <p:cNvPr id="9" name="타원형 설명선 8"/>
          <p:cNvSpPr/>
          <p:nvPr/>
        </p:nvSpPr>
        <p:spPr bwMode="auto">
          <a:xfrm>
            <a:off x="3779912" y="2204864"/>
            <a:ext cx="2376264" cy="173048"/>
          </a:xfrm>
          <a:prstGeom prst="wedgeEllipseCallout">
            <a:avLst>
              <a:gd name="adj1" fmla="val -90719"/>
              <a:gd name="adj2" fmla="val 10769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 참조이름 변경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형 설명선 12"/>
          <p:cNvSpPr/>
          <p:nvPr/>
        </p:nvSpPr>
        <p:spPr bwMode="auto">
          <a:xfrm>
            <a:off x="4355976" y="2492896"/>
            <a:ext cx="2592288" cy="288032"/>
          </a:xfrm>
          <a:prstGeom prst="wedgeEllipseCallout">
            <a:avLst>
              <a:gd name="adj1" fmla="val -88887"/>
              <a:gd name="adj2" fmla="val 25238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sqrt(), pi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는 모듈명 없이 사용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형 설명선 13"/>
          <p:cNvSpPr/>
          <p:nvPr/>
        </p:nvSpPr>
        <p:spPr bwMode="auto">
          <a:xfrm>
            <a:off x="4345078" y="2907808"/>
            <a:ext cx="3467282" cy="449183"/>
          </a:xfrm>
          <a:prstGeom prst="wedgeEllipseCallout">
            <a:avLst>
              <a:gd name="adj1" fmla="val -91893"/>
              <a:gd name="adj2" fmla="val -33962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random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모듈에 있는 모든 변수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함수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모듈명 없이 사용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16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사용자 소스파일 다시 불러오기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모듈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12997"/>
            <a:ext cx="772353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 module2.py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myclass as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mc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import imp</a:t>
            </a:r>
          </a:p>
          <a:p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imp.reload(mc)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c=mc.MyClass('apple',3)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print(c)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4614227"/>
            <a:ext cx="7723532" cy="13849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C:\python&gt;ipython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 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[1]: run module2.py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MyClass: name=apple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count=3</a:t>
            </a:r>
          </a:p>
          <a:p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 [2]: run module2.py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### MyClass ### 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name=apple, count=3</a:t>
            </a:r>
          </a:p>
        </p:txBody>
      </p:sp>
      <p:sp>
        <p:nvSpPr>
          <p:cNvPr id="14" name="타원형 설명선 13"/>
          <p:cNvSpPr/>
          <p:nvPr/>
        </p:nvSpPr>
        <p:spPr bwMode="auto">
          <a:xfrm>
            <a:off x="3563888" y="2348881"/>
            <a:ext cx="3467282" cy="668672"/>
          </a:xfrm>
          <a:prstGeom prst="wedgeEllipseCallout">
            <a:avLst>
              <a:gd name="adj1" fmla="val -86071"/>
              <a:gd name="adj2" fmla="val 2420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실행환경에 따라 소스의 변경이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반영되지 않을 수 있다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명시적으로 다시 불러들이는 방법이다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형 설명선 9"/>
          <p:cNvSpPr/>
          <p:nvPr/>
        </p:nvSpPr>
        <p:spPr bwMode="auto">
          <a:xfrm>
            <a:off x="4617343" y="4686774"/>
            <a:ext cx="3483050" cy="668672"/>
          </a:xfrm>
          <a:prstGeom prst="wedgeEllipseCallout">
            <a:avLst>
              <a:gd name="adj1" fmla="val -73456"/>
              <a:gd name="adj2" fmla="val 63272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두번째 실행전에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module2.py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출력문을 바꾸었을때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27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/>
              <a:t>https://docs.python.org/3/library/functions.html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파이썬 내장 함수</a:t>
            </a:r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68" y="1700808"/>
            <a:ext cx="7719564" cy="44895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11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/>
              <a:t>https://docs.python.org/3/library/index.html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파이썬 제공 모듈</a:t>
            </a:r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954" y="1807664"/>
            <a:ext cx="6135390" cy="42856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38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560" y="1556792"/>
            <a:ext cx="7886700" cy="568325"/>
          </a:xfrm>
        </p:spPr>
        <p:txBody>
          <a:bodyPr anchor="ctr"/>
          <a:lstStyle/>
          <a:p>
            <a:r>
              <a:rPr lang="en-US" altLang="ko-KR"/>
              <a:t>3</a:t>
            </a:r>
            <a:r>
              <a:rPr lang="en-US" altLang="ko-KR" smtClean="0"/>
              <a:t>. </a:t>
            </a:r>
            <a:r>
              <a:rPr lang="ko-KR" altLang="en-US" smtClean="0"/>
              <a:t>파이썬 고급</a:t>
            </a:r>
            <a:endParaRPr lang="ko-KR" altLang="en-US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1371600" y="290671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Tx/>
              <a:buBlip>
                <a:blip r:embed="rId2"/>
              </a:buBlip>
              <a:defRPr lang="ko-KR" altLang="en-US" sz="1800" b="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542925" indent="-18415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ko-KR" altLang="en-US" sz="16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723900" indent="-1905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9017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0795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r>
              <a:rPr lang="ko-KR" altLang="en-US" smtClean="0"/>
              <a:t>데이터분</a:t>
            </a:r>
            <a:r>
              <a:rPr lang="ko-KR" altLang="en-US"/>
              <a:t>석</a:t>
            </a:r>
            <a:r>
              <a:rPr lang="en-US" altLang="ko-KR" smtClean="0"/>
              <a:t>, </a:t>
            </a:r>
            <a:r>
              <a:rPr lang="ko-KR" altLang="en-US" smtClean="0"/>
              <a:t>시각화</a:t>
            </a:r>
            <a:r>
              <a:rPr lang="en-US" altLang="ko-KR" smtClean="0"/>
              <a:t>, </a:t>
            </a:r>
            <a:r>
              <a:rPr lang="ko-KR" altLang="en-US" smtClean="0"/>
              <a:t>머신러닝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2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18457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핵심 모듈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en-US" altLang="ko-KR" smtClean="0"/>
              <a:t>Numpy : </a:t>
            </a:r>
            <a:r>
              <a:rPr lang="ko-KR" altLang="en-US" smtClean="0"/>
              <a:t>행렬형 데이터 수치계산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en-US" altLang="ko-KR" smtClean="0"/>
              <a:t>Matplotlib : </a:t>
            </a:r>
            <a:r>
              <a:rPr lang="ko-KR" altLang="en-US" smtClean="0"/>
              <a:t>데이터 시각화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en-US" altLang="ko-KR" smtClean="0"/>
              <a:t>Scikit-learn : </a:t>
            </a:r>
            <a:r>
              <a:rPr lang="ko-KR" altLang="en-US" smtClean="0"/>
              <a:t>머신러닝 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python3 </a:t>
            </a:r>
            <a:r>
              <a:rPr lang="ko-KR" altLang="en-US" smtClean="0"/>
              <a:t>에서 설치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ko-KR" altLang="en-US" smtClean="0"/>
              <a:t>명령창에서 </a:t>
            </a:r>
            <a:r>
              <a:rPr lang="en-US" altLang="ko-KR" smtClean="0"/>
              <a:t>“pip install [</a:t>
            </a:r>
            <a:r>
              <a:rPr lang="ko-KR" altLang="en-US" smtClean="0"/>
              <a:t>모듈명</a:t>
            </a:r>
            <a:r>
              <a:rPr lang="en-US" altLang="ko-KR" smtClean="0"/>
              <a:t>]” </a:t>
            </a:r>
            <a:r>
              <a:rPr lang="ko-KR" altLang="en-US" smtClean="0"/>
              <a:t>과 같이 실행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>
                <a:sym typeface="Wingdings" pitchFamily="2" charset="2"/>
              </a:rPr>
              <a:t> “pip install numpy”, “pip install matplotlib”</a:t>
            </a:r>
            <a:endParaRPr lang="en-US" altLang="ko-KR">
              <a:sym typeface="Wingdings" pitchFamily="2" charset="2"/>
            </a:endParaRPr>
          </a:p>
          <a:p>
            <a:pPr>
              <a:lnSpc>
                <a:spcPct val="200000"/>
              </a:lnSpc>
            </a:pPr>
            <a:r>
              <a:rPr lang="ko-KR" altLang="en-US" smtClean="0">
                <a:sym typeface="Wingdings" pitchFamily="2" charset="2"/>
              </a:rPr>
              <a:t>아나콘다는 위의 세 모듈을 포함하고 있어 새로 설치할 필요가 없음</a:t>
            </a:r>
            <a:endParaRPr lang="en-US" altLang="ko-KR" smtClean="0">
              <a:sym typeface="Wingdings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핵심 모듈 설치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76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numpy </a:t>
            </a:r>
            <a:r>
              <a:rPr lang="ko-KR" altLang="en-US" smtClean="0"/>
              <a:t>와 </a:t>
            </a:r>
            <a:r>
              <a:rPr lang="en-US" altLang="ko-KR" smtClean="0"/>
              <a:t>matplotlib </a:t>
            </a:r>
            <a:r>
              <a:rPr lang="ko-KR" altLang="en-US" smtClean="0"/>
              <a:t>예시</a:t>
            </a:r>
            <a:endParaRPr lang="en-US" altLang="ko-KR" smtClean="0">
              <a:sym typeface="Wingdings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데모</a:t>
            </a: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323528" y="2049229"/>
            <a:ext cx="3620149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 plot_test.py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numpy as np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matplotlib.pyplot as plt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data1=np.random.random(10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)*10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print(data1)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data2=list(range(10))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print(data2)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plt.plot(data1, label='numpy')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plt.plot(data2, ':', label='list')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plt.legend()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plt.show()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916832"/>
            <a:ext cx="4464496" cy="3974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 bwMode="auto">
          <a:xfrm>
            <a:off x="4067944" y="2996952"/>
            <a:ext cx="288032" cy="144016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75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72008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>
                <a:sym typeface="Wingdings" pitchFamily="2" charset="2"/>
              </a:rPr>
              <a:t>메뉴얼</a:t>
            </a:r>
            <a:r>
              <a:rPr lang="en-US" altLang="ko-KR">
                <a:sym typeface="Wingdings" pitchFamily="2" charset="2"/>
              </a:rPr>
              <a:t> </a:t>
            </a:r>
            <a:r>
              <a:rPr lang="en-US" altLang="ko-KR" smtClean="0">
                <a:sym typeface="Wingdings" pitchFamily="2" charset="2"/>
              </a:rPr>
              <a:t> https</a:t>
            </a:r>
            <a:r>
              <a:rPr lang="en-US" altLang="ko-KR">
                <a:sym typeface="Wingdings" pitchFamily="2" charset="2"/>
              </a:rPr>
              <a:t>://docs.scipy.org/doc/numpy-1.14.0/user/index.html</a:t>
            </a:r>
            <a:endParaRPr lang="en-US" altLang="ko-KR" smtClean="0">
              <a:sym typeface="Wingdings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메뉴얼과 레퍼런스</a:t>
            </a:r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5732066" cy="274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852936"/>
            <a:ext cx="5904656" cy="2706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36550" y="5661248"/>
            <a:ext cx="8483922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Tx/>
              <a:buBlip>
                <a:blip r:embed="rId5"/>
              </a:buBlip>
              <a:defRPr lang="ko-KR" altLang="en-US" sz="1800" b="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542925" indent="-18415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ko-KR" altLang="en-US" sz="16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723900" indent="-1905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9017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0795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mtClean="0">
                <a:sym typeface="Wingdings" pitchFamily="2" charset="2"/>
              </a:rPr>
              <a:t>레퍼런스 </a:t>
            </a:r>
            <a:r>
              <a:rPr lang="en-US" altLang="ko-KR">
                <a:sym typeface="Wingdings" pitchFamily="2" charset="2"/>
              </a:rPr>
              <a:t> https://docs.scipy.org/doc/numpy-1.14.0/reference/index.html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6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/>
              <a:t>https://www.python.org/downloads</a:t>
            </a:r>
            <a:r>
              <a:rPr lang="en-US" altLang="ko-KR" smtClean="0"/>
              <a:t>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파이썬 다운로드</a:t>
            </a:r>
            <a:endParaRPr lang="en-US" altLang="ko-K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140" y="1819970"/>
            <a:ext cx="6059188" cy="4201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 bwMode="auto">
          <a:xfrm>
            <a:off x="827584" y="3212976"/>
            <a:ext cx="792088" cy="11521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54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Numpy </a:t>
            </a:r>
            <a:r>
              <a:rPr lang="ko-KR" altLang="en-US" smtClean="0"/>
              <a:t>는 </a:t>
            </a:r>
            <a:r>
              <a:rPr lang="en-US" altLang="ko-KR" smtClean="0"/>
              <a:t>ndarray </a:t>
            </a:r>
            <a:r>
              <a:rPr lang="ko-KR" altLang="en-US" smtClean="0"/>
              <a:t>형태의 자료구조를 처리하는 모듈이다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en-US" altLang="ko-KR" smtClean="0"/>
              <a:t>ndarray </a:t>
            </a:r>
            <a:r>
              <a:rPr lang="ko-KR" altLang="en-US" smtClean="0"/>
              <a:t>는 다차원 배열인데</a:t>
            </a:r>
            <a:r>
              <a:rPr lang="en-US" altLang="ko-KR" smtClean="0"/>
              <a:t> 2</a:t>
            </a:r>
            <a:r>
              <a:rPr lang="ko-KR" altLang="en-US" smtClean="0"/>
              <a:t>차원에서는 직사각형</a:t>
            </a:r>
            <a:r>
              <a:rPr lang="en-US" altLang="ko-KR" smtClean="0"/>
              <a:t>, 3</a:t>
            </a:r>
            <a:r>
              <a:rPr lang="ko-KR" altLang="en-US" smtClean="0"/>
              <a:t>차원에서는 직육면체 형태이다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en-US" altLang="ko-KR" smtClean="0"/>
              <a:t>ndarray </a:t>
            </a:r>
            <a:r>
              <a:rPr lang="ko-KR" altLang="en-US" smtClean="0"/>
              <a:t>는 고급 수치계산을 위해 </a:t>
            </a:r>
            <a:r>
              <a:rPr lang="en-US" altLang="ko-KR" smtClean="0"/>
              <a:t>list </a:t>
            </a:r>
            <a:r>
              <a:rPr lang="ko-KR" altLang="en-US" smtClean="0"/>
              <a:t>기능</a:t>
            </a:r>
            <a:r>
              <a:rPr lang="ko-KR" altLang="en-US"/>
              <a:t>을</a:t>
            </a:r>
            <a:r>
              <a:rPr lang="ko-KR" altLang="en-US" smtClean="0"/>
              <a:t> 확장한 것으로 볼 수 있다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어레이</a:t>
            </a:r>
            <a:r>
              <a:rPr lang="en-US" altLang="ko-KR" smtClean="0"/>
              <a:t>(ndarray)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2132856"/>
            <a:ext cx="7723532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numpy as np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l=[1,2,3]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a=np.array(l)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print(l)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print(a)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print(type(a),len(a))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print(a.shape, a.dtype, a.ndim)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a2=np.array([[1,2,3],[4,5,6]])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print(a2)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print(len(a2), a2.size)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print(a2.shape, a2.dtype, a2.ndim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5140930"/>
            <a:ext cx="7723532" cy="15696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 2 3]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&lt;class 'numpy.ndarray'&gt; 3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(3,) int32 1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[[1 2 3]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[4 5 6]]</a:t>
            </a: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2 6</a:t>
            </a: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(2</a:t>
            </a:r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3) int32 2</a:t>
            </a:r>
          </a:p>
        </p:txBody>
      </p:sp>
      <p:sp>
        <p:nvSpPr>
          <p:cNvPr id="14" name="타원형 설명선 13"/>
          <p:cNvSpPr/>
          <p:nvPr/>
        </p:nvSpPr>
        <p:spPr bwMode="auto">
          <a:xfrm>
            <a:off x="3491880" y="2420888"/>
            <a:ext cx="3467282" cy="668672"/>
          </a:xfrm>
          <a:prstGeom prst="wedgeEllipseCallout">
            <a:avLst>
              <a:gd name="adj1" fmla="val -86071"/>
              <a:gd name="adj2" fmla="val 2420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list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를 에레이로 변환하려면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np.array()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함수를 사용한다</a:t>
            </a:r>
          </a:p>
        </p:txBody>
      </p:sp>
      <p:sp>
        <p:nvSpPr>
          <p:cNvPr id="10" name="타원형 설명선 9"/>
          <p:cNvSpPr/>
          <p:nvPr/>
        </p:nvSpPr>
        <p:spPr bwMode="auto">
          <a:xfrm>
            <a:off x="3923928" y="5589240"/>
            <a:ext cx="3483050" cy="668672"/>
          </a:xfrm>
          <a:prstGeom prst="wedgeEllipseCallout">
            <a:avLst>
              <a:gd name="adj1" fmla="val -107551"/>
              <a:gd name="adj2" fmla="val -82357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리스트와 어레이의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출력형태가 다름에 주목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04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6480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mtClean="0"/>
              <a:t>항목별로 계산할 수 있다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사용이</a:t>
            </a:r>
            <a:r>
              <a:rPr lang="ko-KR" altLang="en-US"/>
              <a:t>유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723532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import numpy as np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l=[1,2,3]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[i+10 for i in l]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[11, 12, 13]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a=np.array([1,2,3])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a + 10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array([11, 12, 13])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np.sin(a)        # [math.sin(i) for i in l]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array([0.84147098, 0.90929743, 0.14112001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a + a            # [i+i for i in l]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array([2, 4, 6])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36550" y="3645024"/>
            <a:ext cx="8483922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Tx/>
              <a:buBlip>
                <a:blip r:embed="rId3"/>
              </a:buBlip>
              <a:defRPr lang="ko-KR" altLang="en-US" sz="1800" b="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542925" indent="-18415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ko-KR" altLang="en-US" sz="16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723900" indent="-1905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9017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0795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mtClean="0"/>
              <a:t>다차원 배열 계산이 용이하다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5576" y="3966155"/>
            <a:ext cx="77235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l=[[1,2,3],[11,12,13]]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a=np.array(l)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a[:,0]    # [i[0] for i in l]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array([1, 11])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95536" y="6093296"/>
            <a:ext cx="8483922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Tx/>
              <a:buBlip>
                <a:blip r:embed="rId3"/>
              </a:buBlip>
              <a:defRPr lang="ko-KR" altLang="en-US" sz="1800" b="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542925" indent="-18415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ko-KR" altLang="en-US" sz="16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723900" indent="-1905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9017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0795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mtClean="0"/>
              <a:t>소스가 </a:t>
            </a:r>
            <a:r>
              <a:rPr lang="en-US" altLang="ko-KR" smtClean="0"/>
              <a:t>C </a:t>
            </a:r>
            <a:r>
              <a:rPr lang="ko-KR" altLang="en-US" smtClean="0"/>
              <a:t>로 작성되어 있어 아주 빠르다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5576" y="5199583"/>
            <a:ext cx="77235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a[a.mean(axis=1)&gt;10]+[1,2,3]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array([[12, 14, 16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np.argsort([3,1,2,4])[::-1]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array([3, 0, 2, 1], dtype=int64)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36550" y="4839543"/>
            <a:ext cx="8483922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Tx/>
              <a:buBlip>
                <a:blip r:embed="rId3"/>
              </a:buBlip>
              <a:defRPr lang="ko-KR" altLang="en-US" sz="1800" b="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542925" indent="-18415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ko-KR" altLang="en-US" sz="16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723900" indent="-1905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9017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0795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mtClean="0"/>
              <a:t>복잡한 수치계산을 간단하게 처리할 수 있다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33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Numpy </a:t>
            </a:r>
            <a:r>
              <a:rPr lang="ko-KR" altLang="en-US" smtClean="0"/>
              <a:t>어레이는 </a:t>
            </a:r>
            <a:r>
              <a:rPr lang="en-US" altLang="ko-KR" smtClean="0"/>
              <a:t>dtype </a:t>
            </a:r>
            <a:r>
              <a:rPr lang="ko-KR" altLang="en-US" smtClean="0"/>
              <a:t>으로 데이터 타입을 지정한다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한개의</a:t>
            </a:r>
            <a:r>
              <a:rPr lang="en-US" altLang="ko-KR" smtClean="0"/>
              <a:t> </a:t>
            </a:r>
            <a:r>
              <a:rPr lang="ko-KR" altLang="en-US" smtClean="0"/>
              <a:t>어레이는 한가지 </a:t>
            </a:r>
            <a:r>
              <a:rPr lang="en-US" altLang="ko-KR" smtClean="0"/>
              <a:t>dtype </a:t>
            </a:r>
            <a:r>
              <a:rPr lang="ko-KR" altLang="en-US" smtClean="0"/>
              <a:t>을 가진다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어레이의 기본형은 </a:t>
            </a:r>
            <a:r>
              <a:rPr lang="en-US" altLang="ko-KR" smtClean="0"/>
              <a:t>float </a:t>
            </a:r>
            <a:r>
              <a:rPr lang="ko-KR" altLang="en-US" smtClean="0"/>
              <a:t>으로 생각하자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사용비율 </a:t>
            </a:r>
            <a:r>
              <a:rPr lang="en-US" altLang="ko-KR" smtClean="0"/>
              <a:t>: float &gt; int &gt;&gt; bool &gt;&gt; str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dtype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2420888"/>
            <a:ext cx="7723532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a=np.array([1,2,3])    # np.array([1,2,3], dtype=int)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a.dtype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dtype(‘int32’)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a=np.array([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1.0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,2,3])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# np.array([1,2,3],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dtype=float)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a.dtype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dtype('float64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a=np.array([1,2,3],dtype=float)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a.dtype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dtype('float64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a=np.array([1.1,2.2,3.3],dtype=int)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a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array([1, 2, 3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a=np.array(['a','b','c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'])   # dtype = str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a=np.array([1,2,3],dtype=‘str’)  # array([‘1’, ‘2’, ‘3’], dtype=‘&lt;U1’)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a=np.array(['1','2','3'],dtype=int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  # array([1, 2, 3])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a=np.array([0,1,2],dtype=bool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    # array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([False,  True,  True])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94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3*4 </a:t>
            </a:r>
            <a:r>
              <a:rPr lang="ko-KR" altLang="en-US" smtClean="0"/>
              <a:t>행렬이라고 할때의 </a:t>
            </a:r>
            <a:r>
              <a:rPr lang="en-US" altLang="ko-KR" smtClean="0"/>
              <a:t>(3,4) </a:t>
            </a:r>
            <a:r>
              <a:rPr lang="ko-KR" altLang="en-US" smtClean="0"/>
              <a:t>가 </a:t>
            </a:r>
            <a:r>
              <a:rPr lang="en-US" altLang="ko-KR" smtClean="0"/>
              <a:t>shape </a:t>
            </a:r>
            <a:r>
              <a:rPr lang="ko-KR" altLang="en-US" smtClean="0"/>
              <a:t>이다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어레이는 행렬과 유사한 구조로 생각할 수 있다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에레이의 차원은 </a:t>
            </a:r>
            <a:r>
              <a:rPr lang="en-US" altLang="ko-KR" smtClean="0"/>
              <a:t>ndim </a:t>
            </a:r>
            <a:r>
              <a:rPr lang="ko-KR" altLang="en-US" smtClean="0"/>
              <a:t>인데</a:t>
            </a:r>
            <a:r>
              <a:rPr lang="en-US" altLang="ko-KR" smtClean="0"/>
              <a:t>, 3</a:t>
            </a:r>
            <a:r>
              <a:rPr lang="ko-KR" altLang="en-US" smtClean="0"/>
              <a:t>차원 이상은 복잡하여 거의 사용되지 않는다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shape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2264092"/>
            <a:ext cx="772353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a=np.array([1,2,3])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a.shape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(3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,)        # a.ndim==1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a=np.array([[1,2,3],[4,5,6]])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a.shape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(2, 3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      # a.ndim==2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a=np.array([ [[1,1,1,1],[2,2,2,2],[3,3,3,3]],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         [[4,4,4,4],[5,5,5,5],[6,6,6,6]]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a.shape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(2, 3, 4)   # a.ndim==3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a=np.array([1])   # a.shape==(1,), a.ndim==1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a=np.array(1)     # a.shape==(), a.ndim==0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a=np.array([[1],[2,3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]]); a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array([list([1]), list([2, 3])], dtype=object)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5940152" y="4869160"/>
            <a:ext cx="2448272" cy="668672"/>
          </a:xfrm>
          <a:prstGeom prst="wedgeEllipseCallout">
            <a:avLst>
              <a:gd name="adj1" fmla="val -73092"/>
              <a:gd name="adj2" fmla="val 40480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갯수가 맞지 않을 경우</a:t>
            </a:r>
            <a:endParaRPr kumimoji="0" lang="en-US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원하지 않는 결과가 나온다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71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mtClean="0"/>
              <a:t>에러이는 </a:t>
            </a:r>
            <a:r>
              <a:rPr lang="en-US" altLang="ko-KR" smtClean="0"/>
              <a:t>list </a:t>
            </a:r>
            <a:r>
              <a:rPr lang="ko-KR" altLang="en-US" smtClean="0"/>
              <a:t>와 </a:t>
            </a:r>
            <a:r>
              <a:rPr lang="en-US" altLang="ko-KR" smtClean="0"/>
              <a:t>tuple, range </a:t>
            </a:r>
            <a:r>
              <a:rPr lang="ko-KR" altLang="en-US" smtClean="0"/>
              <a:t>로 부터 생성할 수 있다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en-US" altLang="ko-KR" smtClean="0"/>
              <a:t>tuple </a:t>
            </a:r>
            <a:r>
              <a:rPr lang="ko-KR" altLang="en-US" smtClean="0"/>
              <a:t>도 가능하나 일반적으로는 </a:t>
            </a:r>
            <a:r>
              <a:rPr lang="en-US" altLang="ko-KR" smtClean="0"/>
              <a:t>list </a:t>
            </a:r>
            <a:r>
              <a:rPr lang="ko-KR" altLang="en-US" smtClean="0"/>
              <a:t>를 사용한다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en-US" altLang="ko-KR" smtClean="0"/>
              <a:t>dict </a:t>
            </a:r>
            <a:r>
              <a:rPr lang="ko-KR" altLang="en-US" smtClean="0"/>
              <a:t>와 </a:t>
            </a:r>
            <a:r>
              <a:rPr lang="en-US" altLang="ko-KR" smtClean="0"/>
              <a:t>set </a:t>
            </a:r>
            <a:r>
              <a:rPr lang="ko-KR" altLang="en-US" smtClean="0"/>
              <a:t>은 사용하지 않는다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기본자료형 으로 부터 생성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2264092"/>
            <a:ext cx="7723532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 ((1,2,3),(4,5,6)) 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array([[1, 2, 3],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[4, 5, 6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a=np.array({1,2,3})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array({1, 2, 3}, dtype=object)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a=np.array({1: 11, 2: 22, 3: 33})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array({1: 11, 2: 22, 3: 33}, dtype=object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a=np.array(range(10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))    # np.arange(10)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과 같음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array([0, 1, 2, 3, 4, 5, 6, 7, 8, 9])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5292080" y="3068960"/>
            <a:ext cx="2448272" cy="668672"/>
          </a:xfrm>
          <a:prstGeom prst="wedgeEllipseCallout">
            <a:avLst>
              <a:gd name="adj1" fmla="val -73092"/>
              <a:gd name="adj2" fmla="val 40480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dict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와 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set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 사용하면</a:t>
            </a:r>
            <a:endParaRPr kumimoji="0" lang="en-US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원하지 않는 결과가 된다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1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np.array() </a:t>
            </a:r>
            <a:r>
              <a:rPr lang="ko-KR" altLang="en-US" smtClean="0"/>
              <a:t>함수를 사용하여 새로 생성한다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기존 어레이의 </a:t>
            </a:r>
            <a:r>
              <a:rPr lang="en-US" altLang="ko-KR" smtClean="0"/>
              <a:t>dtype </a:t>
            </a:r>
            <a:r>
              <a:rPr lang="ko-KR" altLang="en-US" smtClean="0"/>
              <a:t>변경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83385"/>
            <a:ext cx="7723532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a=np.array([1,2,3])   # [1,2,3], int32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b=np.array(a, dtype=float)  # [1., 2., 3.], float64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c=np.array(b, dtype=str)    # [‘1.0’, ‘2.0’, ‘3.0’], str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a=np.array(a, c.dtype)      # [‘1’, ‘2’, ‘3’], str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3347864" y="3089920"/>
            <a:ext cx="2448272" cy="484686"/>
          </a:xfrm>
          <a:prstGeom prst="wedgeEllipseCallout">
            <a:avLst>
              <a:gd name="adj1" fmla="val -76649"/>
              <a:gd name="adj2" fmla="val -9987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a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가 중복 사용됨을 주목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6550" y="3861048"/>
            <a:ext cx="848392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Tx/>
              <a:buBlip>
                <a:blip r:embed="rId3"/>
              </a:buBlip>
              <a:defRPr lang="ko-KR" altLang="en-US" sz="1800" b="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542925" indent="-18415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ko-KR" altLang="en-US" sz="16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723900" indent="-1905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9017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0795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mtClean="0"/>
              <a:t>a.astype() </a:t>
            </a:r>
            <a:r>
              <a:rPr lang="ko-KR" altLang="en-US"/>
              <a:t>과</a:t>
            </a:r>
            <a:r>
              <a:rPr lang="ko-KR" altLang="en-US" smtClean="0"/>
              <a:t> </a:t>
            </a:r>
            <a:r>
              <a:rPr lang="en-US" altLang="ko-KR" smtClean="0"/>
              <a:t>np.asarray() </a:t>
            </a:r>
            <a:r>
              <a:rPr lang="ko-KR" altLang="en-US" smtClean="0"/>
              <a:t>함수도 사용 가능하나</a:t>
            </a:r>
            <a:r>
              <a:rPr lang="en-US" altLang="ko-KR" smtClean="0"/>
              <a:t>, </a:t>
            </a:r>
            <a:r>
              <a:rPr lang="ko-KR" altLang="en-US" smtClean="0"/>
              <a:t>되도록이면 </a:t>
            </a:r>
            <a:r>
              <a:rPr lang="en-US" altLang="ko-KR" smtClean="0"/>
              <a:t>array() </a:t>
            </a:r>
            <a:r>
              <a:rPr lang="ko-KR" altLang="en-US" smtClean="0"/>
              <a:t>를 사용하자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64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np.zeros(), np.ones(), np.eye()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어레이 생성 함수</a:t>
            </a:r>
            <a:r>
              <a:rPr lang="en-US" altLang="ko-KR" smtClean="0"/>
              <a:t>(1)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72353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np.zeros(10)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array([0., 0., 0., 0., 0., 0., 0., 0., 0., 0.])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np.zeros(2,3)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TypeError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: data type not understood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np.zeros((2,3))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array([[0., 0., 0.],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[0., 0., 0.]])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np.zeros([2,3], dtype=int)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0, 0],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[0, 0, 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np.ones([2,3,4])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array([[[1., 1., 1., 1.],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 [1., 1., 1., 1.],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 [1., 1., 1., 1.]],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[[1., 1., 1., 1.],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 [1., 1., 1., 1.],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 [1., 1., 1., 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.]]])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np.eye(3)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array([[1., 0., 0.],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[0., 1., 0.],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[0., 0., 1.]])</a:t>
            </a:r>
          </a:p>
        </p:txBody>
      </p:sp>
      <p:sp>
        <p:nvSpPr>
          <p:cNvPr id="7" name="타원형 설명선 6"/>
          <p:cNvSpPr/>
          <p:nvPr/>
        </p:nvSpPr>
        <p:spPr bwMode="auto">
          <a:xfrm>
            <a:off x="3563888" y="5013176"/>
            <a:ext cx="1656184" cy="668672"/>
          </a:xfrm>
          <a:prstGeom prst="wedgeEllipseCallout">
            <a:avLst>
              <a:gd name="adj1" fmla="val -73092"/>
              <a:gd name="adj2" fmla="val 40480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대각 행렬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형 설명선 7"/>
          <p:cNvSpPr/>
          <p:nvPr/>
        </p:nvSpPr>
        <p:spPr bwMode="auto">
          <a:xfrm>
            <a:off x="5220072" y="1916832"/>
            <a:ext cx="1656184" cy="668672"/>
          </a:xfrm>
          <a:prstGeom prst="wedgeEllipseCallout">
            <a:avLst>
              <a:gd name="adj1" fmla="val -77036"/>
              <a:gd name="adj2" fmla="val -40918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실수형으로</a:t>
            </a:r>
            <a:endParaRPr kumimoji="0" lang="en-US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생성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됨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가로로 말린 두루마리 모양 8"/>
          <p:cNvSpPr/>
          <p:nvPr/>
        </p:nvSpPr>
        <p:spPr bwMode="auto">
          <a:xfrm>
            <a:off x="2483768" y="6165304"/>
            <a:ext cx="6336704" cy="576064"/>
          </a:xfrm>
          <a:prstGeom prst="horizontalScroll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  <a:hlinkClick r:id="rId3"/>
              </a:rPr>
              <a:t>docs.scipy.org/doc/numpy-1.14.0/reference/routines.array-creation.html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참조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10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np.arange()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어레이 생성 함수</a:t>
            </a:r>
            <a:r>
              <a:rPr lang="en-US" altLang="ko-KR" smtClean="0"/>
              <a:t>(2)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723532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np.arange(10)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array([0, 1, 2, 3, 4, 5, 6, 7, 8, 9])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np.arange(1,10,2)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array([1, 3, 5, 7, 9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np.arange(1,10,2,dtype=float)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array([1., 3., 5., 7., 9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.])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np.arange(8).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reshape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(2,2,2)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array([[[0, 1],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[2, 3]],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[[4, 5],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[6, 7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]]])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np.arange(8).reshape(2,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array([[0, 1, 2, 3],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[4, 5, 6, 7]])</a:t>
            </a:r>
          </a:p>
        </p:txBody>
      </p:sp>
      <p:sp>
        <p:nvSpPr>
          <p:cNvPr id="7" name="타원형 설명선 6"/>
          <p:cNvSpPr/>
          <p:nvPr/>
        </p:nvSpPr>
        <p:spPr bwMode="auto">
          <a:xfrm>
            <a:off x="4427984" y="3362221"/>
            <a:ext cx="1845542" cy="668672"/>
          </a:xfrm>
          <a:prstGeom prst="wedgeEllipseCallout">
            <a:avLst>
              <a:gd name="adj1" fmla="val -92607"/>
              <a:gd name="adj2" fmla="val -6208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reshape()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함수와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결합하면 유용함</a:t>
            </a:r>
          </a:p>
        </p:txBody>
      </p:sp>
      <p:sp>
        <p:nvSpPr>
          <p:cNvPr id="8" name="타원형 설명선 7"/>
          <p:cNvSpPr/>
          <p:nvPr/>
        </p:nvSpPr>
        <p:spPr bwMode="auto">
          <a:xfrm>
            <a:off x="5220072" y="1916832"/>
            <a:ext cx="1656184" cy="668672"/>
          </a:xfrm>
          <a:prstGeom prst="wedgeEllipseCallout">
            <a:avLst>
              <a:gd name="adj1" fmla="val -128961"/>
              <a:gd name="adj2" fmla="val -1487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range()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함수와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사용법은 동일</a:t>
            </a:r>
          </a:p>
        </p:txBody>
      </p:sp>
      <p:sp>
        <p:nvSpPr>
          <p:cNvPr id="9" name="타원형 설명선 8"/>
          <p:cNvSpPr/>
          <p:nvPr/>
        </p:nvSpPr>
        <p:spPr bwMode="auto">
          <a:xfrm>
            <a:off x="5350755" y="4365104"/>
            <a:ext cx="1656184" cy="668672"/>
          </a:xfrm>
          <a:prstGeom prst="wedgeEllipseCallout">
            <a:avLst>
              <a:gd name="adj1" fmla="val -128961"/>
              <a:gd name="adj2" fmla="val -1487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-1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로 지정하면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자동 할당됨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11521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 smtClean="0"/>
              <a:t>np.random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random </a:t>
            </a:r>
            <a:r>
              <a:rPr lang="ko-KR" altLang="en-US" dirty="0" smtClean="0"/>
              <a:t>함수들은 테스트를 위해 자주 사용된다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https://docs.scipy.org/doc/numpy-1.14.0/reference/routines.random.html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참조</a:t>
            </a:r>
          </a:p>
          <a:p>
            <a:pPr marL="358775" lvl="1" indent="0">
              <a:lnSpc>
                <a:spcPct val="100000"/>
              </a:lnSpc>
              <a:buNone/>
            </a:pPr>
            <a:endParaRPr lang="en-US" altLang="ko-K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어레이 생성 함수</a:t>
            </a:r>
            <a:r>
              <a:rPr lang="en-US" altLang="ko-KR" smtClean="0"/>
              <a:t>(3)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2060848"/>
            <a:ext cx="7723532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np.random.rand(3,3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       </a:t>
            </a:r>
            <a:r>
              <a:rPr lang="en-US" altLang="ko-KR" sz="1200" b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0~1 </a:t>
            </a:r>
            <a:r>
              <a:rPr lang="ko-KR" altLang="en-US" sz="1200" b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사이의 실수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array([[0.35466016, 0.35276403, 0.7184818 ],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[0.57738826, 0.02513179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, 0.05267243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[0.18576663, 0.06791933, 0.17513957]])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np.random.randn(2,5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      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평균 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0, </a:t>
            </a:r>
            <a:r>
              <a:rPr lang="ko-KR" alt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표준편차 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인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정규분포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array([[-0.26995186,  1.78314123,  0.95798007,  0.88460443,  0.1507183 ],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[-1.29304688,  0.46715146,  1.10038887, -1.40327091,  0.48194161]])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np.random.randint(10,size=(3,3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))  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0~9 </a:t>
            </a:r>
            <a:r>
              <a:rPr lang="ko-KR" alt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사이의 정수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array([[1, 5, 9],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[6, 5, 5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],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[3, 5, 2]])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np.random.randint(1,4,size=(3,3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))  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1~3 </a:t>
            </a:r>
            <a:r>
              <a:rPr lang="ko-KR" alt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사이의 정수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np.random.uniform(100,101,size=(2,2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)) 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100~101 </a:t>
            </a:r>
            <a:r>
              <a:rPr lang="ko-KR" alt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사이의 실수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array([[100.95531059, 100.70547873],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[100.89672494, 100.99164855]])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np.random.normal(10,2,size=(2,2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))     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평균 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10, </a:t>
            </a:r>
            <a:r>
              <a:rPr lang="ko-KR" alt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표준편차 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ko-KR" alt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인 정규분포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array([[8.23806369, 8.30636293],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[9.20605656, 8.15973884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np.random.choice([0,1],size=10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       # 0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과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에서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개를 골라낸다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array([1, 1, 1, 0, 0, 1, 0, 0, 0, 1])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np.random.choice(['dog','cat'],size=(2,5))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array([['dog', 'dog', 'cat', 'dog', 'cat'],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['cat', 'cat', 'dog', 'dog', 'dog']], dtype='&lt;U3')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05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4</a:t>
            </a:r>
            <a:r>
              <a:rPr lang="en-US" altLang="ko-KR" sz="2000" dirty="0" smtClean="0"/>
              <a:t>.1 a=</a:t>
            </a:r>
            <a:r>
              <a:rPr lang="en-US" altLang="ko-KR" sz="2000" dirty="0" err="1" smtClean="0"/>
              <a:t>np.random.rand</a:t>
            </a:r>
            <a:r>
              <a:rPr lang="en-US" altLang="ko-KR" sz="2000" dirty="0" smtClean="0"/>
              <a:t>(3,2) </a:t>
            </a:r>
            <a:r>
              <a:rPr lang="ko-KR" altLang="en-US" sz="2000" dirty="0" smtClean="0"/>
              <a:t>인 </a:t>
            </a:r>
            <a:r>
              <a:rPr lang="ko-KR" altLang="en-US" sz="2000" dirty="0" err="1" smtClean="0"/>
              <a:t>어레이가</a:t>
            </a:r>
            <a:r>
              <a:rPr lang="ko-KR" altLang="en-US" sz="2000" dirty="0" smtClean="0"/>
              <a:t> 있다</a:t>
            </a:r>
            <a:r>
              <a:rPr lang="en-US" altLang="ko-KR" sz="2000" dirty="0" smtClean="0"/>
              <a:t>. a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행의 개수를 구하라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(</a:t>
            </a:r>
            <a:r>
              <a:rPr lang="ko-KR" altLang="en-US" sz="2000" dirty="0" smtClean="0"/>
              <a:t>답은 </a:t>
            </a:r>
            <a:r>
              <a:rPr lang="en-US" altLang="ko-KR" sz="2000" dirty="0" smtClean="0"/>
              <a:t>3)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4.2 0~99</a:t>
            </a:r>
            <a:r>
              <a:rPr lang="ko-KR" altLang="en-US" sz="2000" dirty="0" smtClean="0"/>
              <a:t>까지의 수를 가지고 </a:t>
            </a:r>
            <a:r>
              <a:rPr lang="en-US" altLang="ko-KR" sz="2000" dirty="0" smtClean="0"/>
              <a:t>10*10 </a:t>
            </a:r>
            <a:r>
              <a:rPr lang="ko-KR" altLang="en-US" sz="2000" dirty="0" err="1" smtClean="0"/>
              <a:t>어레이를</a:t>
            </a:r>
            <a:r>
              <a:rPr lang="ko-KR" altLang="en-US" sz="2000" dirty="0" smtClean="0"/>
              <a:t> 만들어라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4.3 a=</a:t>
            </a:r>
            <a:r>
              <a:rPr lang="en-US" altLang="ko-KR" sz="2000" dirty="0" err="1" smtClean="0"/>
              <a:t>np.array</a:t>
            </a:r>
            <a:r>
              <a:rPr lang="en-US" altLang="ko-KR" sz="2000" dirty="0" smtClean="0"/>
              <a:t>([1,2,3]) </a:t>
            </a:r>
            <a:r>
              <a:rPr lang="ko-KR" altLang="en-US" sz="2000" dirty="0" smtClean="0"/>
              <a:t>에서 </a:t>
            </a:r>
            <a:r>
              <a:rPr lang="en-US" altLang="ko-KR" sz="2000" dirty="0" err="1" smtClean="0"/>
              <a:t>a.shape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(3,) 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이것의 의미는</a:t>
            </a:r>
            <a:r>
              <a:rPr lang="en-US" altLang="ko-KR" sz="200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4.4 a=</a:t>
            </a:r>
            <a:r>
              <a:rPr lang="en-US" altLang="ko-KR" sz="2000" dirty="0" err="1" smtClean="0"/>
              <a:t>np.array</a:t>
            </a:r>
            <a:r>
              <a:rPr lang="en-US" altLang="ko-KR" sz="2000" dirty="0" smtClean="0"/>
              <a:t>([[1],[2],[3]]) </a:t>
            </a:r>
            <a:r>
              <a:rPr lang="ko-KR" altLang="en-US" sz="2000" dirty="0" smtClean="0"/>
              <a:t>에서 </a:t>
            </a:r>
            <a:r>
              <a:rPr lang="en-US" altLang="ko-KR" sz="2000" dirty="0" err="1" smtClean="0"/>
              <a:t>a.shape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는</a:t>
            </a:r>
            <a:r>
              <a:rPr lang="en-US" altLang="ko-KR" sz="2000" dirty="0" smtClean="0"/>
              <a:t>?</a:t>
            </a:r>
            <a:endParaRPr lang="en-US" altLang="ko-KR" sz="1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연습문제 </a:t>
            </a:r>
            <a:r>
              <a:rPr lang="en-US" altLang="ko-KR" dirty="0"/>
              <a:t>4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69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python-3.6.5.exe </a:t>
            </a:r>
            <a:r>
              <a:rPr lang="ko-KR" altLang="en-US" smtClean="0"/>
              <a:t>실행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Path </a:t>
            </a:r>
            <a:r>
              <a:rPr lang="ko-KR" altLang="en-US" smtClean="0"/>
              <a:t>에 아래 경로가 추가됨 </a:t>
            </a:r>
            <a:r>
              <a:rPr lang="en-US" altLang="ko-KR" smtClean="0"/>
              <a:t>(</a:t>
            </a:r>
            <a:r>
              <a:rPr lang="ko-KR" altLang="en-US" smtClean="0"/>
              <a:t>명령창에서 </a:t>
            </a:r>
            <a:r>
              <a:rPr lang="en-US" altLang="ko-KR" smtClean="0"/>
              <a:t>“echo %PATH%” </a:t>
            </a:r>
            <a:r>
              <a:rPr lang="ko-KR" altLang="en-US" smtClean="0"/>
              <a:t>로 확인</a:t>
            </a:r>
            <a:r>
              <a:rPr lang="en-US" altLang="ko-KR" smtClean="0"/>
              <a:t>)</a:t>
            </a:r>
            <a:br>
              <a:rPr lang="en-US" altLang="ko-KR" smtClean="0"/>
            </a:br>
            <a:r>
              <a:rPr lang="en-US" altLang="ko-KR" smtClean="0"/>
              <a:t>“C</a:t>
            </a:r>
            <a:r>
              <a:rPr lang="en-US" altLang="ko-KR"/>
              <a:t>:\Users\AirLab\AppData\Local\Programs\Python\Python36\Scripts\;C:\Users\AirLab\AppData\Local\Programs\Python\Python36</a:t>
            </a:r>
            <a:r>
              <a:rPr lang="en-US" altLang="ko-KR" smtClean="0"/>
              <a:t>\”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명령창에서 </a:t>
            </a:r>
            <a:r>
              <a:rPr lang="en-US" altLang="ko-KR" smtClean="0"/>
              <a:t>“python” </a:t>
            </a:r>
            <a:r>
              <a:rPr lang="ko-KR" altLang="en-US" smtClean="0"/>
              <a:t>실행</a:t>
            </a:r>
            <a:r>
              <a:rPr lang="en-US" altLang="ko-KR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파이썬 설치</a:t>
            </a:r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24" y="3456164"/>
            <a:ext cx="3619076" cy="2481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타원형 설명선 6"/>
          <p:cNvSpPr/>
          <p:nvPr/>
        </p:nvSpPr>
        <p:spPr bwMode="auto">
          <a:xfrm>
            <a:off x="4932040" y="3999415"/>
            <a:ext cx="2457610" cy="697716"/>
          </a:xfrm>
          <a:prstGeom prst="wedgeEllipseCallout">
            <a:avLst>
              <a:gd name="adj1" fmla="val -78862"/>
              <a:gd name="adj2" fmla="val 2416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기본경로는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“python”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을 실행한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디렉토리가 됨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형 설명선 8"/>
          <p:cNvSpPr/>
          <p:nvPr/>
        </p:nvSpPr>
        <p:spPr bwMode="auto">
          <a:xfrm>
            <a:off x="4932040" y="4739135"/>
            <a:ext cx="2457610" cy="697716"/>
          </a:xfrm>
          <a:prstGeom prst="wedgeEllipseCallout">
            <a:avLst>
              <a:gd name="adj1" fmla="val -77896"/>
              <a:gd name="adj2" fmla="val -26895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종료는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“quit()”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실행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29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Numpy </a:t>
            </a:r>
            <a:r>
              <a:rPr lang="ko-KR" altLang="en-US" smtClean="0"/>
              <a:t>는 </a:t>
            </a:r>
            <a:r>
              <a:rPr lang="en-US" altLang="ko-KR" smtClean="0"/>
              <a:t>list </a:t>
            </a:r>
            <a:r>
              <a:rPr lang="ko-KR" altLang="en-US" smtClean="0"/>
              <a:t>와는 다르게 항목별로 계산한다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기본연산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3672408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a=np.arange(4).reshape(2,2)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b=np.arange(10,14).reshape(2,2)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[2, 3]])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array([[10, 11],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[12, 13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a+b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array([[10, 12],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[14, 16]])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a-b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array([[-10, -10],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[-10, -10]])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a*b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11],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[24, 39]])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a/b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array([[0.        , 0.09090909],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[0.16666667, 0.23076923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a%b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[2, 3]], dtype=int32)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8024" y="1484784"/>
            <a:ext cx="3672408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&gt;&gt;&gt; a+1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array([[1, 2],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    [3, 4]])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&gt;&gt;&gt; 1+a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array([[1, 2],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    [3, 4]])</a:t>
            </a:r>
          </a:p>
          <a:p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1/(a+1)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array([[1.        , 0.5       ],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    [0.33333333, 0.25      ]])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&gt;&gt;&gt; a**2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array([[0, 1],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    [4, 9]],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dtype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=int32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dirty="0" err="1" smtClean="0">
                <a:latin typeface="Consolas" pitchFamily="49" charset="0"/>
                <a:cs typeface="Consolas" pitchFamily="49" charset="0"/>
              </a:rPr>
              <a:t>np.zeros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([2,2])+5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array([[ 5.,  5.],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    [ 5.,  5.]])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19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np.sqrt(), np.exp() </a:t>
            </a:r>
            <a:r>
              <a:rPr lang="ko-KR" altLang="en-US" smtClean="0"/>
              <a:t>등의 수학함수 들은 항목별로 적용된다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수학함수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3672408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a=np.arange(4).reshape(2,2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); a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array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([[0, 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[2, 3]])</a:t>
            </a:r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np.sqrt(a)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array([[0.        , 1.        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[1.41421356, 1.73205081]])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np.exp(a)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array([[ 1.        ,  2.71828183],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[ 7.3890561 , 20.08553692]])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np.sin(a)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array([[0.        , 0.84147098],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[0.90929743, 0.14112001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np.ceil(np.sin(a))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array([[0., 1.],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[1., 1.]])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8024" y="1484784"/>
            <a:ext cx="3672408" cy="4339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a=np.random.randn(3,4)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array([[-0.91702662,  0.09610722, -0.98262525,  0.9476858 ],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[-0.90056783, -0.35983828, -0.61186193,  1.35130327],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[ 1.71191651, -0.13786827, -0.45417859, -1.07308241]])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np.sign(a)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array([[-1.,  1., -1.,  1.],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[-1., -1., -1.,  1.],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[ 1., -1., -1., -1.]])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np.floor(a)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array([[-1.,  0., -1.,  0.],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[-1., -1., -1.,  1.],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[ 1., -1., -1., -2.]])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np.abs(a)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array([[0.91702662, 0.09610722, 0.98262525, 0.9476858 ],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[0.90056783, 0.35983828, 0.61186193, 1.35130327],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[1.71191651, 0.13786827, 0.45417859, 1.07308241]])</a:t>
            </a:r>
          </a:p>
        </p:txBody>
      </p:sp>
      <p:sp>
        <p:nvSpPr>
          <p:cNvPr id="6" name="가로로 말린 두루마리 모양 5"/>
          <p:cNvSpPr/>
          <p:nvPr/>
        </p:nvSpPr>
        <p:spPr bwMode="auto">
          <a:xfrm>
            <a:off x="2483768" y="6165304"/>
            <a:ext cx="6336704" cy="576064"/>
          </a:xfrm>
          <a:prstGeom prst="horizontalScroll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  <a:hlinkClick r:id="rId3"/>
              </a:rPr>
              <a:t>docs.scipy.org/doc/numpy-1.14.0/reference/routines.math.html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참조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17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20882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Numpy </a:t>
            </a:r>
            <a:r>
              <a:rPr lang="ko-KR" altLang="en-US" smtClean="0"/>
              <a:t>는 색인과 슬라이싱</a:t>
            </a:r>
            <a:r>
              <a:rPr lang="en-US" altLang="ko-KR" smtClean="0"/>
              <a:t>(</a:t>
            </a:r>
            <a:r>
              <a:rPr lang="ko-KR" altLang="en-US" smtClean="0"/>
              <a:t>범위설정</a:t>
            </a:r>
            <a:r>
              <a:rPr lang="en-US" altLang="ko-KR" smtClean="0"/>
              <a:t>)</a:t>
            </a:r>
            <a:r>
              <a:rPr lang="ko-KR" altLang="en-US" smtClean="0"/>
              <a:t> 기능에 큰 강점을 가진다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다차원 행렬을 다양하게 잘라내어 다양한 작업을 할 수 있다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슬라이싱은 복사되지 않고 뷰</a:t>
            </a:r>
            <a:r>
              <a:rPr lang="en-US" altLang="ko-KR" smtClean="0"/>
              <a:t>(</a:t>
            </a:r>
            <a:r>
              <a:rPr lang="ko-KR" altLang="en-US" smtClean="0"/>
              <a:t>참조</a:t>
            </a:r>
            <a:r>
              <a:rPr lang="en-US" altLang="ko-KR" smtClean="0"/>
              <a:t>) </a:t>
            </a:r>
            <a:r>
              <a:rPr lang="ko-KR" altLang="en-US"/>
              <a:t>를</a:t>
            </a:r>
            <a:r>
              <a:rPr lang="ko-KR" altLang="en-US" smtClean="0"/>
              <a:t> 가진다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색인과 슬라이싱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2185694"/>
            <a:ext cx="3672408" cy="3600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a=np.arange(10)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a[0], a[1], a[-1], a[-2]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(0, 1, 9, 8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a[:-1]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array([0, 1, 2, 3, 4, 5, 6, 7, 8])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a[3:7]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array([3, 4, 5, 6])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a[3:7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] = -1     </a:t>
            </a:r>
            <a:r>
              <a:rPr lang="pt-BR" altLang="ko-KR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값 할당 가능</a:t>
            </a:r>
            <a:endParaRPr lang="pt-BR" altLang="ko-KR" sz="12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array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([0</a:t>
            </a:r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2, -</a:t>
            </a:r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1, -1, -1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, -</a:t>
            </a:r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1, 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9])</a:t>
            </a:r>
          </a:p>
          <a:p>
            <a:endParaRPr lang="pt-BR" altLang="ko-KR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&gt;&gt;&gt; a=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np.arange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(10)[::-1]; a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array([9, 8, 7, 6, 5, 4, 3, 2, 1, 0])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&gt;&gt;&gt; b=a[::2];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b     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b</a:t>
            </a:r>
            <a:r>
              <a:rPr lang="ko-KR" altLang="en-US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는 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ko-KR" alt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일부분의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뷰</a:t>
            </a:r>
            <a:endParaRPr lang="en-US" altLang="ko-KR" sz="12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array([9, 7, 5, 3, 1])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&gt;&gt;&gt; b[0]=999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array([999,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0])</a:t>
            </a:r>
          </a:p>
          <a:p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&gt;&gt;&gt; a[1:4].copy()  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뷰를</a:t>
            </a:r>
            <a:r>
              <a:rPr lang="ko-KR" altLang="en-US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원하지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않을때</a:t>
            </a:r>
            <a:endParaRPr lang="en-US" altLang="ko-KR" sz="12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024" y="2185694"/>
            <a:ext cx="3672408" cy="3600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a=np.arange(12).reshape(3,4);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1,  2, 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[ 4,  5,  6, 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[ 8,  9, 10, 11]])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a[0], a[-1]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(array([0, 1, 2, 3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array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([ 8,  9, 10, 11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a[1][1], a[1,1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]  </a:t>
            </a:r>
            <a:r>
              <a:rPr lang="pt-BR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a[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행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열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구조임</a:t>
            </a:r>
            <a:endParaRPr lang="pt-BR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(5, 5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pt-BR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a[:2,:2]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[4, 5]])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a[:2,2:]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array([[2,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[6, 7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a[:,1]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array([1, 5, 9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a[:,1::2]   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두번째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네번째 열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40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20882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mtClean="0"/>
              <a:t>이런 경우를 팬시 색인이라고 한다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원하는 항목을 리스트에 담아 색인에 넣으면 된다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뒷장에 나오는 불리언 색인과 결합하여</a:t>
            </a:r>
            <a:r>
              <a:rPr lang="en-US" altLang="ko-KR" smtClean="0"/>
              <a:t>,</a:t>
            </a:r>
            <a:r>
              <a:rPr lang="ko-KR" altLang="en-US" smtClean="0"/>
              <a:t> 고급 계산에서 자주 사용됨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색인에서 항목별 선택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2132856"/>
            <a:ext cx="3672408" cy="4154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a=np.arange(12).reshape(3,4)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1,  2, 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[ 4,  5,  6, 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[ 8,  9, 10, 11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[ [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0,2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 ]   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첫번째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세번째 행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1,  2, 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[ 8,  9, 10, 11]])</a:t>
            </a: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[:, [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0,2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 ] 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첫번째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세번째 열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2],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[ 4,  6],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[ 8, 10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array([4, 5, 6, 7])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[ [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 ]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원 구조를 유지하면서 골라냄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array([[4, 5, 6, 7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 [1,1] 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array([[4, 5, 6,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[4, 5, 6, 7]])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8024" y="2132856"/>
            <a:ext cx="3672408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a=np.eye(3)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array([[1., 0., 0.],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[0., 1., 0.],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[0., 0., 1.]])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l=[2,0,1,0,1,2,1]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a[l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  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One-Hot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인코딩 사례임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array([[0., 0., 1.],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[1., 0., 0.],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[0., 1., 0.],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[1., 0., 0.],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[0., 1., 0.],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[0., 0., 1.],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[0., 1., 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.]])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a=np.arange(12).reshape(4,3)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 [1,3], [0,2]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 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쌍으로 선택됨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array([ 3, 11])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a[[1,3]] [:,[0,2]]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array([[ 3,  5],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[ 9, 11]])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28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20882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mtClean="0"/>
              <a:t>사칙연산을 하듯이</a:t>
            </a:r>
            <a:r>
              <a:rPr lang="en-US" altLang="ko-KR" smtClean="0"/>
              <a:t>, </a:t>
            </a:r>
            <a:r>
              <a:rPr lang="ko-KR" altLang="en-US" smtClean="0"/>
              <a:t>조건식을 적용하면 어떻게 될까</a:t>
            </a:r>
            <a:r>
              <a:rPr lang="en-US" altLang="ko-KR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ko-KR" altLang="en-US" smtClean="0"/>
              <a:t>각 항목별로 </a:t>
            </a:r>
            <a:r>
              <a:rPr lang="en-US" altLang="ko-KR" smtClean="0"/>
              <a:t>True, False </a:t>
            </a:r>
            <a:r>
              <a:rPr lang="ko-KR" altLang="en-US" smtClean="0"/>
              <a:t>가 할당된다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어레이 간의 조건식에는</a:t>
            </a:r>
            <a:r>
              <a:rPr lang="en-US" altLang="ko-KR" smtClean="0"/>
              <a:t>, ‘|’ (or) </a:t>
            </a:r>
            <a:r>
              <a:rPr lang="ko-KR" altLang="en-US" smtClean="0"/>
              <a:t>와</a:t>
            </a:r>
            <a:r>
              <a:rPr lang="en-US" altLang="ko-KR" smtClean="0"/>
              <a:t> ‘&amp;’ (and) </a:t>
            </a:r>
            <a:r>
              <a:rPr lang="ko-KR" altLang="en-US" smtClean="0"/>
              <a:t>가 사용된다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불리언 색인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2185694"/>
            <a:ext cx="3672408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a=np.random.seed(1)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a=np.random.randn(3,3)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array([[ 1.62434536, -0.61175641, -0.52817175],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       [-1.07296862,  0.86540763, -2.3015387 ],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       [ 1.74481176, -0.7612069 ,  0.3190391 ]])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a&gt;0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array([[ True, False, False],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       [False,  True, False],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       [ True, False,  True]])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(a&gt;1) | (a&lt;-1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)  </a:t>
            </a:r>
            <a:r>
              <a:rPr lang="pt-BR" altLang="ko-KR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반드시 괄호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사용할것</a:t>
            </a:r>
            <a:endParaRPr lang="pt-BR" altLang="ko-KR" sz="12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array([[ True, False, False],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       [ True, False,  True],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       [ True, False, False]])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(a&gt;-0.5) &amp; (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a&lt;0.5</a:t>
            </a:r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array([[False, False, False],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       [False, False, False],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       [False, False, 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True]])</a:t>
            </a:r>
            <a:endParaRPr lang="en-US" altLang="ko-KR" sz="12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024" y="2185694"/>
            <a:ext cx="3816424" cy="3600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&gt;&gt;&gt; a[ [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True,False,True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] 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첫번째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ko-KR" alt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세번째행</a:t>
            </a:r>
            <a:endParaRPr lang="en-US" altLang="ko-KR" sz="12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array([[ 1.62434536, -0.61175641, -0.52817175],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    [ 1.74481176, -0.7612069 ,  0.3190391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&gt;&gt;&gt; a[:, [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True,False,True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] ]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array([[ 1.62434536, -0.52817175],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    [-1.07296862, -2.3015387 ],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    [ 1.74481176,  0.3190391 ]])</a:t>
            </a:r>
          </a:p>
          <a:p>
            <a:endParaRPr lang="en-US" altLang="ko-KR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a[ a&gt;0 ]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array([1.62434536, 0.86540763, 1.74481176, 0.3190391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a[ a&gt;0 ] = 0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array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([[0., 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-0.61175641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, -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0.52817175],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    [-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1.07296862, 0., -2.3015387],</a:t>
            </a:r>
            <a:endParaRPr lang="en-US" altLang="ko-KR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    [ 0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., -0.7612069, 0.]])</a:t>
            </a:r>
            <a:endParaRPr lang="en-US" altLang="ko-KR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27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20882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mtClean="0"/>
              <a:t>불리언 색인을 이용하여</a:t>
            </a:r>
            <a:r>
              <a:rPr lang="en-US" altLang="ko-KR" smtClean="0"/>
              <a:t>, SQL </a:t>
            </a:r>
            <a:r>
              <a:rPr lang="ko-KR" altLang="en-US" smtClean="0"/>
              <a:t>문 처럼 원하는 행을 골라내 보자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행 골라내기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3672408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np.random.seed(55)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a=np.random.randn(100,3)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b=a.mean(axis=1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b.shape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(100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,)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 b&gt;0 ]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array([[ 2.62653840e-01,  2.59952678e-01, -3.81086383e-01],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[-2.28986282e-03,  3.41615180e-01,  8.97572246e-01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],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   [-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6.89713383e-01,  2.09307686e+00,  1.24858567e+00]])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8024" y="1700808"/>
            <a:ext cx="3672408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np.random.seed(55)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a=np.random.randn(100,3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b = np.random.choice ( [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'one','two','three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'], 100 )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b.shape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(100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,)</a:t>
            </a: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 b=='one' 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array([[ 1.66642853e+00, -2.00343926e+00, -4.77872715e-01],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[ 8.88381844e-01,  7.22219807e-01, -1.38210273e+00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[-1.30892478e-01, -3.27712055e-01, -1.07651014e-01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 b=='one' ].shape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(33, 3)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61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20882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N*M </a:t>
            </a:r>
            <a:r>
              <a:rPr lang="ko-KR" altLang="en-US" smtClean="0"/>
              <a:t>행렬을 </a:t>
            </a:r>
            <a:r>
              <a:rPr lang="en-US" altLang="ko-KR" smtClean="0"/>
              <a:t>M*N </a:t>
            </a:r>
            <a:r>
              <a:rPr lang="ko-KR" altLang="en-US" smtClean="0"/>
              <a:t>행렬로 바꾸자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축 바꾸기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3672408" cy="3600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a=np.arange(5)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a.T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array([0, 1, 2, 3, 4])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a=a.reshape(1,5)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1, 2, 3, 4]])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a.T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[4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a.reshape(5,1)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[4]])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8024" y="1700808"/>
            <a:ext cx="3672408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a=np.arange(12).reshape(3,4)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a.shape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(3, 4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1,  2, 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[ 4,  5,  6, 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[ 8,  9, 10, 11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b=a.T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b.shape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(4, 3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4,  8],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[ 1,  5,  9],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[ 2,  6, 10],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[ 3,  7, 11]])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2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20882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smtClean="0"/>
              <a:t>평균</a:t>
            </a:r>
            <a:r>
              <a:rPr lang="en-US" altLang="ko-KR" sz="2000" smtClean="0"/>
              <a:t>, </a:t>
            </a:r>
            <a:r>
              <a:rPr lang="ko-KR" altLang="en-US" sz="2000" smtClean="0"/>
              <a:t>표준편차</a:t>
            </a:r>
            <a:r>
              <a:rPr lang="en-US" altLang="ko-KR" sz="2000" smtClean="0"/>
              <a:t>, </a:t>
            </a:r>
            <a:r>
              <a:rPr lang="ko-KR" altLang="en-US" sz="2000" smtClean="0"/>
              <a:t>최소</a:t>
            </a:r>
            <a:r>
              <a:rPr lang="en-US" altLang="ko-KR" sz="2000" smtClean="0"/>
              <a:t>, </a:t>
            </a:r>
            <a:r>
              <a:rPr lang="ko-KR" altLang="en-US" sz="2000" smtClean="0"/>
              <a:t>최대 등을 구해보자</a:t>
            </a:r>
            <a:endParaRPr lang="en-US" altLang="ko-KR" sz="2000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다차원 어레이인 경우 </a:t>
            </a:r>
            <a:r>
              <a:rPr lang="en-US" altLang="ko-KR" smtClean="0"/>
              <a:t>axis </a:t>
            </a:r>
            <a:r>
              <a:rPr lang="ko-KR" altLang="en-US" smtClean="0"/>
              <a:t>옵션을 적용한다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통계 함수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847721"/>
            <a:ext cx="3672408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a=np.arange(12).reshape(3,4)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1,  2, 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[ 4,  5,  6, 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[ 8,  9, 10, 11]])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a.sum()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66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a.sum(axis=0)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array([12, 15, 18, 21])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a.sum(axis=1)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array([ 6, 22, 38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a.std(axis=0)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array([3.26598632, 3.26598632, 3.26598632, 3.26598632])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a.min()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0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a.min(axis=1)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array([0, 4, 8])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a.max(axis=1)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array([ 3,  7, 11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a.cumsum(axis=0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 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누적 합계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1,  2, 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[ 4,  6,  8, 10],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[12, 15, 18, 21]], dtype=int32)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8024" y="1847721"/>
            <a:ext cx="3672408" cy="4893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a.argmin(axis=0)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array([0, 0, 0, 0], dtype=int64)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a.argmax(axis=1)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array([3, 3, 3], dtype=int64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np.random.seed(10)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a=np.random.rand(10,3)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 = a.mean(axis=1)&gt;0.5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array([False, False, False,  True, False,  True,  True, False, False,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 True])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np.where(b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조건에 맞는 인덱스 출력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(array([3, 5, 6, 9], dtype=int64),)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np.where(b)[0]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array([3, 5, 6, 9], dtype=int64)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 a.mean(axis=1) &gt; 0.5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(a&gt;0.5).any(axis=1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 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1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개 이상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 True,  True,  True,  True,  True,  True,  True,  True,  True,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 True])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(a&gt;0.5).all(axis=1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 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모두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array([False, False, False, False, False, False,  True, False, False,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 True])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02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20882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sort(), argsort()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정렬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568981"/>
            <a:ext cx="3672408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np.random.seed(1)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data=np.random.randint(10,size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=(3,4))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data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array([[5, 8, 9, 5],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[0, 0, 1,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[6, 9, 2, 4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a=data.copy(); a.sort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(); a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array([[5, 5, 8, 9],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[0, 0, 1,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[2, 4, 6, 9]])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a=data.copy(); a.sort(axis=0);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0, 1, 4],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[5, 8, 2, 5],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[6, 9, 9, 7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b=np.sort(data); b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array([[5, 5, 8, 9],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[0, 0, 1,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[2, 4, 6, 9]])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c=np.sort(data,axis=0); c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0, 1, 4],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[5, 8, 2, 5],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[6, 9, 9, 7]])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8024" y="1568981"/>
            <a:ext cx="3672408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altLang="ko-KR" sz="1200">
                <a:latin typeface="Consolas" pitchFamily="49" charset="0"/>
                <a:cs typeface="Consolas" pitchFamily="49" charset="0"/>
              </a:rPr>
              <a:t>&gt;&gt;&gt; data</a:t>
            </a:r>
          </a:p>
          <a:p>
            <a:r>
              <a:rPr lang="it-IT" altLang="ko-KR" sz="1200">
                <a:latin typeface="Consolas" pitchFamily="49" charset="0"/>
                <a:cs typeface="Consolas" pitchFamily="49" charset="0"/>
              </a:rPr>
              <a:t>array([[5, 8, 9, 5],</a:t>
            </a:r>
          </a:p>
          <a:p>
            <a:r>
              <a:rPr lang="it-IT" altLang="ko-KR" sz="1200">
                <a:latin typeface="Consolas" pitchFamily="49" charset="0"/>
                <a:cs typeface="Consolas" pitchFamily="49" charset="0"/>
              </a:rPr>
              <a:t>       [0, 0, 1, 7],</a:t>
            </a:r>
          </a:p>
          <a:p>
            <a:r>
              <a:rPr lang="it-IT" altLang="ko-KR" sz="1200">
                <a:latin typeface="Consolas" pitchFamily="49" charset="0"/>
                <a:cs typeface="Consolas" pitchFamily="49" charset="0"/>
              </a:rPr>
              <a:t>       [6, 9, 2, 4</a:t>
            </a:r>
            <a:r>
              <a:rPr lang="it-IT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it-IT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it-IT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it-IT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첫번째 칼럼값으로 정렬하자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(5,0,6)</a:t>
            </a: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np.argsort([5,0,6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 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위치를 반환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array([1, 0, 2], dtype=int64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sorter=np.argsort(data[:,0])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sorter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array([1, 0, 2], dtype=int64)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data[sorter]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0, 1,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[5, 8, 9, 5],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[6, 9, 2, 4]])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65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np.save(), np.load()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어레이 저장과 불러오기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a=np.random.randn(1000,100)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a.shape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(1000, 100)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a[0,0]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1.74481176421648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np.save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('1.npy', a)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aa=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np.load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('1.npy')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aa.shape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(1000, 100)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aa[0,0]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1.74481176421648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a=np.random.randn(10,10)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b=np.random.randn(10,10)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np.save('1.npy', [a,b])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aa,bb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= np.load('1.npy')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43640"/>
            <a:ext cx="5736232" cy="374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/>
              <a:t>https://www.anaconda.com/download/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아나콘다 다운로드</a:t>
            </a:r>
            <a:endParaRPr lang="en-US" altLang="ko-KR"/>
          </a:p>
        </p:txBody>
      </p:sp>
      <p:sp>
        <p:nvSpPr>
          <p:cNvPr id="4" name="오른쪽 화살표 3"/>
          <p:cNvSpPr/>
          <p:nvPr/>
        </p:nvSpPr>
        <p:spPr bwMode="auto">
          <a:xfrm>
            <a:off x="3551684" y="2996952"/>
            <a:ext cx="792088" cy="11521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2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 smtClean="0"/>
              <a:t>iris.csv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텍스트 파일 불러오기 </a:t>
            </a:r>
            <a:r>
              <a:rPr lang="en-US" altLang="ko-KR" smtClean="0"/>
              <a:t>(1)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Consolas" pitchFamily="49" charset="0"/>
                <a:cs typeface="Consolas" pitchFamily="49" charset="0"/>
              </a:rPr>
              <a:t>"sepal.length","sepal.width","petal.length","petal.width","</a:t>
            </a:r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variety“</a:t>
            </a:r>
          </a:p>
          <a:p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5.1,3.5,1.4</a:t>
            </a:r>
            <a:r>
              <a:rPr lang="en-US" altLang="ko-KR" sz="1000">
                <a:latin typeface="Consolas" pitchFamily="49" charset="0"/>
                <a:cs typeface="Consolas" pitchFamily="49" charset="0"/>
              </a:rPr>
              <a:t>,.2,"</a:t>
            </a:r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Setosa“</a:t>
            </a:r>
          </a:p>
          <a:p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4.9,3,1.4</a:t>
            </a:r>
            <a:r>
              <a:rPr lang="en-US" altLang="ko-KR" sz="1000">
                <a:latin typeface="Consolas" pitchFamily="49" charset="0"/>
                <a:cs typeface="Consolas" pitchFamily="49" charset="0"/>
              </a:rPr>
              <a:t>,.2,"</a:t>
            </a:r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Setosa“</a:t>
            </a:r>
          </a:p>
          <a:p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4.7,3.2,1.3</a:t>
            </a:r>
            <a:r>
              <a:rPr lang="en-US" altLang="ko-KR" sz="1000">
                <a:latin typeface="Consolas" pitchFamily="49" charset="0"/>
                <a:cs typeface="Consolas" pitchFamily="49" charset="0"/>
              </a:rPr>
              <a:t>,.2,"</a:t>
            </a:r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Setosa“</a:t>
            </a:r>
          </a:p>
          <a:p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4.6,3.1,1.5</a:t>
            </a:r>
            <a:r>
              <a:rPr lang="en-US" altLang="ko-KR" sz="1000">
                <a:latin typeface="Consolas" pitchFamily="49" charset="0"/>
                <a:cs typeface="Consolas" pitchFamily="49" charset="0"/>
              </a:rPr>
              <a:t>,.2,"</a:t>
            </a:r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Setosa“</a:t>
            </a:r>
          </a:p>
          <a:p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000">
                <a:latin typeface="Consolas" pitchFamily="49" charset="0"/>
                <a:cs typeface="Consolas" pitchFamily="49" charset="0"/>
              </a:rPr>
              <a:t>6.2,3.4,5.4,2.3,"</a:t>
            </a:r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Virginica“</a:t>
            </a:r>
          </a:p>
          <a:p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5.9,3,5.1,1.8</a:t>
            </a:r>
            <a:r>
              <a:rPr lang="en-US" altLang="ko-KR" sz="1000">
                <a:latin typeface="Consolas" pitchFamily="49" charset="0"/>
                <a:cs typeface="Consolas" pitchFamily="49" charset="0"/>
              </a:rPr>
              <a:t>,"Virginica"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5237517" y="1916832"/>
            <a:ext cx="1656184" cy="668672"/>
          </a:xfrm>
          <a:prstGeom prst="wedgeEllipseCallout">
            <a:avLst>
              <a:gd name="adj1" fmla="val -85581"/>
              <a:gd name="adj2" fmla="val 14433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iris.csv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150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라인</a:t>
            </a:r>
            <a:endParaRPr kumimoji="0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3068960"/>
            <a:ext cx="7723532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numpy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as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np</a:t>
            </a:r>
            <a:endParaRPr lang="en-US" altLang="ko-KR" sz="1000" dirty="0">
              <a:latin typeface="Consolas" pitchFamily="49" charset="0"/>
              <a:cs typeface="Consolas" pitchFamily="49" charset="0"/>
            </a:endParaRPr>
          </a:p>
          <a:p>
            <a:endParaRPr lang="en-US" altLang="ko-KR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f=open('iris.csv')</a:t>
            </a:r>
          </a:p>
          <a:p>
            <a:endParaRPr lang="en-US" altLang="ko-KR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line=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f.readline</a:t>
            </a:r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()   # </a:t>
            </a:r>
            <a:r>
              <a:rPr lang="ko-KR" altLang="en-US" sz="1000" dirty="0" smtClean="0">
                <a:latin typeface="Consolas" pitchFamily="49" charset="0"/>
                <a:cs typeface="Consolas" pitchFamily="49" charset="0"/>
              </a:rPr>
              <a:t>레이블 이름인 </a:t>
            </a:r>
            <a:r>
              <a:rPr lang="ko-KR" altLang="en-US" sz="1000" dirty="0" err="1" smtClean="0">
                <a:latin typeface="Consolas" pitchFamily="49" charset="0"/>
                <a:cs typeface="Consolas" pitchFamily="49" charset="0"/>
              </a:rPr>
              <a:t>첫번째</a:t>
            </a:r>
            <a:r>
              <a:rPr lang="ko-KR" altLang="en-US" sz="1000" dirty="0" smtClean="0">
                <a:latin typeface="Consolas" pitchFamily="49" charset="0"/>
                <a:cs typeface="Consolas" pitchFamily="49" charset="0"/>
              </a:rPr>
              <a:t> 줄 읽기</a:t>
            </a:r>
            <a:endParaRPr lang="en-US" altLang="ko-KR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header=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line.strip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().split(',')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header=[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i.strip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('"') for i in header]</a:t>
            </a:r>
          </a:p>
          <a:p>
            <a:endParaRPr lang="en-US" altLang="ko-KR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data=[]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label=[]</a:t>
            </a:r>
          </a:p>
          <a:p>
            <a:endParaRPr lang="en-US" altLang="ko-KR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for line in f</a:t>
            </a:r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:  # </a:t>
            </a:r>
            <a:r>
              <a:rPr lang="ko-KR" altLang="en-US" sz="1000" dirty="0" smtClean="0">
                <a:latin typeface="Consolas" pitchFamily="49" charset="0"/>
                <a:cs typeface="Consolas" pitchFamily="49" charset="0"/>
              </a:rPr>
              <a:t>나머지 라인 읽기</a:t>
            </a:r>
            <a:endParaRPr lang="en-US" altLang="ko-KR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	l=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line.strip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().split(',')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	dl=[float(i) for i in l[:4</a:t>
            </a:r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]]  # 4</a:t>
            </a:r>
            <a:r>
              <a:rPr lang="ko-KR" altLang="en-US" sz="1000" dirty="0" smtClean="0">
                <a:latin typeface="Consolas" pitchFamily="49" charset="0"/>
                <a:cs typeface="Consolas" pitchFamily="49" charset="0"/>
              </a:rPr>
              <a:t>번째 칼럼 까지 읽기</a:t>
            </a:r>
            <a:endParaRPr lang="en-US" altLang="ko-KR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data.append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(dl)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label.append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(l[4].strip</a:t>
            </a:r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('"'))  # </a:t>
            </a:r>
            <a:r>
              <a:rPr lang="ko-KR" altLang="en-US" sz="1000" dirty="0" smtClean="0">
                <a:latin typeface="Consolas" pitchFamily="49" charset="0"/>
                <a:cs typeface="Consolas" pitchFamily="49" charset="0"/>
              </a:rPr>
              <a:t>마지막 칼럼 읽기</a:t>
            </a:r>
            <a:endParaRPr lang="en-US" altLang="ko-KR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X=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np.array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(data); print(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X.shape</a:t>
            </a:r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)    # (150,4)</a:t>
            </a:r>
            <a:endParaRPr lang="en-US" altLang="ko-KR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y=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np.array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(label); print(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y.shape</a:t>
            </a:r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)   # (150,)</a:t>
            </a:r>
          </a:p>
          <a:p>
            <a:endParaRPr lang="en-US" altLang="ko-KR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f.close</a:t>
            </a:r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altLang="ko-KR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타원형 설명선 6"/>
          <p:cNvSpPr/>
          <p:nvPr/>
        </p:nvSpPr>
        <p:spPr bwMode="auto">
          <a:xfrm>
            <a:off x="5237517" y="3789040"/>
            <a:ext cx="1656184" cy="668672"/>
          </a:xfrm>
          <a:prstGeom prst="wedgeEllipseCallout">
            <a:avLst>
              <a:gd name="adj1" fmla="val -85581"/>
              <a:gd name="adj2" fmla="val 14433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iris.py</a:t>
            </a:r>
            <a:endParaRPr kumimoji="0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9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np.loadtxt()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텍스트 파일 불러오기</a:t>
            </a:r>
            <a:r>
              <a:rPr lang="en-US" altLang="ko-KR" smtClean="0"/>
              <a:t>(2)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&gt;&gt;&gt; a=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np.loadtxt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('iris.csv', delimiter=',',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skiprows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=1,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usecols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=(0,1,2,3))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a.shape</a:t>
            </a:r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(150, 4)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&gt;&gt;&gt; a[0]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array([5.1, 3.5, 1.4, 0.2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&gt;&gt;&gt; name={'Setosa':0, 'Versicolor':1, 'Virginica':2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&gt;&gt;&gt; a=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np.loadtxt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('iris.csv', delimiter=',',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skiprows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=1, converters={4: lambda x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: name[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x.decode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().strip('"')]})</a:t>
            </a:r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a.shape</a:t>
            </a:r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(150, 5)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&gt;&gt;&gt; X=a[:,:-1]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&gt;&gt;&gt; y=a[:,-1]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X.shape</a:t>
            </a:r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(150, 4)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y.shape</a:t>
            </a:r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(150,)</a:t>
            </a:r>
          </a:p>
        </p:txBody>
      </p:sp>
      <p:sp>
        <p:nvSpPr>
          <p:cNvPr id="8" name="타원형 설명선 7"/>
          <p:cNvSpPr/>
          <p:nvPr/>
        </p:nvSpPr>
        <p:spPr bwMode="auto">
          <a:xfrm>
            <a:off x="5237517" y="3789040"/>
            <a:ext cx="1656184" cy="668672"/>
          </a:xfrm>
          <a:prstGeom prst="wedgeEllipseCallout">
            <a:avLst>
              <a:gd name="adj1" fmla="val 74137"/>
              <a:gd name="adj2" fmla="val -101152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번째 칼럼을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실수로 변환한다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02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iris2.csv </a:t>
            </a:r>
            <a:r>
              <a:rPr lang="ko-KR" altLang="en-US" sz="2000" smtClean="0"/>
              <a:t>로 저장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텍스트 파일로 저장하기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header=...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X=...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y=...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f=open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('iris2.csv','w')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f.write(','.join(header) + '\n')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i,j in zip(X,y):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f.write('%f,%f,%f,%f,%s\n' % (i[0],i[1],i[2],i[3],j))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f.close()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hstack(), vstack(), c_[ ], r_[ 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어레이 합치기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a=np.arange(4).reshape(2,2)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b=np.arange(4).reshape(2,2)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b=np.arange(10,14).reshape(2,2)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[2, 3]])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array([[10, 11],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[12, 13]])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np.hstack([a,b])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1, 10, 11],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[ 2,  3, 12, 13]])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np.vstack([a,b])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[ 2, 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[10, 11],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[12, 13]])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np.c_[a,b]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1, 10, 11],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[ 2,  3, 12, 13]])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np.r_[a,b]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[ 2, 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[10, 11],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[12, 13]])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3581333" y="2996952"/>
            <a:ext cx="1656184" cy="668672"/>
          </a:xfrm>
          <a:prstGeom prst="wedgeEllipseCallout">
            <a:avLst>
              <a:gd name="adj1" fmla="val -109901"/>
              <a:gd name="adj2" fmla="val 11177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[a,b]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와 같이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[ ]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로 묶어야함</a:t>
            </a:r>
          </a:p>
        </p:txBody>
      </p:sp>
      <p:sp>
        <p:nvSpPr>
          <p:cNvPr id="6" name="타원형 설명선 5"/>
          <p:cNvSpPr/>
          <p:nvPr/>
        </p:nvSpPr>
        <p:spPr bwMode="auto">
          <a:xfrm>
            <a:off x="3581333" y="4437112"/>
            <a:ext cx="1656184" cy="668672"/>
          </a:xfrm>
          <a:prstGeom prst="wedgeEllipseCallout">
            <a:avLst>
              <a:gd name="adj1" fmla="val -109901"/>
              <a:gd name="adj2" fmla="val 11177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( )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가 아니라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[ ]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임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7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12961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smtClean="0"/>
              <a:t>브로드캐스팅은 이해하기는 쉽지 않지만</a:t>
            </a:r>
            <a:r>
              <a:rPr lang="en-US" altLang="ko-KR" sz="2000" smtClean="0"/>
              <a:t>, </a:t>
            </a:r>
            <a:r>
              <a:rPr lang="ko-KR" altLang="en-US" sz="2000" smtClean="0"/>
              <a:t>아주 유용하다</a:t>
            </a:r>
            <a:endParaRPr lang="en-US" altLang="ko-KR" sz="2000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각 칼럼의 평균값으로 각 칼럼의 값들을 빼는 경우를 생각해 보자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브로드캐스팅</a:t>
            </a:r>
            <a:r>
              <a:rPr lang="en-US" altLang="ko-KR" smtClean="0"/>
              <a:t>(1)</a:t>
            </a:r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755576" y="1844824"/>
            <a:ext cx="3672408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np.random.seed(11)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a=np.random.randint(10,size=(3,2))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array([[9, 0],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[1,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[1, 7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b=a.mean(axis=0)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array([3.66666667, 4.66666667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a - b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array([[ 5.33333333, -4.66666667],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[-2.66666667,  2.33333333],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[-2.66666667,  2.33333333]])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88024" y="1844824"/>
            <a:ext cx="3672408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c=np.arange(4).reshape(2,2)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c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[2, 3]])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c-[1,2]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array([[-1, -1],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[ 1,  1]])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c-[[1,2]]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array([[-1, -1],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[ 1,  1]])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c-[[1],[2]]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array([[-1,  0],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[ 0,  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a-a.mean(axis=1)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ValueError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: operands could not be broadcast together with shapes (3,2) (3,)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a - a.mean(axis=1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).reshape(3,1)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array([[ 4.5, -4.5],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[-3. ,  3. 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[-3. ,  3. ]])</a:t>
            </a:r>
          </a:p>
        </p:txBody>
      </p:sp>
      <p:sp>
        <p:nvSpPr>
          <p:cNvPr id="9" name="타원형 설명선 8"/>
          <p:cNvSpPr/>
          <p:nvPr/>
        </p:nvSpPr>
        <p:spPr bwMode="auto">
          <a:xfrm>
            <a:off x="2483768" y="5117054"/>
            <a:ext cx="1656184" cy="668672"/>
          </a:xfrm>
          <a:prstGeom prst="wedgeEllipseCallout">
            <a:avLst>
              <a:gd name="adj1" fmla="val 85310"/>
              <a:gd name="adj2" fmla="val -71849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차원 배열은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아래로 확장됨을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알수있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다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68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12961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smtClean="0"/>
              <a:t>기타 브로드캐스팅 기능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브로드캐스팅</a:t>
            </a:r>
            <a:r>
              <a:rPr lang="en-US" altLang="ko-KR" smtClean="0"/>
              <a:t>(2)</a:t>
            </a:r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755576" y="1844824"/>
            <a:ext cx="3672408" cy="4154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a=np.arange(3).reshape(3,1)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a+[1,2,3]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array([[1, 2,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[2, 3, 4],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[3, 4, 5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a=np.arange(16).reshape(4,4)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1,  2, 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[ 4,  5,  6, 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[ 8,  9, 10, 11],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[12, 13, 14, 15]])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a[1:-1,1:-1] = [99,101]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 0,   1,   2,  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 4,  99, 101,  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 8,  99, 101,  11],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[ 12,  13,  14,  15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8024" y="1844824"/>
            <a:ext cx="3672408" cy="4339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np.random.seed(1)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a=np.random.randint(5,size=(3,5))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array([[3, 4, 0, 1,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[0, 0, 1, 4, 4],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[1, 2, 4, 2, 4]])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a_mean=a.mean(axis=1).reshape(3,1)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a_mean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array([[2.2],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[1.8],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[2.6]])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a_std=a.std(axis=1).reshape(3,1)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a_std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array([[1.46969385],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[1.83303028],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[1.2       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(a-a_mean)/a_std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array([[ 0.54433105,  1.22474487, -1.4969104 , -0.81649658,  0.54433105],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[-0.98198051, -0.98198051, -0.43643578,  1.2001984 ,  1.2001984 ],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[-1.33333333, -0.5       ,  1.16666667, -0.5       ,  1.16666667]])</a:t>
            </a:r>
          </a:p>
        </p:txBody>
      </p:sp>
      <p:sp>
        <p:nvSpPr>
          <p:cNvPr id="6" name="타원형 설명선 5"/>
          <p:cNvSpPr/>
          <p:nvPr/>
        </p:nvSpPr>
        <p:spPr bwMode="auto">
          <a:xfrm>
            <a:off x="6012160" y="960128"/>
            <a:ext cx="2232248" cy="668672"/>
          </a:xfrm>
          <a:prstGeom prst="wedgeEllipseCallout">
            <a:avLst>
              <a:gd name="adj1" fmla="val -12624"/>
              <a:gd name="adj2" fmla="val 86063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행별로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옆으로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정규화 예제</a:t>
            </a:r>
          </a:p>
        </p:txBody>
      </p:sp>
      <p:sp>
        <p:nvSpPr>
          <p:cNvPr id="9" name="타원형 설명선 8"/>
          <p:cNvSpPr/>
          <p:nvPr/>
        </p:nvSpPr>
        <p:spPr bwMode="auto">
          <a:xfrm>
            <a:off x="3203848" y="4221087"/>
            <a:ext cx="1152128" cy="431157"/>
          </a:xfrm>
          <a:prstGeom prst="wedgeEllipseCallout">
            <a:avLst>
              <a:gd name="adj1" fmla="val -44203"/>
              <a:gd name="adj2" fmla="val 86063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값 할당</a:t>
            </a:r>
          </a:p>
        </p:txBody>
      </p:sp>
      <p:sp>
        <p:nvSpPr>
          <p:cNvPr id="10" name="타원형 설명선 9"/>
          <p:cNvSpPr/>
          <p:nvPr/>
        </p:nvSpPr>
        <p:spPr bwMode="auto">
          <a:xfrm>
            <a:off x="2411760" y="2204865"/>
            <a:ext cx="1152128" cy="720970"/>
          </a:xfrm>
          <a:prstGeom prst="wedgeEllipseCallout">
            <a:avLst>
              <a:gd name="adj1" fmla="val -69714"/>
              <a:gd name="adj2" fmla="val 20419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행벡터와</a:t>
            </a:r>
            <a:endParaRPr kumimoji="0" lang="en-US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열벡터간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계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산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98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ravel(), linspace() </a:t>
            </a:r>
            <a:r>
              <a:rPr lang="ko-KR" altLang="en-US" sz="2000" smtClean="0"/>
              <a:t>등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기타 기능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a=np.arange(10).reshape(2,5)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1, 2, 3, 4],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[5, 6, 7, 8, 9]])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a.ravel()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array([0, 1, 2, 3, 4, 5, 6, 7, 8, 9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a=np.linspace(0,1,10)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array([0.        , 0.11111111, 0.22222222, 0.33333333, 0.44444444,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0.55555556, 0.66666667, 0.77777778, 0.88888889, 1.        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a=np.linspace(0,1,11)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array([0. , 0.1, 0.2, 0.3, 0.4, 0.5, 0.6, 0.7, 0.8, 0.9, 1. ])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4860032" y="1881848"/>
            <a:ext cx="1656184" cy="668672"/>
          </a:xfrm>
          <a:prstGeom prst="wedgeEllipseCallout">
            <a:avLst>
              <a:gd name="adj1" fmla="val -136192"/>
              <a:gd name="adj2" fmla="val 37224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펼쳐준다</a:t>
            </a:r>
          </a:p>
        </p:txBody>
      </p:sp>
      <p:sp>
        <p:nvSpPr>
          <p:cNvPr id="6" name="타원형 설명선 5"/>
          <p:cNvSpPr/>
          <p:nvPr/>
        </p:nvSpPr>
        <p:spPr bwMode="auto">
          <a:xfrm>
            <a:off x="6660232" y="2780928"/>
            <a:ext cx="1656184" cy="668672"/>
          </a:xfrm>
          <a:prstGeom prst="wedgeEllipseCallout">
            <a:avLst>
              <a:gd name="adj1" fmla="val -109901"/>
              <a:gd name="adj2" fmla="val 11177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시작값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끝값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나누는 갯수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30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39604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iris.csv </a:t>
            </a:r>
            <a:r>
              <a:rPr lang="ko-KR" altLang="en-US" sz="2000" smtClean="0"/>
              <a:t>파일을 읽어와 어떻게 분류할지 분석해 보자</a:t>
            </a:r>
            <a:endParaRPr lang="en-US" altLang="ko-KR" sz="2000" smtClean="0"/>
          </a:p>
          <a:p>
            <a:pPr lvl="1">
              <a:lnSpc>
                <a:spcPct val="100000"/>
              </a:lnSpc>
            </a:pPr>
            <a:r>
              <a:rPr lang="en-US" altLang="ko-KR" smtClean="0"/>
              <a:t>sample : 150</a:t>
            </a:r>
            <a:r>
              <a:rPr lang="ko-KR" altLang="en-US" smtClean="0"/>
              <a:t>개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클래스</a:t>
            </a:r>
            <a:r>
              <a:rPr lang="en-US" altLang="ko-KR" smtClean="0"/>
              <a:t>(3</a:t>
            </a:r>
            <a:r>
              <a:rPr lang="ko-KR" altLang="en-US" smtClean="0"/>
              <a:t>개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r>
              <a:rPr lang="en-US" altLang="ko-KR"/>
              <a:t>: Setosa, Versicolor, </a:t>
            </a:r>
            <a:r>
              <a:rPr lang="en-US" altLang="ko-KR" smtClean="0"/>
              <a:t>Virginica</a:t>
            </a:r>
          </a:p>
          <a:p>
            <a:pPr lvl="1">
              <a:lnSpc>
                <a:spcPct val="100000"/>
              </a:lnSpc>
            </a:pPr>
            <a:r>
              <a:rPr lang="ko-KR" altLang="en-US" smtClean="0"/>
              <a:t>속성 </a:t>
            </a:r>
            <a:r>
              <a:rPr lang="en-US" altLang="ko-KR" smtClean="0"/>
              <a:t>(4</a:t>
            </a:r>
            <a:r>
              <a:rPr lang="ko-KR" altLang="en-US" smtClean="0"/>
              <a:t>개</a:t>
            </a:r>
            <a:r>
              <a:rPr lang="en-US" altLang="ko-KR" smtClean="0"/>
              <a:t>) : </a:t>
            </a:r>
            <a:r>
              <a:rPr lang="en-US" altLang="ko-KR"/>
              <a:t>sepal.length</a:t>
            </a:r>
            <a:r>
              <a:rPr lang="en-US" altLang="ko-KR" smtClean="0"/>
              <a:t>, sepal.width, petal.length, petal.width</a:t>
            </a:r>
          </a:p>
          <a:p>
            <a:pPr lvl="1">
              <a:lnSpc>
                <a:spcPct val="100000"/>
              </a:lnSpc>
            </a:pPr>
            <a:r>
              <a:rPr lang="ko-KR" altLang="en-US" smtClean="0"/>
              <a:t>분석방법 </a:t>
            </a:r>
            <a:r>
              <a:rPr lang="en-US" altLang="ko-KR" smtClean="0"/>
              <a:t>: </a:t>
            </a:r>
            <a:r>
              <a:rPr lang="ko-KR" altLang="en-US" smtClean="0"/>
              <a:t>속성별</a:t>
            </a:r>
            <a:r>
              <a:rPr lang="en-US" altLang="ko-KR" smtClean="0"/>
              <a:t>/</a:t>
            </a:r>
            <a:r>
              <a:rPr lang="ko-KR" altLang="en-US" smtClean="0"/>
              <a:t>클래스별 평균</a:t>
            </a:r>
            <a:r>
              <a:rPr lang="en-US" altLang="ko-KR" smtClean="0"/>
              <a:t>/</a:t>
            </a:r>
            <a:r>
              <a:rPr lang="ko-KR" altLang="en-US" smtClean="0"/>
              <a:t>표준편차</a:t>
            </a:r>
            <a:r>
              <a:rPr lang="en-US" altLang="ko-KR" smtClean="0"/>
              <a:t>/</a:t>
            </a:r>
            <a:r>
              <a:rPr lang="ko-KR" altLang="en-US" smtClean="0"/>
              <a:t>최대값</a:t>
            </a:r>
            <a:r>
              <a:rPr lang="en-US" altLang="ko-KR" smtClean="0"/>
              <a:t>/</a:t>
            </a:r>
            <a:r>
              <a:rPr lang="ko-KR" altLang="en-US" smtClean="0"/>
              <a:t>최소값 등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심화학습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0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39604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/>
              <a:t>https://matplotlib.org/tutorials/index.html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 </a:t>
            </a:r>
            <a:r>
              <a:rPr lang="ko-KR" altLang="en-US" smtClean="0"/>
              <a:t>데이터 시각화</a:t>
            </a:r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7815956" cy="418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10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plt.plot() </a:t>
            </a:r>
            <a:r>
              <a:rPr lang="ko-KR" altLang="en-US" sz="2000" smtClean="0"/>
              <a:t>으로 그리고 </a:t>
            </a:r>
            <a:r>
              <a:rPr lang="en-US" altLang="ko-KR" sz="2000" smtClean="0"/>
              <a:t>plt.show() </a:t>
            </a:r>
            <a:r>
              <a:rPr lang="ko-KR" altLang="en-US" sz="2000" smtClean="0"/>
              <a:t>로 보여준다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- </a:t>
            </a:r>
            <a:r>
              <a:rPr lang="ko-KR" altLang="en-US" smtClean="0"/>
              <a:t>맛보기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numpy as np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matplotlib.pyplot as plt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data1=np.random.normal(1,1,size=100)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data2=np.random.normal(3,1,size=100)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plt.plot(data1,'ro-')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plt.plot(data2,'bs--')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plt.title('TEST')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plt.legend(['data1','data2'])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plt.xlabel('time')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plt.ylabel('value')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plt.show()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716" y="2996952"/>
            <a:ext cx="4753764" cy="35504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0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">
      <a:majorFont>
        <a:latin typeface="Trebuchet MS"/>
        <a:ea typeface="굴림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99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E75C00"/>
        </a:accent6>
        <a:hlink>
          <a:srgbClr val="663399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6633"/>
        </a:accent1>
        <a:accent2>
          <a:srgbClr val="336666"/>
        </a:accent2>
        <a:accent3>
          <a:srgbClr val="FFFFFF"/>
        </a:accent3>
        <a:accent4>
          <a:srgbClr val="000000"/>
        </a:accent4>
        <a:accent5>
          <a:srgbClr val="ADB8AD"/>
        </a:accent5>
        <a:accent6>
          <a:srgbClr val="2D5C5C"/>
        </a:accent6>
        <a:hlink>
          <a:srgbClr val="9900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CCC33"/>
        </a:accent1>
        <a:accent2>
          <a:srgbClr val="66CC00"/>
        </a:accent2>
        <a:accent3>
          <a:srgbClr val="FFFFFF"/>
        </a:accent3>
        <a:accent4>
          <a:srgbClr val="000000"/>
        </a:accent4>
        <a:accent5>
          <a:srgbClr val="E2E2AD"/>
        </a:accent5>
        <a:accent6>
          <a:srgbClr val="5CB900"/>
        </a:accent6>
        <a:hlink>
          <a:srgbClr val="0099CC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프레젠테이션1" id="{C12A5C18-07FC-4EC4-9A1D-A05CBB1CD9AA}" vid="{9691ECFF-25C6-4751-9F7F-507ECF8F84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판교빅파이센터 교육 양식</Template>
  <TotalTime>62233</TotalTime>
  <Words>13209</Words>
  <Application>Microsoft Office PowerPoint</Application>
  <PresentationFormat>화면 슬라이드 쇼(4:3)</PresentationFormat>
  <Paragraphs>2705</Paragraphs>
  <Slides>119</Slides>
  <Notes>115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119</vt:i4>
      </vt:variant>
    </vt:vector>
  </HeadingPairs>
  <TitlesOfParts>
    <vt:vector size="128" baseType="lpstr">
      <vt:lpstr>굴림</vt:lpstr>
      <vt:lpstr>Arial</vt:lpstr>
      <vt:lpstr>다음_SemiBold</vt:lpstr>
      <vt:lpstr>Consolas</vt:lpstr>
      <vt:lpstr>Trebuchet MS</vt:lpstr>
      <vt:lpstr>맑은 고딕</vt:lpstr>
      <vt:lpstr>나눔고딕</vt:lpstr>
      <vt:lpstr>Wingdings</vt:lpstr>
      <vt:lpstr>Blank</vt:lpstr>
      <vt:lpstr>파이썬 기반 빅데이터 분석 실무자 양성과정  - 서울코딩학원 - 2018.10.29 ~ 2018.12.21 (40일)  &gt; 파이썬 데이터 분석</vt:lpstr>
      <vt:lpstr>Part II. 파이썬 데이터 분석 - 목차</vt:lpstr>
      <vt:lpstr>1. 파이썬이란</vt:lpstr>
      <vt:lpstr>왜 파이썬인가?</vt:lpstr>
      <vt:lpstr>파이썬은 이런 언어이다</vt:lpstr>
      <vt:lpstr>참고 자료</vt:lpstr>
      <vt:lpstr>파이썬 다운로드</vt:lpstr>
      <vt:lpstr>파이썬 설치</vt:lpstr>
      <vt:lpstr>아나콘다 다운로드</vt:lpstr>
      <vt:lpstr>아나콘다 설치</vt:lpstr>
      <vt:lpstr>Jupyter notebook</vt:lpstr>
      <vt:lpstr>Hello, world!</vt:lpstr>
      <vt:lpstr>도움말</vt:lpstr>
      <vt:lpstr>2. 파이썬 기초</vt:lpstr>
      <vt:lpstr>기본 자료형</vt:lpstr>
      <vt:lpstr>정수</vt:lpstr>
      <vt:lpstr>실수</vt:lpstr>
      <vt:lpstr>수치형 모듈</vt:lpstr>
      <vt:lpstr>연습문제 1</vt:lpstr>
      <vt:lpstr>문자열</vt:lpstr>
      <vt:lpstr>문자열</vt:lpstr>
      <vt:lpstr>문자열</vt:lpstr>
      <vt:lpstr>문자열</vt:lpstr>
      <vt:lpstr>튜플(tuple)</vt:lpstr>
      <vt:lpstr>리스트(list)</vt:lpstr>
      <vt:lpstr>리스트(list)</vt:lpstr>
      <vt:lpstr>리스트(list)</vt:lpstr>
      <vt:lpstr>리스트(list)</vt:lpstr>
      <vt:lpstr>리스트(list)</vt:lpstr>
      <vt:lpstr>연습문제 2</vt:lpstr>
      <vt:lpstr>딕셔너리(dict)</vt:lpstr>
      <vt:lpstr>딕셔너리(dict)</vt:lpstr>
      <vt:lpstr>집합(set)</vt:lpstr>
      <vt:lpstr>기타 기본형</vt:lpstr>
      <vt:lpstr>변수</vt:lpstr>
      <vt:lpstr>블럭, 인덴트</vt:lpstr>
      <vt:lpstr>if/elif/else</vt:lpstr>
      <vt:lpstr>if/elif/else</vt:lpstr>
      <vt:lpstr>for</vt:lpstr>
      <vt:lpstr>for</vt:lpstr>
      <vt:lpstr>for</vt:lpstr>
      <vt:lpstr>for</vt:lpstr>
      <vt:lpstr>for</vt:lpstr>
      <vt:lpstr>for</vt:lpstr>
      <vt:lpstr>함수</vt:lpstr>
      <vt:lpstr>함수</vt:lpstr>
      <vt:lpstr>함수</vt:lpstr>
      <vt:lpstr>함수</vt:lpstr>
      <vt:lpstr>함수</vt:lpstr>
      <vt:lpstr>파일</vt:lpstr>
      <vt:lpstr>파일</vt:lpstr>
      <vt:lpstr>파일</vt:lpstr>
      <vt:lpstr>파일</vt:lpstr>
      <vt:lpstr>소스파일</vt:lpstr>
      <vt:lpstr>소스파일</vt:lpstr>
      <vt:lpstr>소스파일</vt:lpstr>
      <vt:lpstr>소스파일</vt:lpstr>
      <vt:lpstr>연습문제 3</vt:lpstr>
      <vt:lpstr>클래스(class)</vt:lpstr>
      <vt:lpstr>클래스(class)</vt:lpstr>
      <vt:lpstr>클래스(class)</vt:lpstr>
      <vt:lpstr>모듈</vt:lpstr>
      <vt:lpstr>모듈</vt:lpstr>
      <vt:lpstr>파이썬 내장 함수</vt:lpstr>
      <vt:lpstr>파이썬 제공 모듈</vt:lpstr>
      <vt:lpstr>3. 파이썬 고급</vt:lpstr>
      <vt:lpstr>핵심 모듈 설치</vt:lpstr>
      <vt:lpstr>데모</vt:lpstr>
      <vt:lpstr>Numpy – 메뉴얼과 레퍼런스</vt:lpstr>
      <vt:lpstr>Numpy – 어레이(ndarray)</vt:lpstr>
      <vt:lpstr>Numpy – 사용이유</vt:lpstr>
      <vt:lpstr>Numpy – dtype</vt:lpstr>
      <vt:lpstr>Numpy – shape</vt:lpstr>
      <vt:lpstr>Numpy – 기본자료형 으로 부터 생성</vt:lpstr>
      <vt:lpstr>Numpy – 기존 어레이의 dtype 변경</vt:lpstr>
      <vt:lpstr>Numpy – 어레이 생성 함수(1)</vt:lpstr>
      <vt:lpstr>Numpy – 어레이 생성 함수(2)</vt:lpstr>
      <vt:lpstr>Numpy – 어레이 생성 함수(3)</vt:lpstr>
      <vt:lpstr>연습문제 4</vt:lpstr>
      <vt:lpstr>Numpy – 기본연산</vt:lpstr>
      <vt:lpstr>Numpy – 수학함수</vt:lpstr>
      <vt:lpstr>Numpy – 색인과 슬라이싱</vt:lpstr>
      <vt:lpstr>Numpy – 색인에서 항목별 선택</vt:lpstr>
      <vt:lpstr>Numpy – 불리언 색인</vt:lpstr>
      <vt:lpstr>Numpy – 행 골라내기</vt:lpstr>
      <vt:lpstr>Numpy – 축 바꾸기</vt:lpstr>
      <vt:lpstr>Numpy – 통계 함수</vt:lpstr>
      <vt:lpstr>Numpy – 정렬</vt:lpstr>
      <vt:lpstr>Numpy – 어레이 저장과 불러오기</vt:lpstr>
      <vt:lpstr>Numpy – 텍스트 파일 불러오기 (1)</vt:lpstr>
      <vt:lpstr>Numpy – 텍스트 파일 불러오기(2)</vt:lpstr>
      <vt:lpstr>Numpy – 텍스트 파일로 저장하기</vt:lpstr>
      <vt:lpstr>Numpy – 어레이 합치기</vt:lpstr>
      <vt:lpstr>Numpy – 브로드캐스팅(1)</vt:lpstr>
      <vt:lpstr>Numpy – 브로드캐스팅(2)</vt:lpstr>
      <vt:lpstr>Numpy – 기타 기능</vt:lpstr>
      <vt:lpstr>Numpy – 심화학습</vt:lpstr>
      <vt:lpstr>Matplotlib – 데이터 시각화</vt:lpstr>
      <vt:lpstr>Matplotlib - 맛보기</vt:lpstr>
      <vt:lpstr>Matplotlib – 맛보기2</vt:lpstr>
      <vt:lpstr>Matplotlib – 맛보기3</vt:lpstr>
      <vt:lpstr>Matplotlib – iris 데이터</vt:lpstr>
      <vt:lpstr>Matplotlib –plot()</vt:lpstr>
      <vt:lpstr>Matplotlib – 설정 기능들</vt:lpstr>
      <vt:lpstr>Matplotlib – scatter()</vt:lpstr>
      <vt:lpstr>Matplotlib – hist()</vt:lpstr>
      <vt:lpstr>Matplotlib – 서브플롯</vt:lpstr>
      <vt:lpstr>Matplotlib – 서브플롯2</vt:lpstr>
      <vt:lpstr>Matplotlib – 기타</vt:lpstr>
      <vt:lpstr>파이썬을 사용하자</vt:lpstr>
      <vt:lpstr>4. 추가 내용</vt:lpstr>
      <vt:lpstr>pip – 모듈 설치</vt:lpstr>
      <vt:lpstr>맵리듀스 또는 함수형프로그래밍</vt:lpstr>
      <vt:lpstr>날자와 시간 처리</vt:lpstr>
      <vt:lpstr>기타</vt:lpstr>
      <vt:lpstr>연습문제 1 해답</vt:lpstr>
      <vt:lpstr>연습문제 2 해답</vt:lpstr>
      <vt:lpstr>연습문제 3 해답</vt:lpstr>
      <vt:lpstr>연습문제 4 해답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</dc:creator>
  <cp:lastModifiedBy>sejun</cp:lastModifiedBy>
  <cp:revision>855</cp:revision>
  <cp:lastPrinted>2017-10-26T10:44:58Z</cp:lastPrinted>
  <dcterms:created xsi:type="dcterms:W3CDTF">2016-06-17T21:45:26Z</dcterms:created>
  <dcterms:modified xsi:type="dcterms:W3CDTF">2018-11-04T14:30:41Z</dcterms:modified>
</cp:coreProperties>
</file>