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2" d="100"/>
          <a:sy n="72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Jpub/Sunaba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gubos@naver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인공지능 프로그래밍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3200" i="1" smtClean="0">
                <a:solidFill>
                  <a:srgbClr val="FF0000"/>
                </a:solidFill>
              </a:rPr>
              <a:t>★</a:t>
            </a:r>
            <a:r>
              <a:rPr lang="en-US" altLang="ko-KR" sz="3200" i="1" smtClean="0"/>
              <a:t> </a:t>
            </a:r>
            <a:r>
              <a:rPr lang="ko-KR" altLang="en-US" sz="3200" i="1" smtClean="0"/>
              <a:t>중학생 입문 과정 </a:t>
            </a:r>
            <a:r>
              <a:rPr lang="en-US" altLang="ko-KR" sz="3200" i="1" smtClean="0">
                <a:solidFill>
                  <a:srgbClr val="00B0F0"/>
                </a:solidFill>
              </a:rPr>
              <a:t>★</a:t>
            </a:r>
            <a:endParaRPr lang="ko-KR" altLang="en-US" sz="3200" i="1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2019. 1. 18</a:t>
            </a:r>
          </a:p>
          <a:p>
            <a:r>
              <a:rPr lang="ko-KR" altLang="en-US" smtClean="0"/>
              <a:t>서울코딩학</a:t>
            </a:r>
            <a:r>
              <a:rPr lang="ko-KR" altLang="en-US"/>
              <a:t>원</a:t>
            </a:r>
            <a:endParaRPr lang="en-US" altLang="ko-KR" smtClean="0"/>
          </a:p>
          <a:p>
            <a:r>
              <a:rPr lang="ko-KR" altLang="en-US" smtClean="0"/>
              <a:t>김현</a:t>
            </a:r>
            <a:r>
              <a:rPr lang="ko-KR" altLang="en-US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나의 첫 프로그래밍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 descr="https://image.aladin.co.kr/product/6696/90/cover/k192434867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36712"/>
            <a:ext cx="19050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8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질문들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000" smtClean="0"/>
              <a:t>인공지능이란</a:t>
            </a:r>
            <a:r>
              <a:rPr lang="en-US" altLang="ko-KR" sz="2000" smtClean="0"/>
              <a:t>?</a:t>
            </a:r>
          </a:p>
          <a:p>
            <a:r>
              <a:rPr lang="ko-KR" altLang="en-US" sz="2000" smtClean="0"/>
              <a:t>프로그램이란</a:t>
            </a:r>
            <a:r>
              <a:rPr lang="en-US" altLang="ko-KR" sz="2000" smtClean="0"/>
              <a:t>?</a:t>
            </a:r>
          </a:p>
          <a:p>
            <a:pPr lvl="1"/>
            <a:r>
              <a:rPr lang="ko-KR" altLang="en-US" sz="1600" smtClean="0"/>
              <a:t>시계</a:t>
            </a:r>
            <a:r>
              <a:rPr lang="en-US" altLang="ko-KR" sz="1600" smtClean="0"/>
              <a:t>, </a:t>
            </a:r>
            <a:r>
              <a:rPr lang="ko-KR" altLang="en-US" sz="1600" smtClean="0"/>
              <a:t>선풍기</a:t>
            </a:r>
            <a:r>
              <a:rPr lang="en-US" altLang="ko-KR" sz="1600" smtClean="0"/>
              <a:t>, </a:t>
            </a:r>
            <a:r>
              <a:rPr lang="ko-KR" altLang="en-US" sz="1600" smtClean="0"/>
              <a:t>냉장고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책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라디오</a:t>
            </a:r>
            <a:r>
              <a:rPr lang="en-US" altLang="ko-KR" sz="1600" smtClean="0"/>
              <a:t>, TV, </a:t>
            </a:r>
            <a:r>
              <a:rPr lang="ko-KR" altLang="en-US" sz="1600" smtClean="0"/>
              <a:t>오디오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자전거</a:t>
            </a:r>
            <a:r>
              <a:rPr lang="en-US" altLang="ko-KR" sz="1600" smtClean="0"/>
              <a:t>, </a:t>
            </a:r>
            <a:r>
              <a:rPr lang="ko-KR" altLang="en-US" sz="1600" smtClean="0"/>
              <a:t>자동차</a:t>
            </a:r>
            <a:r>
              <a:rPr lang="en-US" altLang="ko-KR" sz="1600" smtClean="0"/>
              <a:t>, </a:t>
            </a:r>
            <a:r>
              <a:rPr lang="ko-KR" altLang="en-US" sz="1600" smtClean="0"/>
              <a:t>비행기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게임기</a:t>
            </a:r>
            <a:r>
              <a:rPr lang="en-US" altLang="ko-KR" sz="1600" smtClean="0"/>
              <a:t>, </a:t>
            </a:r>
            <a:r>
              <a:rPr lang="ko-KR" altLang="en-US" sz="1600" smtClean="0"/>
              <a:t>스마트폰</a:t>
            </a:r>
            <a:r>
              <a:rPr lang="en-US" altLang="ko-KR" sz="1600" smtClean="0"/>
              <a:t>, PC</a:t>
            </a:r>
          </a:p>
          <a:p>
            <a:r>
              <a:rPr lang="ko-KR" altLang="en-US" sz="2000" smtClean="0"/>
              <a:t>로봇이란</a:t>
            </a:r>
            <a:r>
              <a:rPr lang="en-US" altLang="ko-KR" sz="2000" smtClean="0"/>
              <a:t>?</a:t>
            </a:r>
          </a:p>
          <a:p>
            <a:pPr lvl="1"/>
            <a:r>
              <a:rPr lang="ko-KR" altLang="en-US" sz="1600" smtClean="0"/>
              <a:t>프랑켄쉬타인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스마트폰</a:t>
            </a:r>
            <a:r>
              <a:rPr lang="en-US" altLang="ko-KR" sz="1600" smtClean="0"/>
              <a:t>, PC</a:t>
            </a:r>
          </a:p>
          <a:p>
            <a:pPr lvl="1"/>
            <a:r>
              <a:rPr lang="ko-KR" altLang="en-US" sz="1600" smtClean="0"/>
              <a:t>느끼고 판단하고 행동하기</a:t>
            </a:r>
            <a:endParaRPr lang="en-US" altLang="ko-KR" sz="1600" smtClean="0"/>
          </a:p>
          <a:p>
            <a:r>
              <a:rPr lang="ko-KR" altLang="en-US" sz="2000" smtClean="0"/>
              <a:t>의문점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계산기는 인공지능인가</a:t>
            </a:r>
            <a:r>
              <a:rPr lang="en-US" altLang="ko-KR" sz="1600" smtClean="0"/>
              <a:t>?</a:t>
            </a:r>
          </a:p>
          <a:p>
            <a:pPr lvl="1"/>
            <a:r>
              <a:rPr lang="ko-KR" altLang="en-US" sz="1600" smtClean="0"/>
              <a:t>복잡한 기계는 로봇인가</a:t>
            </a:r>
            <a:r>
              <a:rPr lang="en-US" altLang="ko-KR" sz="1600" smtClean="0"/>
              <a:t>?</a:t>
            </a:r>
          </a:p>
          <a:p>
            <a:pPr lvl="1"/>
            <a:r>
              <a:rPr lang="ko-KR" altLang="en-US" sz="1600" smtClean="0"/>
              <a:t>사람과 동물은 로봇인가</a:t>
            </a:r>
            <a:r>
              <a:rPr lang="en-US" altLang="ko-KR" sz="1600" smtClean="0"/>
              <a:t>?</a:t>
            </a:r>
          </a:p>
          <a:p>
            <a:pPr lvl="1"/>
            <a:r>
              <a:rPr lang="ko-KR" altLang="en-US" sz="1600" smtClean="0"/>
              <a:t>로봇과 인공지능은 같은 말인가</a:t>
            </a:r>
            <a:r>
              <a:rPr lang="en-US" altLang="ko-KR" sz="1600" smtClean="0"/>
              <a:t>?</a:t>
            </a:r>
          </a:p>
          <a:p>
            <a:pPr lvl="1"/>
            <a:r>
              <a:rPr lang="ko-KR" altLang="en-US" sz="1600" smtClean="0"/>
              <a:t>인간의 뇌는 프로그램인가</a:t>
            </a:r>
            <a:r>
              <a:rPr lang="en-US" altLang="ko-KR" sz="1600" smtClean="0"/>
              <a:t>?</a:t>
            </a:r>
          </a:p>
          <a:p>
            <a:pPr lvl="1"/>
            <a:r>
              <a:rPr lang="ko-KR" altLang="en-US" sz="1600" smtClean="0"/>
              <a:t>배운다는 것은 무엇인가</a:t>
            </a:r>
            <a:r>
              <a:rPr lang="en-US" altLang="ko-KR" sz="1600" smtClean="0"/>
              <a:t>?</a:t>
            </a:r>
          </a:p>
          <a:p>
            <a:pPr lvl="1"/>
            <a:r>
              <a:rPr lang="ko-KR" altLang="en-US" sz="1600" smtClean="0"/>
              <a:t>환경과 사물</a:t>
            </a:r>
            <a:endParaRPr lang="ko-KR" altLang="en-US" sz="1600"/>
          </a:p>
        </p:txBody>
      </p:sp>
      <p:pic>
        <p:nvPicPr>
          <p:cNvPr id="3074" name="Picture 2" descr="snoopy ques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4437112"/>
            <a:ext cx="3528392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929" y="4755976"/>
            <a:ext cx="30765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프로그래밍은 요리법이다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smtClean="0"/>
              <a:t>식당에서 카레를 먹어본다 </a:t>
            </a:r>
            <a:r>
              <a:rPr lang="en-US" altLang="ko-KR" sz="1600" smtClean="0">
                <a:sym typeface="Wingdings" panose="05000000000000000000" pitchFamily="2" charset="2"/>
              </a:rPr>
              <a:t> PC</a:t>
            </a:r>
            <a:r>
              <a:rPr lang="ko-KR" altLang="en-US" sz="1600" smtClean="0">
                <a:sym typeface="Wingdings" panose="05000000000000000000" pitchFamily="2" charset="2"/>
              </a:rPr>
              <a:t>방에서 테트리스 게임을 해본다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r>
              <a:rPr lang="ko-KR" altLang="en-US" sz="1600" smtClean="0">
                <a:sym typeface="Wingdings" panose="05000000000000000000" pitchFamily="2" charset="2"/>
              </a:rPr>
              <a:t>요리에 필요한 도구와 음식재료를 산다 </a:t>
            </a:r>
            <a:r>
              <a:rPr lang="en-US" altLang="ko-KR" sz="1600" smtClean="0">
                <a:sym typeface="Wingdings" panose="05000000000000000000" pitchFamily="2" charset="2"/>
              </a:rPr>
              <a:t> PC </a:t>
            </a:r>
            <a:r>
              <a:rPr lang="ko-KR" altLang="en-US" sz="1600" smtClean="0">
                <a:sym typeface="Wingdings" panose="05000000000000000000" pitchFamily="2" charset="2"/>
              </a:rPr>
              <a:t>를 사고 프로그래밍 앱을 깐다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r>
              <a:rPr lang="ko-KR" altLang="en-US" sz="1600" smtClean="0"/>
              <a:t>엄마에게 설명을 듣고 무작정 카레를 만들어 본다 </a:t>
            </a:r>
            <a:r>
              <a:rPr lang="en-US" altLang="ko-KR" sz="1600" smtClean="0"/>
              <a:t>(</a:t>
            </a:r>
            <a:r>
              <a:rPr lang="ko-KR" altLang="en-US" sz="1600" smtClean="0"/>
              <a:t>이건 음식이 아니다</a:t>
            </a:r>
            <a:r>
              <a:rPr lang="en-US" altLang="ko-KR" sz="1600" smtClean="0"/>
              <a:t>!) </a:t>
            </a:r>
            <a:r>
              <a:rPr lang="en-US" altLang="ko-KR" sz="1600" smtClean="0">
                <a:sym typeface="Wingdings" panose="05000000000000000000" pitchFamily="2" charset="2"/>
              </a:rPr>
              <a:t> </a:t>
            </a:r>
            <a:r>
              <a:rPr lang="ko-KR" altLang="en-US" sz="1600" smtClean="0">
                <a:sym typeface="Wingdings" panose="05000000000000000000" pitchFamily="2" charset="2"/>
              </a:rPr>
              <a:t>친구에게 설명을 듣고 무작정 테트리스를 만들어 본다 </a:t>
            </a:r>
            <a:r>
              <a:rPr lang="en-US" altLang="ko-KR" sz="1600" smtClean="0">
                <a:sym typeface="Wingdings" panose="05000000000000000000" pitchFamily="2" charset="2"/>
              </a:rPr>
              <a:t>(</a:t>
            </a:r>
            <a:r>
              <a:rPr lang="ko-KR" altLang="en-US" sz="1600" smtClean="0">
                <a:sym typeface="Wingdings" panose="05000000000000000000" pitchFamily="2" charset="2"/>
              </a:rPr>
              <a:t>에러만 난다</a:t>
            </a:r>
            <a:r>
              <a:rPr lang="en-US" altLang="ko-KR" sz="1600" smtClean="0">
                <a:sym typeface="Wingdings" panose="05000000000000000000" pitchFamily="2" charset="2"/>
              </a:rPr>
              <a:t>!)</a:t>
            </a:r>
          </a:p>
          <a:p>
            <a:r>
              <a:rPr lang="ko-KR" altLang="en-US" sz="1600" smtClean="0">
                <a:sym typeface="Wingdings" panose="05000000000000000000" pitchFamily="2" charset="2"/>
              </a:rPr>
              <a:t>요리책을 사서 다시 만들어 본다 </a:t>
            </a:r>
            <a:r>
              <a:rPr lang="en-US" altLang="ko-KR" sz="1600" smtClean="0">
                <a:sym typeface="Wingdings" panose="05000000000000000000" pitchFamily="2" charset="2"/>
              </a:rPr>
              <a:t>(</a:t>
            </a:r>
            <a:r>
              <a:rPr lang="ko-KR" altLang="en-US" sz="1600" smtClean="0">
                <a:sym typeface="Wingdings" panose="05000000000000000000" pitchFamily="2" charset="2"/>
              </a:rPr>
              <a:t>맛없다</a:t>
            </a:r>
            <a:r>
              <a:rPr lang="en-US" altLang="ko-KR" sz="1600" smtClean="0">
                <a:sym typeface="Wingdings" panose="05000000000000000000" pitchFamily="2" charset="2"/>
              </a:rPr>
              <a:t>)</a:t>
            </a:r>
            <a:r>
              <a:rPr lang="ko-KR" altLang="en-US" sz="1600" smtClean="0">
                <a:sym typeface="Wingdings" panose="05000000000000000000" pitchFamily="2" charset="2"/>
              </a:rPr>
              <a:t> </a:t>
            </a:r>
            <a:r>
              <a:rPr lang="en-US" altLang="ko-KR" sz="1600" smtClean="0">
                <a:sym typeface="Wingdings" panose="05000000000000000000" pitchFamily="2" charset="2"/>
              </a:rPr>
              <a:t> </a:t>
            </a:r>
            <a:r>
              <a:rPr lang="ko-KR" altLang="en-US" sz="1600" smtClean="0">
                <a:sym typeface="Wingdings" panose="05000000000000000000" pitchFamily="2" charset="2"/>
              </a:rPr>
              <a:t>프로그래밍 책을 사서 공부한다 </a:t>
            </a:r>
            <a:r>
              <a:rPr lang="en-US" altLang="ko-KR" sz="1600" smtClean="0">
                <a:sym typeface="Wingdings" panose="05000000000000000000" pitchFamily="2" charset="2"/>
              </a:rPr>
              <a:t>(</a:t>
            </a:r>
            <a:r>
              <a:rPr lang="ko-KR" altLang="en-US" sz="1600" smtClean="0">
                <a:sym typeface="Wingdings" panose="05000000000000000000" pitchFamily="2" charset="2"/>
              </a:rPr>
              <a:t>중간에 포기한다</a:t>
            </a:r>
            <a:r>
              <a:rPr lang="en-US" altLang="ko-KR" sz="160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1600" smtClean="0">
                <a:sym typeface="Wingdings" panose="05000000000000000000" pitchFamily="2" charset="2"/>
              </a:rPr>
              <a:t>엄마의 도움을 받거나 요리학원에 간다 </a:t>
            </a:r>
            <a:r>
              <a:rPr lang="en-US" altLang="ko-KR" sz="1600" smtClean="0">
                <a:sym typeface="Wingdings" panose="05000000000000000000" pitchFamily="2" charset="2"/>
              </a:rPr>
              <a:t>(</a:t>
            </a:r>
            <a:r>
              <a:rPr lang="ko-KR" altLang="en-US" sz="1600" smtClean="0">
                <a:sym typeface="Wingdings" panose="05000000000000000000" pitchFamily="2" charset="2"/>
              </a:rPr>
              <a:t>이제 겨우 먹을만하다</a:t>
            </a:r>
            <a:r>
              <a:rPr lang="en-US" altLang="ko-KR" sz="1600" smtClean="0">
                <a:sym typeface="Wingdings" panose="05000000000000000000" pitchFamily="2" charset="2"/>
              </a:rPr>
              <a:t>)  </a:t>
            </a:r>
            <a:r>
              <a:rPr lang="ko-KR" altLang="en-US" sz="1600" smtClean="0">
                <a:sym typeface="Wingdings" panose="05000000000000000000" pitchFamily="2" charset="2"/>
              </a:rPr>
              <a:t>친구의 도움을 받거나 프로그래밍 학원에 간다 </a:t>
            </a:r>
            <a:r>
              <a:rPr lang="en-US" altLang="ko-KR" sz="1600" smtClean="0">
                <a:sym typeface="Wingdings" panose="05000000000000000000" pitchFamily="2" charset="2"/>
              </a:rPr>
              <a:t>(</a:t>
            </a:r>
            <a:r>
              <a:rPr lang="ko-KR" altLang="en-US" sz="1600" smtClean="0">
                <a:sym typeface="Wingdings" panose="05000000000000000000" pitchFamily="2" charset="2"/>
              </a:rPr>
              <a:t>돌아는 간다</a:t>
            </a:r>
            <a:r>
              <a:rPr lang="en-US" altLang="ko-KR" sz="160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1600" smtClean="0">
                <a:sym typeface="Wingdings" panose="05000000000000000000" pitchFamily="2" charset="2"/>
              </a:rPr>
              <a:t>공히 유투브를 판다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r>
              <a:rPr lang="ko-KR" altLang="en-US" sz="1600" smtClean="0">
                <a:sym typeface="Wingdings" panose="05000000000000000000" pitchFamily="2" charset="2"/>
              </a:rPr>
              <a:t>되든 안되든 매일 카레를 만들어 먹는다 </a:t>
            </a:r>
            <a:r>
              <a:rPr lang="en-US" altLang="ko-KR" sz="1600" smtClean="0">
                <a:sym typeface="Wingdings" panose="05000000000000000000" pitchFamily="2" charset="2"/>
              </a:rPr>
              <a:t> </a:t>
            </a:r>
            <a:r>
              <a:rPr lang="ko-KR" altLang="en-US" sz="1600" smtClean="0">
                <a:sym typeface="Wingdings" panose="05000000000000000000" pitchFamily="2" charset="2"/>
              </a:rPr>
              <a:t> 꿈에 나오도록 될때까지 테트리스를 만들어 본다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r>
              <a:rPr lang="ko-KR" altLang="en-US" sz="1600" smtClean="0">
                <a:sym typeface="Wingdings" panose="05000000000000000000" pitchFamily="2" charset="2"/>
              </a:rPr>
              <a:t>어느새 나는 요리사</a:t>
            </a:r>
            <a:r>
              <a:rPr lang="en-US" altLang="ko-KR" sz="1600" smtClean="0">
                <a:sym typeface="Wingdings" panose="05000000000000000000" pitchFamily="2" charset="2"/>
              </a:rPr>
              <a:t>! </a:t>
            </a:r>
            <a:r>
              <a:rPr lang="ko-KR" altLang="en-US" sz="1600" smtClean="0">
                <a:sym typeface="Wingdings" panose="05000000000000000000" pitchFamily="2" charset="2"/>
              </a:rPr>
              <a:t>프로그래머</a:t>
            </a:r>
            <a:r>
              <a:rPr lang="en-US" altLang="ko-KR" sz="1600" smtClean="0">
                <a:sym typeface="Wingdings" panose="05000000000000000000" pitchFamily="2" charset="2"/>
              </a:rPr>
              <a:t>!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65733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고지에 오르는 방법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95538"/>
            <a:ext cx="36576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7664" y="5157192"/>
            <a:ext cx="629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smtClean="0"/>
              <a:t>저자의 고백 </a:t>
            </a:r>
            <a:r>
              <a:rPr lang="en-US" altLang="ko-KR" smtClean="0"/>
              <a:t>: </a:t>
            </a:r>
            <a:r>
              <a:rPr lang="ko-KR" altLang="en-US" smtClean="0"/>
              <a:t>나처럼 평범한 사람에게는 계단이 필요하다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저자의 교훈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초기에 다른 사람이 좌절하지 않는 자잘한 부분에서 제대로 실패를 경험한 사람이 나중에 더 빠르게 성장하는 경우가 있다</a:t>
            </a:r>
            <a:r>
              <a:rPr lang="en-US" altLang="ko-KR" sz="2000" smtClean="0"/>
              <a:t>.</a:t>
            </a:r>
          </a:p>
          <a:p>
            <a:endParaRPr lang="en-US" altLang="ko-KR" sz="2000" smtClean="0"/>
          </a:p>
          <a:p>
            <a:r>
              <a:rPr lang="en-US" altLang="ko-KR" sz="2000" smtClean="0"/>
              <a:t>‘</a:t>
            </a:r>
            <a:r>
              <a:rPr lang="ko-KR" altLang="en-US" sz="2000" smtClean="0"/>
              <a:t>마이너스 곱하기 마이너스가 왜 플러스가 되는지 이해할 수 없다</a:t>
            </a:r>
            <a:r>
              <a:rPr lang="en-US" altLang="ko-KR" sz="2000" smtClean="0"/>
              <a:t>’ </a:t>
            </a:r>
            <a:r>
              <a:rPr lang="ko-KR" altLang="en-US" sz="2000" smtClean="0"/>
              <a:t>고 생각하는 학생이 오히려 수학에 적성이 있을 수도 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이것을 </a:t>
            </a:r>
            <a:r>
              <a:rPr lang="en-US" altLang="ko-KR" sz="2000" smtClean="0"/>
              <a:t>‘</a:t>
            </a:r>
            <a:r>
              <a:rPr lang="ko-KR" altLang="en-US" sz="2000" smtClean="0"/>
              <a:t>재능이 없어</a:t>
            </a:r>
            <a:r>
              <a:rPr lang="en-US" altLang="ko-KR" sz="2000" smtClean="0"/>
              <a:t>’, ‘</a:t>
            </a:r>
            <a:r>
              <a:rPr lang="ko-KR" altLang="en-US" sz="2000" smtClean="0"/>
              <a:t>서툴러</a:t>
            </a:r>
            <a:r>
              <a:rPr lang="en-US" altLang="ko-KR" sz="2000" smtClean="0"/>
              <a:t>’ </a:t>
            </a:r>
            <a:r>
              <a:rPr lang="ko-KR" altLang="en-US" sz="2000" smtClean="0"/>
              <a:t>라고 단정 지으면 안된다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나는 이런 사람들에게 도움을 주고 싶다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pic>
        <p:nvPicPr>
          <p:cNvPr id="4" name="Picture 2" descr="new yorker saul steinber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005064"/>
            <a:ext cx="2073688" cy="26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2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방향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하나의 프로그램을 처음부터 끝까지 만들어 본다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전용 도구를 제공한다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정말로 처음인 사람을 대상으로 한다</a:t>
            </a:r>
            <a:endParaRPr lang="ko-KR" altLang="en-US" sz="2000"/>
          </a:p>
        </p:txBody>
      </p:sp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3927"/>
            <a:ext cx="22479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1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197609" y="2604968"/>
            <a:ext cx="261743" cy="3416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프로그래밍 </a:t>
            </a:r>
            <a:r>
              <a:rPr lang="ko-KR" altLang="en-US" smtClean="0"/>
              <a:t>도구 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556792"/>
            <a:ext cx="815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smtClean="0">
                <a:solidFill>
                  <a:schemeClr val="accent2"/>
                </a:solidFill>
              </a:rPr>
              <a:t>“</a:t>
            </a:r>
            <a:r>
              <a:rPr lang="ko-KR" altLang="en-US" b="1" i="1" smtClean="0">
                <a:solidFill>
                  <a:schemeClr val="accent2"/>
                </a:solidFill>
              </a:rPr>
              <a:t>카레를 먹어보지 않고 카레를 만들 수 없듯이</a:t>
            </a:r>
            <a:r>
              <a:rPr lang="en-US" altLang="ko-KR" b="1" i="1" smtClean="0">
                <a:solidFill>
                  <a:schemeClr val="accent2"/>
                </a:solidFill>
              </a:rPr>
              <a:t>, </a:t>
            </a:r>
            <a:r>
              <a:rPr lang="ko-KR" altLang="en-US" b="1" i="1" smtClean="0">
                <a:solidFill>
                  <a:schemeClr val="accent2"/>
                </a:solidFill>
              </a:rPr>
              <a:t>먼저 게임을 가지고 놀아보자</a:t>
            </a:r>
            <a:r>
              <a:rPr lang="en-US" altLang="ko-KR" b="1" i="1" smtClean="0">
                <a:solidFill>
                  <a:schemeClr val="accent2"/>
                </a:solidFill>
              </a:rPr>
              <a:t>”</a:t>
            </a:r>
            <a:endParaRPr lang="ko-KR" altLang="en-US" b="1" i="1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9025" y="6237312"/>
            <a:ext cx="468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* Sunaba 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는 일본어로 모래밭이란 의미이다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31113" y="2244928"/>
            <a:ext cx="261743" cy="3416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61985" y="2420888"/>
            <a:ext cx="5466496" cy="34163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>
                <a:hlinkClick r:id="rId2"/>
              </a:rPr>
              <a:t>https://github.com/Jpub/Sunaba</a:t>
            </a:r>
            <a:r>
              <a:rPr lang="en-US" altLang="ko-KR" smtClean="0"/>
              <a:t> </a:t>
            </a:r>
            <a:r>
              <a:rPr lang="ko-KR" altLang="en-US" smtClean="0"/>
              <a:t>에서 다운로드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Sunaba.exe </a:t>
            </a:r>
            <a:r>
              <a:rPr lang="ko-KR" altLang="en-US" smtClean="0"/>
              <a:t>실행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게임</a:t>
            </a:r>
            <a:r>
              <a:rPr lang="en-US" altLang="ko-KR" smtClean="0"/>
              <a:t>.txt </a:t>
            </a:r>
            <a:r>
              <a:rPr lang="ko-KR" altLang="en-US" smtClean="0"/>
              <a:t>실행</a:t>
            </a:r>
            <a:endParaRPr lang="en-US" altLang="ko-KR" smtClean="0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 smtClean="0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 smtClean="0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 smtClean="0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게임</a:t>
            </a:r>
            <a:r>
              <a:rPr lang="en-US" altLang="ko-KR" smtClean="0"/>
              <a:t>.txt </a:t>
            </a:r>
            <a:r>
              <a:rPr lang="ko-KR" altLang="en-US" smtClean="0"/>
              <a:t>내용 보기 </a:t>
            </a:r>
            <a:r>
              <a:rPr lang="en-US" altLang="ko-KR" smtClean="0"/>
              <a:t>(notepad++ </a:t>
            </a:r>
            <a:r>
              <a:rPr lang="ko-KR" altLang="en-US" smtClean="0"/>
              <a:t>설</a:t>
            </a:r>
            <a:r>
              <a:rPr lang="ko-KR" altLang="en-US"/>
              <a:t>치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940" y="3344218"/>
            <a:ext cx="43053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0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강사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smtClean="0"/>
              <a:t>김현호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서울대 물리학과 학사</a:t>
            </a:r>
            <a:r>
              <a:rPr lang="en-US" altLang="ko-KR" sz="1800" smtClean="0"/>
              <a:t>/</a:t>
            </a:r>
            <a:r>
              <a:rPr lang="ko-KR" altLang="en-US" sz="1800" smtClean="0"/>
              <a:t>석사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KT </a:t>
            </a:r>
            <a:r>
              <a:rPr lang="ko-KR" altLang="en-US" sz="1800" smtClean="0"/>
              <a:t>연구소 </a:t>
            </a:r>
            <a:r>
              <a:rPr lang="en-US" altLang="ko-KR" sz="1800" smtClean="0"/>
              <a:t>17</a:t>
            </a:r>
            <a:r>
              <a:rPr lang="ko-KR" altLang="en-US" sz="1800" smtClean="0"/>
              <a:t>년 근무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지능형 로봇 개발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인공지능 연구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</a:t>
            </a:r>
            <a:r>
              <a:rPr lang="en-US" altLang="ko-KR" sz="1800" smtClean="0"/>
              <a:t>, </a:t>
            </a:r>
            <a:r>
              <a:rPr lang="ko-KR" altLang="en-US" sz="1800" smtClean="0"/>
              <a:t>머신러닝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인공지능 강사</a:t>
            </a:r>
            <a:endParaRPr lang="en-US" altLang="ko-KR" sz="1800" smtClean="0"/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연락</a:t>
            </a:r>
            <a:r>
              <a:rPr lang="ko-KR" altLang="en-US" sz="2000"/>
              <a:t>처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010-2737-6532</a:t>
            </a:r>
          </a:p>
          <a:p>
            <a:pPr lvl="1"/>
            <a:r>
              <a:rPr lang="en-US" altLang="ko-KR" sz="1800" smtClean="0">
                <a:hlinkClick r:id="rId2"/>
              </a:rPr>
              <a:t>gubos@naver.com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http://github.com/gubosd/lecture4</a:t>
            </a:r>
            <a:endParaRPr lang="ko-KR" altLang="en-US" sz="1800"/>
          </a:p>
        </p:txBody>
      </p:sp>
      <p:pic>
        <p:nvPicPr>
          <p:cNvPr id="5124" name="Picture 4" descr="saul steinber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933056"/>
            <a:ext cx="2437062" cy="272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자기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나는 누구인가요</a:t>
            </a:r>
            <a:r>
              <a:rPr lang="en-US" altLang="ko-KR" sz="2000" smtClean="0"/>
              <a:t>?</a:t>
            </a:r>
          </a:p>
          <a:p>
            <a:r>
              <a:rPr lang="ko-KR" altLang="en-US" sz="2000" smtClean="0"/>
              <a:t>왜 프로그래밍 강의를 듣게 되었나요</a:t>
            </a:r>
            <a:r>
              <a:rPr lang="en-US" altLang="ko-KR" sz="2000" smtClean="0"/>
              <a:t>?</a:t>
            </a:r>
          </a:p>
          <a:p>
            <a:r>
              <a:rPr lang="ko-KR" altLang="en-US" sz="2000" smtClean="0"/>
              <a:t>배운 지식을 장래에 어떻게 활용하고 싶은가요</a:t>
            </a:r>
            <a:r>
              <a:rPr lang="en-US" altLang="ko-KR" sz="2000" smtClean="0"/>
              <a:t>?</a:t>
            </a:r>
          </a:p>
          <a:p>
            <a:r>
              <a:rPr lang="ko-KR" altLang="en-US" sz="2000" smtClean="0"/>
              <a:t>나의 꿈은 무엇인가요</a:t>
            </a:r>
            <a:r>
              <a:rPr lang="en-US" altLang="ko-KR" sz="2000" smtClean="0"/>
              <a:t>?</a:t>
            </a:r>
            <a:endParaRPr lang="ko-KR" altLang="en-US" sz="2000"/>
          </a:p>
        </p:txBody>
      </p:sp>
      <p:pic>
        <p:nvPicPr>
          <p:cNvPr id="1030" name="Picture 6" descr="https://pbs.twimg.com/media/A-fo1mxCYAEXcl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115992"/>
            <a:ext cx="2625376" cy="262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new yorker turing tes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054" y="3717032"/>
            <a:ext cx="3132846" cy="306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프로그래밍을 처음 시작하는 중학생이 사전 지식 없이 간단하지만 완성된 어플리케이션을 직접 만들어 봄으로서 </a:t>
            </a:r>
            <a:r>
              <a:rPr lang="ko-KR" altLang="en-US" sz="2000" b="1" smtClean="0">
                <a:solidFill>
                  <a:srgbClr val="FF0000"/>
                </a:solidFill>
              </a:rPr>
              <a:t>프로그래밍의 개념</a:t>
            </a:r>
            <a:r>
              <a:rPr lang="ko-KR" altLang="en-US" sz="2000" smtClean="0"/>
              <a:t>을 쉽고 재미있게 이해할 수 있습니다</a:t>
            </a:r>
            <a:r>
              <a:rPr lang="en-US" altLang="ko-KR" sz="2000" smtClean="0"/>
              <a:t>.</a:t>
            </a:r>
          </a:p>
          <a:p>
            <a:endParaRPr lang="en-US" altLang="ko-KR" sz="2000" smtClean="0"/>
          </a:p>
          <a:p>
            <a:r>
              <a:rPr lang="ko-KR" altLang="en-US" sz="2000" b="1" smtClean="0">
                <a:solidFill>
                  <a:srgbClr val="FF0000"/>
                </a:solidFill>
              </a:rPr>
              <a:t>미래의 핵심기술인 인공지능</a:t>
            </a:r>
            <a:r>
              <a:rPr lang="ko-KR" altLang="en-US" sz="2000" smtClean="0"/>
              <a:t>이 왜 중요한지 그리고 어떻게 미래의 세상을 바꾸어 나갈 지를 이해함으로서 학생들이 스스로 미래의 소중한 꿈을 만들어 갈 수 있습니다</a:t>
            </a:r>
            <a:r>
              <a:rPr lang="en-US" altLang="ko-KR" sz="2000" smtClean="0"/>
              <a:t>.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대상 </a:t>
            </a:r>
            <a:r>
              <a:rPr lang="en-US" altLang="ko-KR" sz="2000" smtClean="0"/>
              <a:t>: </a:t>
            </a:r>
            <a:r>
              <a:rPr lang="ko-KR" altLang="en-US" sz="2000" smtClean="0"/>
              <a:t>중학생</a:t>
            </a:r>
            <a:endParaRPr lang="en-US" altLang="ko-KR" sz="2000" smtClean="0"/>
          </a:p>
          <a:p>
            <a:r>
              <a:rPr lang="ko-KR" altLang="en-US" sz="2000" smtClean="0"/>
              <a:t>기간 </a:t>
            </a:r>
            <a:r>
              <a:rPr lang="en-US" altLang="ko-KR" sz="2000" smtClean="0"/>
              <a:t>: 2018.1.18</a:t>
            </a:r>
            <a:r>
              <a:rPr lang="ko-KR" altLang="en-US" sz="2000" smtClean="0"/>
              <a:t>일</a:t>
            </a:r>
            <a:r>
              <a:rPr lang="en-US" altLang="ko-KR" sz="2000" smtClean="0"/>
              <a:t> 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</a:t>
            </a:r>
            <a:r>
              <a:rPr lang="ko-KR" altLang="en-US" sz="2000" smtClean="0"/>
              <a:t>개월간 </a:t>
            </a:r>
            <a:r>
              <a:rPr lang="en-US" altLang="ko-KR" sz="2000" smtClean="0"/>
              <a:t>(</a:t>
            </a:r>
            <a:r>
              <a:rPr lang="ko-KR" altLang="en-US" sz="2000" smtClean="0"/>
              <a:t>매주 금요일 </a:t>
            </a:r>
            <a:r>
              <a:rPr lang="en-US" altLang="ko-KR" sz="2000" smtClean="0"/>
              <a:t>17-21</a:t>
            </a:r>
            <a:r>
              <a:rPr lang="ko-KR" altLang="en-US" sz="2000" smtClean="0"/>
              <a:t>시</a:t>
            </a:r>
            <a:r>
              <a:rPr lang="en-US" altLang="ko-KR" sz="2000" smtClean="0"/>
              <a:t>)</a:t>
            </a:r>
          </a:p>
          <a:p>
            <a:r>
              <a:rPr lang="ko-KR" altLang="en-US" sz="2000" smtClean="0"/>
              <a:t>장소 </a:t>
            </a:r>
            <a:r>
              <a:rPr lang="en-US" altLang="ko-KR" sz="2000" smtClean="0"/>
              <a:t>: </a:t>
            </a:r>
            <a:r>
              <a:rPr lang="ko-KR" altLang="en-US" sz="2000" smtClean="0"/>
              <a:t>서울코딩학원 </a:t>
            </a:r>
            <a:r>
              <a:rPr lang="en-US" altLang="ko-KR" sz="2000" smtClean="0"/>
              <a:t>(</a:t>
            </a:r>
            <a:r>
              <a:rPr lang="ko-KR" altLang="en-US" sz="2000" smtClean="0"/>
              <a:t>한성대입구역</a:t>
            </a:r>
            <a:r>
              <a:rPr lang="en-US" altLang="ko-KR" sz="2000" smtClean="0"/>
              <a:t>)</a:t>
            </a:r>
          </a:p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ew yorker i ca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58914"/>
            <a:ext cx="3172758" cy="238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상세 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mtClean="0"/>
              <a:t>교육용 프로그래밍 언어로 </a:t>
            </a:r>
            <a:r>
              <a:rPr lang="ko-KR" altLang="en-US" sz="1600" b="1" smtClean="0">
                <a:solidFill>
                  <a:srgbClr val="FF0000"/>
                </a:solidFill>
              </a:rPr>
              <a:t>테트리스 게임</a:t>
            </a:r>
            <a:r>
              <a:rPr lang="ko-KR" altLang="en-US" sz="1600" smtClean="0"/>
              <a:t>을 만들 수 있다</a:t>
            </a:r>
          </a:p>
          <a:p>
            <a:pPr>
              <a:lnSpc>
                <a:spcPct val="150000"/>
              </a:lnSpc>
            </a:pPr>
            <a:r>
              <a:rPr lang="ko-KR" altLang="en-US" sz="1600" smtClean="0"/>
              <a:t>가장 쉽고 대중적인 언어인 </a:t>
            </a:r>
            <a:r>
              <a:rPr lang="ko-KR" altLang="en-US" sz="1600" b="1" smtClean="0">
                <a:solidFill>
                  <a:srgbClr val="FF0000"/>
                </a:solidFill>
              </a:rPr>
              <a:t>파이썬</a:t>
            </a:r>
            <a:r>
              <a:rPr lang="ko-KR" altLang="en-US" sz="1600" smtClean="0"/>
              <a:t>을 사용할 수 있다</a:t>
            </a:r>
          </a:p>
          <a:p>
            <a:pPr>
              <a:lnSpc>
                <a:spcPct val="150000"/>
              </a:lnSpc>
            </a:pPr>
            <a:r>
              <a:rPr lang="ko-KR" altLang="en-US" sz="1600" b="1" smtClean="0">
                <a:solidFill>
                  <a:srgbClr val="FF0000"/>
                </a:solidFill>
              </a:rPr>
              <a:t>프로그래밍과 알고리즘의 개념</a:t>
            </a:r>
            <a:r>
              <a:rPr lang="ko-KR" altLang="en-US" sz="1600" smtClean="0"/>
              <a:t>을 이해할 수 있다</a:t>
            </a:r>
          </a:p>
          <a:p>
            <a:pPr>
              <a:lnSpc>
                <a:spcPct val="150000"/>
              </a:lnSpc>
            </a:pPr>
            <a:r>
              <a:rPr lang="ko-KR" altLang="en-US" sz="1600" smtClean="0"/>
              <a:t>프로그래밍에 필요한 </a:t>
            </a:r>
            <a:r>
              <a:rPr lang="ko-KR" altLang="en-US" sz="1600" b="1" smtClean="0">
                <a:solidFill>
                  <a:srgbClr val="FF0000"/>
                </a:solidFill>
              </a:rPr>
              <a:t>기본 수학 지식</a:t>
            </a:r>
            <a:r>
              <a:rPr lang="ko-KR" altLang="en-US" sz="1600" smtClean="0"/>
              <a:t>을 익힌다</a:t>
            </a:r>
          </a:p>
          <a:p>
            <a:pPr>
              <a:lnSpc>
                <a:spcPct val="150000"/>
              </a:lnSpc>
            </a:pPr>
            <a:r>
              <a:rPr lang="ko-KR" altLang="en-US" sz="1600" b="1" smtClean="0">
                <a:solidFill>
                  <a:srgbClr val="FF0000"/>
                </a:solidFill>
              </a:rPr>
              <a:t>인공지능의 개념과 트렌드</a:t>
            </a:r>
            <a:r>
              <a:rPr lang="ko-KR" altLang="en-US" sz="1600" smtClean="0"/>
              <a:t>를 이해하고 사진 분류 알고리즘을 직접 개발할 수 있다</a:t>
            </a:r>
          </a:p>
          <a:p>
            <a:pPr>
              <a:lnSpc>
                <a:spcPct val="150000"/>
              </a:lnSpc>
            </a:pPr>
            <a:r>
              <a:rPr lang="ko-KR" altLang="en-US" sz="1600" smtClean="0"/>
              <a:t>학습 결과물을 체계적으로 관리함으로서 </a:t>
            </a:r>
            <a:r>
              <a:rPr lang="ko-KR" altLang="en-US" sz="1600" b="1" smtClean="0">
                <a:solidFill>
                  <a:srgbClr val="FF0000"/>
                </a:solidFill>
              </a:rPr>
              <a:t>나만의 포트폴리오</a:t>
            </a:r>
            <a:r>
              <a:rPr lang="ko-KR" altLang="en-US" sz="1600" smtClean="0"/>
              <a:t>를 만든다</a:t>
            </a:r>
          </a:p>
        </p:txBody>
      </p:sp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교육일정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737724"/>
              </p:ext>
            </p:extLst>
          </p:nvPr>
        </p:nvGraphicFramePr>
        <p:xfrm>
          <a:off x="827584" y="1484784"/>
          <a:ext cx="7560840" cy="4940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4849"/>
                <a:gridCol w="1069051"/>
                <a:gridCol w="3366660"/>
                <a:gridCol w="2520280"/>
              </a:tblGrid>
              <a:tr h="190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주차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제목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내용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비고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</a:tr>
              <a:tr h="7581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1 - 8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나의 첫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프로그래밍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테트리스 게임 제작</a:t>
                      </a:r>
                    </a:p>
                    <a:p>
                      <a:pPr marL="127000" indent="-1270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- </a:t>
                      </a:r>
                      <a:r>
                        <a:rPr lang="ko-KR" sz="1000" kern="100" smtClean="0">
                          <a:effectLst/>
                        </a:rPr>
                        <a:t>교육용 </a:t>
                      </a:r>
                      <a:r>
                        <a:rPr lang="ko-KR" sz="1000" kern="100">
                          <a:effectLst/>
                        </a:rPr>
                        <a:t>프로그래밍 언어 </a:t>
                      </a:r>
                      <a:r>
                        <a:rPr lang="ko-KR" sz="1000" kern="100" smtClean="0">
                          <a:effectLst/>
                        </a:rPr>
                        <a:t>사용</a:t>
                      </a:r>
                      <a:r>
                        <a:rPr lang="en-US" altLang="ko-KR" sz="1000" kern="100" smtClean="0">
                          <a:effectLst/>
                        </a:rPr>
                        <a:t> </a:t>
                      </a:r>
                      <a:r>
                        <a:rPr lang="en-US" sz="1000" kern="100" smtClean="0">
                          <a:effectLst/>
                        </a:rPr>
                        <a:t>(</a:t>
                      </a:r>
                      <a:r>
                        <a:rPr lang="ko-KR" sz="1000" kern="100">
                          <a:effectLst/>
                        </a:rPr>
                        <a:t>한글 코딩 프로그램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프로그래밍과 알고리즘 개념 기초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교재</a:t>
                      </a:r>
                      <a:r>
                        <a:rPr lang="en-US" sz="1000" kern="100">
                          <a:effectLst/>
                        </a:rPr>
                        <a:t> : </a:t>
                      </a:r>
                      <a:r>
                        <a:rPr lang="ko-KR" sz="1000" kern="100">
                          <a:effectLst/>
                        </a:rPr>
                        <a:t>테트리스를 만들며 배우는 나의 첫 프로그래밍</a:t>
                      </a:r>
                      <a:r>
                        <a:rPr lang="en-US" sz="1000" kern="100">
                          <a:effectLst/>
                        </a:rPr>
                        <a:t> (Jpub)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결과물</a:t>
                      </a:r>
                      <a:r>
                        <a:rPr lang="en-US" sz="1000" kern="100">
                          <a:effectLst/>
                        </a:rPr>
                        <a:t> : </a:t>
                      </a:r>
                      <a:r>
                        <a:rPr lang="ko-KR" sz="1000" kern="100">
                          <a:effectLst/>
                        </a:rPr>
                        <a:t>테트리스 게임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</a:tr>
              <a:tr h="947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9 - 16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파이썬을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만나다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본격 프로그래밍 언어 이해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데이터의 중요성 이해와 분석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문제 해결능력으로서의 알고리즘 개념 이해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파일 읽고 쓰기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컴퓨터 이해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교재</a:t>
                      </a:r>
                      <a:r>
                        <a:rPr lang="en-US" sz="1000" kern="100">
                          <a:effectLst/>
                        </a:rPr>
                        <a:t> : </a:t>
                      </a:r>
                      <a:r>
                        <a:rPr lang="ko-KR" sz="1000" kern="100">
                          <a:effectLst/>
                        </a:rPr>
                        <a:t>점프 투 파이썬</a:t>
                      </a:r>
                      <a:r>
                        <a:rPr lang="en-US" sz="1000" kern="100">
                          <a:effectLst/>
                        </a:rPr>
                        <a:t> (</a:t>
                      </a:r>
                      <a:r>
                        <a:rPr lang="ko-KR" sz="1000" kern="100">
                          <a:effectLst/>
                        </a:rPr>
                        <a:t>공개 사이트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결과물</a:t>
                      </a:r>
                      <a:r>
                        <a:rPr lang="en-US" sz="1000" kern="100">
                          <a:effectLst/>
                        </a:rPr>
                        <a:t> : </a:t>
                      </a:r>
                      <a:r>
                        <a:rPr lang="ko-KR" sz="1000" kern="100">
                          <a:effectLst/>
                        </a:rPr>
                        <a:t>데이터 분석 실습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</a:tr>
              <a:tr h="13266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17 - 24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프로그래밍과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수학이 만나다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알고리즘은 또 다른 수학 분야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통계</a:t>
                      </a:r>
                      <a:r>
                        <a:rPr lang="en-US" sz="1000" kern="100">
                          <a:effectLst/>
                        </a:rPr>
                        <a:t>: </a:t>
                      </a:r>
                      <a:r>
                        <a:rPr lang="ko-KR" sz="1000" kern="100">
                          <a:effectLst/>
                        </a:rPr>
                        <a:t>평균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분산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확률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기하학</a:t>
                      </a:r>
                      <a:r>
                        <a:rPr lang="en-US" sz="1000" kern="100">
                          <a:effectLst/>
                        </a:rPr>
                        <a:t>: </a:t>
                      </a:r>
                      <a:r>
                        <a:rPr lang="ko-KR" sz="1000" kern="100">
                          <a:effectLst/>
                        </a:rPr>
                        <a:t>좌표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차원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거리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기울기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면적계산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대수학</a:t>
                      </a:r>
                      <a:r>
                        <a:rPr lang="en-US" sz="1000" kern="100">
                          <a:effectLst/>
                        </a:rPr>
                        <a:t>: </a:t>
                      </a:r>
                      <a:r>
                        <a:rPr lang="ko-KR" sz="1000" kern="100">
                          <a:effectLst/>
                        </a:rPr>
                        <a:t>솟수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실수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삼각함수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순열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논리계산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행렬</a:t>
                      </a:r>
                      <a:r>
                        <a:rPr lang="en-US" sz="1000" kern="100">
                          <a:effectLst/>
                        </a:rPr>
                        <a:t>: </a:t>
                      </a:r>
                      <a:r>
                        <a:rPr lang="ko-KR" sz="1000" kern="100">
                          <a:effectLst/>
                        </a:rPr>
                        <a:t>벡터 개념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행렬 계산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교재</a:t>
                      </a:r>
                      <a:r>
                        <a:rPr lang="en-US" sz="1000" kern="100">
                          <a:effectLst/>
                        </a:rPr>
                        <a:t> : </a:t>
                      </a:r>
                      <a:r>
                        <a:rPr lang="ko-KR" sz="1000" kern="100">
                          <a:effectLst/>
                        </a:rPr>
                        <a:t>별도 제작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결과물</a:t>
                      </a:r>
                      <a:r>
                        <a:rPr lang="en-US" sz="1000" kern="100">
                          <a:effectLst/>
                        </a:rPr>
                        <a:t> : </a:t>
                      </a:r>
                      <a:r>
                        <a:rPr lang="ko-KR" sz="1000" kern="100">
                          <a:effectLst/>
                        </a:rPr>
                        <a:t>수학 분야별 과제물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</a:tr>
              <a:tr h="763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25 - 32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프로그램이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똑똑해지다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스스로 분류하고 예측한다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스스로 학습하고 진화한다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뇌의 구조와 작동방식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신경망 이해와 적용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교재</a:t>
                      </a:r>
                      <a:r>
                        <a:rPr lang="en-US" sz="1000" kern="100">
                          <a:effectLst/>
                        </a:rPr>
                        <a:t> : </a:t>
                      </a:r>
                      <a:r>
                        <a:rPr lang="ko-KR" sz="1000" kern="100">
                          <a:effectLst/>
                        </a:rPr>
                        <a:t>별도 제작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결과물</a:t>
                      </a:r>
                      <a:r>
                        <a:rPr lang="en-US" sz="1000" kern="100">
                          <a:effectLst/>
                        </a:rPr>
                        <a:t> : </a:t>
                      </a:r>
                      <a:r>
                        <a:rPr lang="ko-KR" sz="1000" kern="100">
                          <a:effectLst/>
                        </a:rPr>
                        <a:t>실제 데이터 분류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신경망 적용 결과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</a:tr>
              <a:tr h="9540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33 - 40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인간을 넘어선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컴퓨터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인공지능 개념과 최신기술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각종 인공지능 개발 방법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사진을 분류하는 인공지능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인공지능의 미래와 나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개인별 포트폴리오 작성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교재</a:t>
                      </a:r>
                      <a:r>
                        <a:rPr lang="en-US" sz="1000" kern="100">
                          <a:effectLst/>
                        </a:rPr>
                        <a:t> : </a:t>
                      </a:r>
                      <a:r>
                        <a:rPr lang="ko-KR" sz="1000" kern="100">
                          <a:effectLst/>
                        </a:rPr>
                        <a:t>별도 제작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결과물</a:t>
                      </a:r>
                      <a:r>
                        <a:rPr lang="en-US" sz="1000" kern="100">
                          <a:effectLst/>
                        </a:rPr>
                        <a:t> : </a:t>
                      </a:r>
                      <a:r>
                        <a:rPr lang="ko-KR" sz="1000" kern="100">
                          <a:effectLst/>
                        </a:rPr>
                        <a:t>사진 분류 인공지능 알고리즘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인공지능의 미래 리포트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개인별 포트폴리오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교재 및 참고 도서</a:t>
            </a:r>
            <a:endParaRPr lang="ko-KR" altLang="en-US"/>
          </a:p>
        </p:txBody>
      </p:sp>
      <p:pic>
        <p:nvPicPr>
          <p:cNvPr id="6146" name="Picture 2" descr="https://image.aladin.co.kr/product/6696/90/cover/k192434867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09513"/>
            <a:ext cx="19050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image.aladin.co.kr/product/7811/86/cover/8997390910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319013"/>
            <a:ext cx="19050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image.aladin.co.kr/product/11215/83/cover/8968483396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33325"/>
            <a:ext cx="19050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image.aladin.co.kr/product/17031/74/cover/k632534677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221088"/>
            <a:ext cx="19050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image.aladin.co.kr/product/11830/24/cover/k682531529_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034" y="4059163"/>
            <a:ext cx="19050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s://image.aladin.co.kr/product/11259/17/cover/k502531794_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78225"/>
            <a:ext cx="1905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static01.nyt.com/images/2017/11/26/business/26ViewArt/26ViewArt-articleLarge.jpg?quality=75&amp;auto=webp&amp;disable=upsc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76470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5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724</Words>
  <Application>Microsoft Office PowerPoint</Application>
  <PresentationFormat>화면 슬라이드 쇼(4:3)</PresentationFormat>
  <Paragraphs>143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인공지능 프로그래밍 ★ 중학생 입문 과정 ★</vt:lpstr>
      <vt:lpstr>강사 소개</vt:lpstr>
      <vt:lpstr>자기 소개</vt:lpstr>
      <vt:lpstr>강의 목표</vt:lpstr>
      <vt:lpstr>강의 소개</vt:lpstr>
      <vt:lpstr>상세 목표</vt:lpstr>
      <vt:lpstr>교육일정</vt:lpstr>
      <vt:lpstr>교재 및 참고 도서</vt:lpstr>
      <vt:lpstr>PowerPoint 프레젠테이션</vt:lpstr>
      <vt:lpstr>나의 첫 프로그래밍</vt:lpstr>
      <vt:lpstr>질문들</vt:lpstr>
      <vt:lpstr>프로그래밍은 요리법이다</vt:lpstr>
      <vt:lpstr>고지에 오르는 방법</vt:lpstr>
      <vt:lpstr>저자의 교훈</vt:lpstr>
      <vt:lpstr>방향</vt:lpstr>
      <vt:lpstr>프로그래밍 도구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creator>hwangheui lee</dc:creator>
  <cp:lastModifiedBy>hwangheui lee</cp:lastModifiedBy>
  <cp:revision>25</cp:revision>
  <dcterms:created xsi:type="dcterms:W3CDTF">2019-01-17T00:58:44Z</dcterms:created>
  <dcterms:modified xsi:type="dcterms:W3CDTF">2019-01-18T03:12:18Z</dcterms:modified>
</cp:coreProperties>
</file>