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37" r:id="rId3"/>
    <p:sldId id="336" r:id="rId4"/>
    <p:sldId id="338" r:id="rId5"/>
    <p:sldId id="339" r:id="rId6"/>
    <p:sldId id="340" r:id="rId7"/>
    <p:sldId id="341" r:id="rId8"/>
    <p:sldId id="342" r:id="rId9"/>
    <p:sldId id="343" r:id="rId10"/>
    <p:sldId id="353" r:id="rId11"/>
    <p:sldId id="344" r:id="rId12"/>
    <p:sldId id="345" r:id="rId13"/>
    <p:sldId id="346" r:id="rId14"/>
    <p:sldId id="347" r:id="rId15"/>
    <p:sldId id="348" r:id="rId16"/>
    <p:sldId id="350" r:id="rId17"/>
    <p:sldId id="349" r:id="rId18"/>
    <p:sldId id="351" r:id="rId19"/>
    <p:sldId id="352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B11EA"/>
    <a:srgbClr val="F78615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1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5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1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5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6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8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3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0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0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5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32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3B5F-9009-4429-B189-AC5C9A41A797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0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/>
          <a:lstStyle/>
          <a:p>
            <a:r>
              <a:rPr lang="ko-KR" altLang="en-US" smtClean="0"/>
              <a:t>인공지능 프로그래밍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3200" i="1" smtClean="0">
                <a:solidFill>
                  <a:srgbClr val="FF0000"/>
                </a:solidFill>
              </a:rPr>
              <a:t>★</a:t>
            </a:r>
            <a:r>
              <a:rPr lang="en-US" altLang="ko-KR" sz="3200" i="1" smtClean="0"/>
              <a:t> 15</a:t>
            </a:r>
            <a:r>
              <a:rPr lang="ko-KR" altLang="en-US" sz="3200" i="1" smtClean="0"/>
              <a:t>주차 </a:t>
            </a:r>
            <a:r>
              <a:rPr lang="en-US" altLang="ko-KR" sz="3200" i="1" smtClean="0"/>
              <a:t>– </a:t>
            </a:r>
            <a:r>
              <a:rPr lang="ko-KR" altLang="en-US" sz="3200" i="1" smtClean="0"/>
              <a:t>파이썬 </a:t>
            </a:r>
            <a:r>
              <a:rPr lang="en-US" altLang="ko-KR" sz="3200" i="1" smtClean="0">
                <a:solidFill>
                  <a:srgbClr val="00B0F0"/>
                </a:solidFill>
              </a:rPr>
              <a:t>★</a:t>
            </a:r>
            <a:endParaRPr lang="ko-KR" altLang="en-US" sz="3200" i="1">
              <a:solidFill>
                <a:srgbClr val="00B0F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2019. 5. 10</a:t>
            </a:r>
          </a:p>
          <a:p>
            <a:r>
              <a:rPr lang="ko-KR" altLang="en-US" smtClean="0"/>
              <a:t>서울코딩학</a:t>
            </a:r>
            <a:r>
              <a:rPr lang="ko-KR" altLang="en-US"/>
              <a:t>원</a:t>
            </a:r>
            <a:endParaRPr lang="en-US" altLang="ko-KR" smtClean="0"/>
          </a:p>
          <a:p>
            <a:r>
              <a:rPr lang="ko-KR" altLang="en-US" smtClean="0"/>
              <a:t>김현호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실행방법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“</a:t>
            </a:r>
            <a:r>
              <a:rPr lang="ko-KR" altLang="en-US" sz="2000" smtClean="0"/>
              <a:t>인공지능</a:t>
            </a:r>
            <a:r>
              <a:rPr lang="en-US" altLang="ko-KR" sz="2000" smtClean="0"/>
              <a:t> </a:t>
            </a:r>
            <a:r>
              <a:rPr lang="ko-KR" altLang="en-US" sz="2000" smtClean="0"/>
              <a:t>프로그래밍</a:t>
            </a:r>
            <a:r>
              <a:rPr lang="en-US" altLang="ko-KR" sz="2000" smtClean="0"/>
              <a:t>\16</a:t>
            </a:r>
            <a:r>
              <a:rPr lang="ko-KR" altLang="en-US" sz="2000" smtClean="0"/>
              <a:t>주차</a:t>
            </a:r>
            <a:r>
              <a:rPr lang="en-US" altLang="ko-KR" sz="2000" smtClean="0"/>
              <a:t>” </a:t>
            </a:r>
            <a:r>
              <a:rPr lang="ko-KR" altLang="en-US" sz="2000" smtClean="0"/>
              <a:t>폴더 생성</a:t>
            </a:r>
            <a:endParaRPr lang="en-US" altLang="ko-KR" sz="2000" smtClean="0"/>
          </a:p>
          <a:p>
            <a:r>
              <a:rPr lang="en-US" altLang="ko-KR" sz="2000" smtClean="0"/>
              <a:t>“</a:t>
            </a:r>
            <a:r>
              <a:rPr lang="ko-KR" altLang="en-US" sz="2000" smtClean="0"/>
              <a:t>명령 프롬프트</a:t>
            </a:r>
            <a:r>
              <a:rPr lang="en-US" altLang="ko-KR" sz="2000" smtClean="0"/>
              <a:t>” </a:t>
            </a:r>
            <a:r>
              <a:rPr lang="ko-KR" altLang="en-US" sz="2000" smtClean="0"/>
              <a:t>실행</a:t>
            </a:r>
            <a:endParaRPr lang="en-US" altLang="ko-KR" sz="2000" smtClean="0"/>
          </a:p>
          <a:p>
            <a:r>
              <a:rPr lang="en-US" altLang="ko-KR" sz="2000" smtClean="0"/>
              <a:t>“cd c:\</a:t>
            </a:r>
            <a:r>
              <a:rPr lang="ko-KR" altLang="en-US" sz="2000" smtClean="0"/>
              <a:t>인공지능 프로그래밍</a:t>
            </a:r>
            <a:r>
              <a:rPr lang="en-US" altLang="ko-KR" sz="2000" smtClean="0"/>
              <a:t>\16</a:t>
            </a:r>
            <a:r>
              <a:rPr lang="ko-KR" altLang="en-US" sz="2000" smtClean="0"/>
              <a:t>주차</a:t>
            </a:r>
            <a:r>
              <a:rPr lang="en-US" altLang="ko-KR" sz="2000" smtClean="0"/>
              <a:t>” </a:t>
            </a:r>
            <a:r>
              <a:rPr lang="ko-KR" altLang="en-US" sz="2000" smtClean="0"/>
              <a:t>명령으로 이동</a:t>
            </a:r>
            <a:endParaRPr lang="en-US" altLang="ko-KR" sz="2000" smtClean="0"/>
          </a:p>
          <a:p>
            <a:r>
              <a:rPr lang="en-US" altLang="ko-KR" sz="2000" smtClean="0"/>
              <a:t>“python w16_01.py” </a:t>
            </a:r>
            <a:r>
              <a:rPr lang="ko-KR" altLang="en-US" sz="2000" smtClean="0"/>
              <a:t>실행</a:t>
            </a:r>
            <a:endParaRPr lang="ko-KR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284984"/>
            <a:ext cx="4752528" cy="326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80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버튼 만들기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1700808"/>
            <a:ext cx="11620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123728" y="2636912"/>
            <a:ext cx="496855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en-US" altLang="ko-KR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tkinter as tk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tk.Tk()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.title('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tk.Button(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버튼입니다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.mainloop</a:t>
            </a:r>
            <a:r>
              <a:rPr lang="en-US" altLang="ko-KR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0312" y="6244243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w15_01.py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1805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설명창 달기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22813" y="2564904"/>
            <a:ext cx="7170382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tkinter as tk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tk.Tk()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.title('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설명창 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tk.Label(</a:t>
            </a:r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 파이썬 윈도우입니다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설명창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tk.Button(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버튼입니다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.mainloop()</a:t>
            </a:r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0312" y="6244243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w15_02.py</a:t>
            </a:r>
            <a:endParaRPr lang="ko-KR" altLang="en-US" sz="24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1484784"/>
            <a:ext cx="17526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21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버튼 누르면 닫기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22813" y="2636912"/>
            <a:ext cx="7170382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tkinter as tk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tk.Tk()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.title('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설명창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tk.Label(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 파이썬 윈도우입니다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tk.Button(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text='</a:t>
            </a:r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command=</a:t>
            </a:r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.destroy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.mainloop()</a:t>
            </a:r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0312" y="6244243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w15_03.py</a:t>
            </a:r>
            <a:endParaRPr lang="ko-KR" altLang="en-US" sz="24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1524397"/>
            <a:ext cx="17526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31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옆으로 배치하기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22813" y="2492896"/>
            <a:ext cx="7170382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tkinter as tk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tk.Tk()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.title('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설명창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tk.Label(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 파이썬 윈도우입니다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side=tk.LEFT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tk.Button(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command=</a:t>
            </a: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.destroy)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side=tk.LEFT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defTabSz="540000"/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.mainloop()</a:t>
            </a:r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0312" y="6244243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w15_04.py</a:t>
            </a:r>
            <a:endParaRPr lang="ko-KR" altLang="en-US" sz="24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1508398"/>
            <a:ext cx="20859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03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입력창 추가하기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22813" y="2197933"/>
            <a:ext cx="7170382" cy="3967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tkinter as tk</a:t>
            </a:r>
          </a:p>
          <a:p>
            <a:pPr defTabSz="540000"/>
            <a:endParaRPr lang="en-US" altLang="ko-KR" sz="16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 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tk.Tk()</a:t>
            </a:r>
          </a:p>
          <a:p>
            <a:pPr defTabSz="540000"/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.title('</a:t>
            </a:r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 sz="1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endParaRPr lang="en-US" altLang="ko-KR" sz="16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tk.Entry(</a:t>
            </a:r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6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설명창 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tk.Label(</a:t>
            </a:r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 파이썬 윈도우입니다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설명창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6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tk.Button(</a:t>
            </a:r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command=</a:t>
            </a:r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.destroy)</a:t>
            </a:r>
          </a:p>
          <a:p>
            <a:pPr defTabSz="540000"/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6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.mainloop()</a:t>
            </a:r>
            <a:endParaRPr lang="ko-KR" altLang="en-US" sz="16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0312" y="6309320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w15_05.py</a:t>
            </a:r>
            <a:endParaRPr lang="ko-KR" altLang="en-US" sz="24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436390"/>
            <a:ext cx="34575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592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계산기 전체 소스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22813" y="1340768"/>
            <a:ext cx="7170382" cy="54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tkinter as tk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 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계산하기</a:t>
            </a:r>
            <a:r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):</a:t>
            </a:r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s1 = 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1.get</a:t>
            </a:r>
            <a:r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s2 = 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2.get</a:t>
            </a:r>
            <a:r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n = int(s1) + int(s2)</a:t>
            </a:r>
          </a:p>
          <a:p>
            <a:pPr defTabSz="540000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.config(text='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' + str(n))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tk.Tk</a:t>
            </a:r>
            <a:r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.title('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계산기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= tk.Entry(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width=10)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1.insert(0, '1')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tk.Label(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text='+')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= tk.Entry(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width=10)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2.insert(0, '2')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tk.Button(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command=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계산하기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tk.Label(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', width=20, anchor='w')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.mainloop()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44824"/>
            <a:ext cx="32861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678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모양 만들기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22813" y="1340768"/>
            <a:ext cx="7170382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tkinter as tk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tk.Tk</a:t>
            </a:r>
            <a:r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.title('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계산기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= tk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.Entry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width=10)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1.insert(0, '1')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text='+')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= tk.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Entry(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width=10)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2.insert(0, '2')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r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', width=20, anchor='w')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.mainloop()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733256"/>
            <a:ext cx="32861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75656" y="573325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입력</a:t>
            </a:r>
            <a:r>
              <a:rPr lang="en-US" altLang="ko-KR" smtClean="0"/>
              <a:t>1</a:t>
            </a:r>
            <a:endParaRPr lang="ko-KR" altLang="en-US"/>
          </a:p>
        </p:txBody>
      </p:sp>
      <p:cxnSp>
        <p:nvCxnSpPr>
          <p:cNvPr id="7" name="직선 화살표 연결선 6"/>
          <p:cNvCxnSpPr>
            <a:endCxn id="5" idx="3"/>
          </p:cNvCxnSpPr>
          <p:nvPr/>
        </p:nvCxnSpPr>
        <p:spPr>
          <a:xfrm flipH="1" flipV="1">
            <a:off x="2248625" y="5917922"/>
            <a:ext cx="955223" cy="1846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98644" y="51571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연산</a:t>
            </a:r>
            <a:r>
              <a:rPr lang="ko-KR" altLang="en-US"/>
              <a:t>자</a:t>
            </a:r>
          </a:p>
        </p:txBody>
      </p:sp>
      <p:cxnSp>
        <p:nvCxnSpPr>
          <p:cNvPr id="11" name="직선 화살표 연결선 10"/>
          <p:cNvCxnSpPr>
            <a:endCxn id="10" idx="2"/>
          </p:cNvCxnSpPr>
          <p:nvPr/>
        </p:nvCxnSpPr>
        <p:spPr>
          <a:xfrm flipH="1" flipV="1">
            <a:off x="3437226" y="5526524"/>
            <a:ext cx="438583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3928" y="515719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입력</a:t>
            </a:r>
            <a:r>
              <a:rPr lang="en-US" altLang="ko-KR" smtClean="0"/>
              <a:t>2</a:t>
            </a:r>
            <a:endParaRPr lang="ko-KR" altLang="en-US"/>
          </a:p>
        </p:txBody>
      </p:sp>
      <p:cxnSp>
        <p:nvCxnSpPr>
          <p:cNvPr id="15" name="직선 화살표 연결선 14"/>
          <p:cNvCxnSpPr>
            <a:endCxn id="14" idx="2"/>
          </p:cNvCxnSpPr>
          <p:nvPr/>
        </p:nvCxnSpPr>
        <p:spPr>
          <a:xfrm flipV="1">
            <a:off x="4310412" y="5526524"/>
            <a:ext cx="1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88024" y="515719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계산</a:t>
            </a:r>
            <a:endParaRPr lang="ko-KR" altLang="en-US"/>
          </a:p>
        </p:txBody>
      </p:sp>
      <p:cxnSp>
        <p:nvCxnSpPr>
          <p:cNvPr id="19" name="직선 화살표 연결선 18"/>
          <p:cNvCxnSpPr>
            <a:endCxn id="18" idx="2"/>
          </p:cNvCxnSpPr>
          <p:nvPr/>
        </p:nvCxnSpPr>
        <p:spPr>
          <a:xfrm flipV="1">
            <a:off x="4702894" y="5526524"/>
            <a:ext cx="408296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67567" y="573325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결과</a:t>
            </a:r>
            <a:endParaRPr lang="ko-KR" altLang="en-US"/>
          </a:p>
        </p:txBody>
      </p:sp>
      <p:cxnSp>
        <p:nvCxnSpPr>
          <p:cNvPr id="23" name="직선 화살표 연결선 22"/>
          <p:cNvCxnSpPr>
            <a:endCxn id="22" idx="1"/>
          </p:cNvCxnSpPr>
          <p:nvPr/>
        </p:nvCxnSpPr>
        <p:spPr>
          <a:xfrm flipV="1">
            <a:off x="5121523" y="5917922"/>
            <a:ext cx="1746044" cy="1846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465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계산하기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22813" y="1340768"/>
            <a:ext cx="7170382" cy="54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tkinter as tk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 </a:t>
            </a:r>
            <a:r>
              <a:rPr lang="ko-KR" altLang="en-US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계산하기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):</a:t>
            </a:r>
          </a:p>
          <a:p>
            <a:pPr defTabSz="540000"/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s1 = </a:t>
            </a:r>
            <a:r>
              <a:rPr lang="ko-KR" altLang="en-US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1.get( )</a:t>
            </a:r>
          </a:p>
          <a:p>
            <a:pPr defTabSz="540000"/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s2 = </a:t>
            </a:r>
            <a:r>
              <a:rPr lang="ko-KR" altLang="en-US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2.get( )</a:t>
            </a:r>
          </a:p>
          <a:p>
            <a:pPr defTabSz="540000"/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n = int(s1) + int(s2)</a:t>
            </a:r>
          </a:p>
          <a:p>
            <a:pPr defTabSz="540000"/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.config(text='</a:t>
            </a:r>
            <a:r>
              <a:rPr lang="ko-KR" altLang="en-US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' + str(n))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tk.Tk</a:t>
            </a:r>
            <a:r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.title('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계산기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= tk.Entry(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width=10)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1.insert(0, '1')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tk.Label(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text='+')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= tk.Entry(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width=10)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2.insert(0, '2')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tk.Button(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</a:t>
            </a:r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command=</a:t>
            </a:r>
            <a:r>
              <a:rPr lang="ko-KR" altLang="en-US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계산하기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tk.Label(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text='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', width=20, anchor='w')</a:t>
            </a: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.pack(side=tk.LEFT)</a:t>
            </a:r>
          </a:p>
          <a:p>
            <a:pPr defTabSz="540000"/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메인창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.mainloop()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44824"/>
            <a:ext cx="32861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442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빼기</a:t>
            </a:r>
            <a:r>
              <a:rPr lang="en-US" altLang="ko-KR" sz="2400" smtClean="0"/>
              <a:t>, </a:t>
            </a:r>
            <a:r>
              <a:rPr lang="ko-KR" altLang="en-US" sz="2400" smtClean="0"/>
              <a:t>곱하기</a:t>
            </a:r>
            <a:r>
              <a:rPr lang="en-US" altLang="ko-KR" sz="2400" smtClean="0"/>
              <a:t>, </a:t>
            </a:r>
            <a:r>
              <a:rPr lang="ko-KR" altLang="en-US" sz="2400" smtClean="0"/>
              <a:t>나누기 를 할 수 있게 앞장의 소스를 변경하시오</a:t>
            </a:r>
            <a:r>
              <a:rPr lang="en-US" altLang="ko-KR" sz="2400" smtClean="0"/>
              <a:t>.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61236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046" y="2101788"/>
            <a:ext cx="6626322" cy="456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2078" y="1465620"/>
            <a:ext cx="5463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mtClean="0">
                <a:solidFill>
                  <a:srgbClr val="00B050"/>
                </a:solidFill>
              </a:rPr>
              <a:t>따옴표</a:t>
            </a:r>
            <a:r>
              <a:rPr lang="en-US" altLang="ko-KR" sz="2800" b="1" smtClean="0">
                <a:solidFill>
                  <a:srgbClr val="00B050"/>
                </a:solidFill>
              </a:rPr>
              <a:t>(‘ ’) </a:t>
            </a:r>
            <a:r>
              <a:rPr lang="ko-KR" altLang="en-US" sz="2800" b="1" smtClean="0">
                <a:solidFill>
                  <a:srgbClr val="00B050"/>
                </a:solidFill>
              </a:rPr>
              <a:t>나</a:t>
            </a:r>
            <a:r>
              <a:rPr lang="en-US" altLang="ko-KR" sz="2800" b="1" smtClean="0">
                <a:solidFill>
                  <a:srgbClr val="00B050"/>
                </a:solidFill>
              </a:rPr>
              <a:t> </a:t>
            </a:r>
            <a:r>
              <a:rPr lang="ko-KR" altLang="en-US" sz="2800" b="1" smtClean="0">
                <a:solidFill>
                  <a:srgbClr val="00B050"/>
                </a:solidFill>
              </a:rPr>
              <a:t>쌍따옴표</a:t>
            </a:r>
            <a:r>
              <a:rPr lang="en-US" altLang="ko-KR" sz="2800" b="1" smtClean="0">
                <a:solidFill>
                  <a:srgbClr val="00B050"/>
                </a:solidFill>
              </a:rPr>
              <a:t>(“ “) </a:t>
            </a:r>
            <a:r>
              <a:rPr lang="ko-KR" altLang="en-US" sz="2800" b="1" smtClean="0">
                <a:solidFill>
                  <a:srgbClr val="00B050"/>
                </a:solidFill>
              </a:rPr>
              <a:t>사용</a:t>
            </a:r>
            <a:endParaRPr lang="ko-KR" altLang="en-US" sz="28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5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‘</a:t>
            </a:r>
            <a:r>
              <a:rPr lang="ko-KR" altLang="en-US" sz="2400" smtClean="0"/>
              <a:t>파이썬</a:t>
            </a:r>
            <a:r>
              <a:rPr lang="en-US" altLang="ko-KR" sz="2400" smtClean="0"/>
              <a:t>3’ </a:t>
            </a:r>
            <a:r>
              <a:rPr lang="ko-KR" altLang="en-US" sz="2400" smtClean="0"/>
              <a:t>을 출력하고 싶다</a:t>
            </a:r>
            <a:r>
              <a:rPr lang="en-US" altLang="ko-KR" sz="2400" smtClean="0"/>
              <a:t>.</a:t>
            </a:r>
            <a:br>
              <a:rPr lang="en-US" altLang="ko-KR" sz="2400" smtClean="0"/>
            </a:br>
            <a:r>
              <a:rPr lang="en-US" altLang="ko-KR" sz="2400" smtClean="0">
                <a:sym typeface="Wingdings" panose="05000000000000000000" pitchFamily="2" charset="2"/>
              </a:rPr>
              <a:t> ‘</a:t>
            </a:r>
            <a:r>
              <a:rPr lang="ko-KR" altLang="en-US" sz="2400" smtClean="0">
                <a:sym typeface="Wingdings" panose="05000000000000000000" pitchFamily="2" charset="2"/>
              </a:rPr>
              <a:t>파이썬</a:t>
            </a:r>
            <a:r>
              <a:rPr lang="en-US" altLang="ko-KR" sz="2400" smtClean="0">
                <a:sym typeface="Wingdings" panose="05000000000000000000" pitchFamily="2" charset="2"/>
              </a:rPr>
              <a:t>’ + ?</a:t>
            </a:r>
          </a:p>
          <a:p>
            <a:r>
              <a:rPr lang="ko-KR" altLang="en-US" sz="2400" smtClean="0"/>
              <a:t>문장 </a:t>
            </a:r>
            <a:r>
              <a:rPr lang="en-US" altLang="ko-KR" sz="2400" smtClean="0"/>
              <a:t>= ‘1 2 3’ </a:t>
            </a:r>
            <a:r>
              <a:rPr lang="ko-KR" altLang="en-US" sz="2400" smtClean="0"/>
              <a:t>에서 </a:t>
            </a:r>
            <a:r>
              <a:rPr lang="en-US" altLang="ko-KR" sz="2400" smtClean="0"/>
              <a:t>‘1’, ‘2’, ‘3’ </a:t>
            </a:r>
            <a:r>
              <a:rPr lang="ko-KR" altLang="en-US" sz="2400" smtClean="0"/>
              <a:t>을 출력하시오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문장 </a:t>
            </a:r>
            <a:r>
              <a:rPr lang="en-US" altLang="ko-KR" sz="2400" smtClean="0"/>
              <a:t>= ‘1 2 3’ </a:t>
            </a:r>
            <a:r>
              <a:rPr lang="ko-KR" altLang="en-US" sz="2400" smtClean="0"/>
              <a:t>일 때</a:t>
            </a:r>
            <a:r>
              <a:rPr lang="en-US" altLang="ko-KR" sz="2400" smtClean="0"/>
              <a:t>, ‘1 2 3 4’ </a:t>
            </a:r>
            <a:r>
              <a:rPr lang="ko-KR" altLang="en-US" sz="2400" smtClean="0"/>
              <a:t>로 문장을 바꾸시오</a:t>
            </a:r>
            <a:r>
              <a:rPr lang="en-US" altLang="ko-KR" sz="2400" smtClean="0"/>
              <a:t>.</a:t>
            </a:r>
          </a:p>
          <a:p>
            <a:r>
              <a:rPr lang="en-US" altLang="ko-KR" sz="2400" smtClean="0"/>
              <a:t>‘1’ + ‘2’ </a:t>
            </a:r>
            <a:r>
              <a:rPr lang="ko-KR" altLang="en-US" sz="2400" smtClean="0"/>
              <a:t>의 결과는</a:t>
            </a:r>
            <a:r>
              <a:rPr lang="en-US" altLang="ko-KR" sz="2400" smtClean="0"/>
              <a:t>?</a:t>
            </a:r>
          </a:p>
          <a:p>
            <a:r>
              <a:rPr lang="en-US" altLang="ko-KR" sz="2400" smtClean="0"/>
              <a:t>‘’ </a:t>
            </a:r>
            <a:r>
              <a:rPr lang="ko-KR" altLang="en-US" sz="2400" smtClean="0"/>
              <a:t>는 문자열일까</a:t>
            </a:r>
            <a:r>
              <a:rPr lang="en-US" altLang="ko-KR" sz="2400" smtClean="0"/>
              <a:t>? (</a:t>
            </a:r>
            <a:r>
              <a:rPr lang="ko-KR" altLang="en-US" sz="2400" smtClean="0"/>
              <a:t>따옴표 사이에 아무것도 없는 경우</a:t>
            </a:r>
            <a:r>
              <a:rPr lang="en-US" altLang="ko-KR" sz="2400" smtClean="0"/>
              <a:t>)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13504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두번째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96107" y="1177588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mtClean="0">
                <a:solidFill>
                  <a:srgbClr val="00B050"/>
                </a:solidFill>
              </a:rPr>
              <a:t>문자열 길이와 위치 지정</a:t>
            </a:r>
            <a:endParaRPr lang="ko-KR" altLang="en-US" sz="2800" b="1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085" y="1772816"/>
            <a:ext cx="5906244" cy="493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3329654" y="4617132"/>
            <a:ext cx="2610498" cy="360040"/>
          </a:xfrm>
          <a:prstGeom prst="wedgeRoundRectCallout">
            <a:avLst>
              <a:gd name="adj1" fmla="val -66862"/>
              <a:gd name="adj2" fmla="val 549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마지막 </a:t>
            </a:r>
            <a:r>
              <a:rPr lang="en-US" altLang="ko-KR" sz="1400" smtClean="0"/>
              <a:t>4</a:t>
            </a:r>
            <a:r>
              <a:rPr lang="ko-KR" altLang="en-US" sz="1400" smtClean="0"/>
              <a:t>는 제외한다 </a:t>
            </a:r>
            <a:r>
              <a:rPr lang="en-US" altLang="ko-KR" sz="1400" smtClean="0"/>
              <a:t>(2,3)</a:t>
            </a:r>
            <a:endParaRPr lang="ko-KR" altLang="en-US" sz="140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329654" y="5301208"/>
            <a:ext cx="2610498" cy="360040"/>
          </a:xfrm>
          <a:prstGeom prst="wedgeRoundRectCallout">
            <a:avLst>
              <a:gd name="adj1" fmla="val -66862"/>
              <a:gd name="adj2" fmla="val 549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앞부분 </a:t>
            </a:r>
            <a:r>
              <a:rPr lang="en-US" altLang="ko-KR" sz="1400" smtClean="0"/>
              <a:t>0</a:t>
            </a:r>
            <a:r>
              <a:rPr lang="ko-KR" altLang="en-US" sz="1400" smtClean="0"/>
              <a:t>은 생략 가능</a:t>
            </a:r>
            <a:endParaRPr lang="ko-KR" altLang="en-US" sz="140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329654" y="5805264"/>
            <a:ext cx="2970538" cy="360040"/>
          </a:xfrm>
          <a:prstGeom prst="wedgeRoundRectCallout">
            <a:avLst>
              <a:gd name="adj1" fmla="val -66862"/>
              <a:gd name="adj2" fmla="val 549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뒷부분이 생략되면 끝까지 읽음</a:t>
            </a:r>
            <a:endParaRPr lang="ko-KR" altLang="en-US" sz="140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329654" y="3861048"/>
            <a:ext cx="2610498" cy="360040"/>
          </a:xfrm>
          <a:prstGeom prst="wedgeRoundRectCallout">
            <a:avLst>
              <a:gd name="adj1" fmla="val -73135"/>
              <a:gd name="adj2" fmla="val 473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빈 문자열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34425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문장 </a:t>
            </a:r>
            <a:r>
              <a:rPr lang="en-US" altLang="ko-KR" sz="2400" smtClean="0"/>
              <a:t>= ‘</a:t>
            </a:r>
            <a:r>
              <a:rPr lang="ko-KR" altLang="en-US" sz="2400" smtClean="0"/>
              <a:t>인공지능 프로그래밍</a:t>
            </a:r>
            <a:r>
              <a:rPr lang="en-US" altLang="ko-KR" sz="2400" smtClean="0"/>
              <a:t>’ </a:t>
            </a:r>
            <a:r>
              <a:rPr lang="ko-KR" altLang="en-US" sz="2400" smtClean="0"/>
              <a:t>에서 </a:t>
            </a:r>
            <a:r>
              <a:rPr lang="en-US" altLang="ko-KR" sz="2400" smtClean="0"/>
              <a:t>‘</a:t>
            </a:r>
            <a:r>
              <a:rPr lang="ko-KR" altLang="en-US" sz="2400" smtClean="0"/>
              <a:t>프로</a:t>
            </a:r>
            <a:r>
              <a:rPr lang="en-US" altLang="ko-KR" sz="2400" smtClean="0"/>
              <a:t>’ </a:t>
            </a:r>
            <a:r>
              <a:rPr lang="ko-KR" altLang="en-US" sz="2400" smtClean="0"/>
              <a:t>를 출력하라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문장에서 </a:t>
            </a:r>
            <a:r>
              <a:rPr lang="en-US" altLang="ko-KR" sz="2400" smtClean="0"/>
              <a:t>‘</a:t>
            </a:r>
            <a:r>
              <a:rPr lang="ko-KR" altLang="en-US" sz="2400" smtClean="0"/>
              <a:t>인공지능프로그래밍</a:t>
            </a:r>
            <a:r>
              <a:rPr lang="en-US" altLang="ko-KR" sz="2400" smtClean="0"/>
              <a:t>’ </a:t>
            </a:r>
            <a:r>
              <a:rPr lang="ko-KR" altLang="en-US" sz="2400" smtClean="0"/>
              <a:t>을 출력하라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문장</a:t>
            </a:r>
            <a:r>
              <a:rPr lang="en-US" altLang="ko-KR" sz="2400" smtClean="0"/>
              <a:t>[:-1] </a:t>
            </a:r>
            <a:r>
              <a:rPr lang="ko-KR" altLang="en-US" sz="2400" smtClean="0"/>
              <a:t>결과는</a:t>
            </a:r>
            <a:r>
              <a:rPr lang="en-US" altLang="ko-KR" sz="2400" smtClean="0"/>
              <a:t>? (-1 </a:t>
            </a:r>
            <a:r>
              <a:rPr lang="ko-KR" altLang="en-US" sz="2400" smtClean="0"/>
              <a:t>은 마지막 문자를 의미함</a:t>
            </a:r>
            <a:r>
              <a:rPr lang="en-US" altLang="ko-KR" sz="2400" smtClean="0"/>
              <a:t>)</a:t>
            </a:r>
          </a:p>
          <a:p>
            <a:r>
              <a:rPr lang="en-US" altLang="ko-KR" sz="2400"/>
              <a:t>s = ‘wfj20u9u02jfj#@kd’ </a:t>
            </a:r>
            <a:r>
              <a:rPr lang="ko-KR" altLang="en-US" sz="2400"/>
              <a:t>에서 </a:t>
            </a:r>
            <a:r>
              <a:rPr lang="en-US" altLang="ko-KR" sz="2400"/>
              <a:t>s[len(s) -1] </a:t>
            </a:r>
            <a:r>
              <a:rPr lang="ko-KR" altLang="en-US" sz="2400"/>
              <a:t>은</a:t>
            </a:r>
            <a:r>
              <a:rPr lang="en-US" altLang="ko-KR" sz="2400" smtClean="0"/>
              <a:t>?</a:t>
            </a:r>
          </a:p>
          <a:p>
            <a:r>
              <a:rPr lang="en-US" altLang="ko-KR" sz="2400" smtClean="0"/>
              <a:t>s </a:t>
            </a:r>
            <a:r>
              <a:rPr lang="ko-KR" altLang="en-US" sz="2400" smtClean="0"/>
              <a:t>에서 마지막 두 문자를 출력하라</a:t>
            </a:r>
            <a:r>
              <a:rPr lang="en-US" altLang="ko-KR" sz="2400" smtClean="0"/>
              <a:t>.</a:t>
            </a:r>
            <a:endParaRPr lang="en-US" altLang="ko-KR" sz="2400"/>
          </a:p>
          <a:p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12666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</a:t>
            </a:r>
            <a:r>
              <a:rPr lang="ko-KR" altLang="en-US" smtClean="0"/>
              <a:t>자열과 숫자 변환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630" y="1339182"/>
            <a:ext cx="6377154" cy="533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사각형 설명선 6"/>
          <p:cNvSpPr/>
          <p:nvPr/>
        </p:nvSpPr>
        <p:spPr>
          <a:xfrm>
            <a:off x="3329654" y="2492896"/>
            <a:ext cx="3042546" cy="360040"/>
          </a:xfrm>
          <a:prstGeom prst="wedgeRoundRectCallout">
            <a:avLst>
              <a:gd name="adj1" fmla="val -59020"/>
              <a:gd name="adj2" fmla="val 245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str( ) </a:t>
            </a:r>
            <a:r>
              <a:rPr lang="ko-KR" altLang="en-US" sz="1400" smtClean="0"/>
              <a:t>을 써서 문자열로 바꾼다</a:t>
            </a:r>
            <a:endParaRPr lang="ko-KR" altLang="en-US" sz="140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329654" y="2996952"/>
            <a:ext cx="3042546" cy="360040"/>
          </a:xfrm>
          <a:prstGeom prst="wedgeRoundRectCallout">
            <a:avLst>
              <a:gd name="adj1" fmla="val -56777"/>
              <a:gd name="adj2" fmla="val -133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int( ) </a:t>
            </a:r>
            <a:r>
              <a:rPr lang="ko-KR" altLang="en-US" sz="1400" smtClean="0"/>
              <a:t>을 써서 숫</a:t>
            </a:r>
            <a:r>
              <a:rPr lang="ko-KR" altLang="en-US" sz="1400"/>
              <a:t>자</a:t>
            </a:r>
            <a:r>
              <a:rPr lang="ko-KR" altLang="en-US" sz="1400" smtClean="0"/>
              <a:t>로 바꾼다</a:t>
            </a:r>
            <a:endParaRPr lang="ko-KR" altLang="en-US" sz="140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329654" y="3501008"/>
            <a:ext cx="3042546" cy="360040"/>
          </a:xfrm>
          <a:prstGeom prst="wedgeRoundRectCallout">
            <a:avLst>
              <a:gd name="adj1" fmla="val -60365"/>
              <a:gd name="adj2" fmla="val 208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숫자의 자릿수를 알아낸다</a:t>
            </a:r>
            <a:endParaRPr lang="ko-KR" altLang="en-US" sz="140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329654" y="4004271"/>
            <a:ext cx="3042546" cy="360040"/>
          </a:xfrm>
          <a:prstGeom prst="wedgeRoundRectCallout">
            <a:avLst>
              <a:gd name="adj1" fmla="val -56776"/>
              <a:gd name="adj2" fmla="val -57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문자가 섞여 있으면 에러</a:t>
            </a:r>
            <a:endParaRPr lang="ko-KR" altLang="en-US" sz="140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779912" y="5013176"/>
            <a:ext cx="3042546" cy="360040"/>
          </a:xfrm>
          <a:prstGeom prst="wedgeRoundRectCallout">
            <a:avLst>
              <a:gd name="adj1" fmla="val -56327"/>
              <a:gd name="adj2" fmla="val -36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마지막 문자를 제외</a:t>
            </a:r>
            <a:endParaRPr lang="ko-KR" altLang="en-US" sz="140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779912" y="6165304"/>
            <a:ext cx="3042546" cy="360040"/>
          </a:xfrm>
          <a:prstGeom prst="wedgeRoundRectCallout">
            <a:avLst>
              <a:gd name="adj1" fmla="val -67093"/>
              <a:gd name="adj2" fmla="val -133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소수점이 있을 때는 </a:t>
            </a:r>
            <a:r>
              <a:rPr lang="en-US" altLang="ko-KR" sz="1400" smtClean="0"/>
              <a:t>float( ) </a:t>
            </a:r>
            <a:r>
              <a:rPr lang="ko-KR" altLang="en-US" sz="1400" smtClean="0"/>
              <a:t>로 변환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06905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‘</a:t>
            </a:r>
            <a:r>
              <a:rPr lang="ko-KR" altLang="en-US" sz="2400" smtClean="0"/>
              <a:t>파이썬</a:t>
            </a:r>
            <a:r>
              <a:rPr lang="en-US" altLang="ko-KR" sz="2400" smtClean="0"/>
              <a:t>’ </a:t>
            </a:r>
            <a:r>
              <a:rPr lang="ko-KR" altLang="en-US" sz="2400" smtClean="0"/>
              <a:t>과 숫자 </a:t>
            </a:r>
            <a:r>
              <a:rPr lang="en-US" altLang="ko-KR" sz="2400" smtClean="0"/>
              <a:t>3 </a:t>
            </a:r>
            <a:r>
              <a:rPr lang="ko-KR" altLang="en-US" sz="2400" smtClean="0"/>
              <a:t>을 결합하라</a:t>
            </a:r>
            <a:r>
              <a:rPr lang="en-US" altLang="ko-KR" sz="2400" smtClean="0"/>
              <a:t>. (</a:t>
            </a:r>
            <a:r>
              <a:rPr lang="ko-KR" altLang="en-US" sz="2400" smtClean="0"/>
              <a:t>결과는 </a:t>
            </a:r>
            <a:r>
              <a:rPr lang="en-US" altLang="ko-KR" sz="2400" smtClean="0"/>
              <a:t>‘</a:t>
            </a:r>
            <a:r>
              <a:rPr lang="ko-KR" altLang="en-US" sz="2400" smtClean="0"/>
              <a:t>파이썬</a:t>
            </a:r>
            <a:r>
              <a:rPr lang="en-US" altLang="ko-KR" sz="2400" smtClean="0"/>
              <a:t>3’)</a:t>
            </a:r>
          </a:p>
          <a:p>
            <a:r>
              <a:rPr lang="en-US" altLang="ko-KR" sz="2400" smtClean="0"/>
              <a:t>s = ‘3.14’ </a:t>
            </a:r>
            <a:r>
              <a:rPr lang="ko-KR" altLang="en-US" sz="2400" smtClean="0"/>
              <a:t>에서 숫자 </a:t>
            </a:r>
            <a:r>
              <a:rPr lang="en-US" altLang="ko-KR" sz="2400" smtClean="0"/>
              <a:t>3 </a:t>
            </a:r>
            <a:r>
              <a:rPr lang="ko-KR" altLang="en-US" sz="2400" smtClean="0"/>
              <a:t>과 </a:t>
            </a:r>
            <a:r>
              <a:rPr lang="en-US" altLang="ko-KR" sz="2400" smtClean="0"/>
              <a:t>14</a:t>
            </a:r>
            <a:r>
              <a:rPr lang="ko-KR" altLang="en-US" sz="2400" smtClean="0"/>
              <a:t>를 뽑아내자</a:t>
            </a:r>
            <a:r>
              <a:rPr lang="en-US" altLang="ko-KR" sz="2400" smtClean="0"/>
              <a:t>.</a:t>
            </a:r>
          </a:p>
          <a:p>
            <a:r>
              <a:rPr lang="en-US" altLang="ko-KR" sz="2400"/>
              <a:t>n</a:t>
            </a:r>
            <a:r>
              <a:rPr lang="ko-KR" altLang="en-US" sz="2400" smtClean="0"/>
              <a:t> </a:t>
            </a:r>
            <a:r>
              <a:rPr lang="en-US" altLang="ko-KR" sz="2400" smtClean="0"/>
              <a:t>= 5678 </a:t>
            </a:r>
            <a:r>
              <a:rPr lang="ko-KR" altLang="en-US" sz="2400" smtClean="0"/>
              <a:t>이다</a:t>
            </a:r>
            <a:r>
              <a:rPr lang="en-US" altLang="ko-KR" sz="2400" smtClean="0"/>
              <a:t>. n</a:t>
            </a:r>
            <a:r>
              <a:rPr lang="ko-KR" altLang="en-US" sz="2400" smtClean="0"/>
              <a:t>의 자릿수를 알아내자</a:t>
            </a:r>
            <a:r>
              <a:rPr lang="en-US" altLang="ko-KR" sz="2400" smtClean="0"/>
              <a:t>.</a:t>
            </a:r>
          </a:p>
          <a:p>
            <a:r>
              <a:rPr lang="en-US" altLang="ko-KR" sz="2400"/>
              <a:t>n</a:t>
            </a:r>
            <a:r>
              <a:rPr lang="ko-KR" altLang="en-US" sz="2400" smtClean="0"/>
              <a:t> 에서 나머지를 이용하여 </a:t>
            </a:r>
            <a:r>
              <a:rPr lang="en-US" altLang="ko-KR" sz="2400" smtClean="0"/>
              <a:t>678 </a:t>
            </a:r>
            <a:r>
              <a:rPr lang="ko-KR" altLang="en-US" sz="2400" smtClean="0"/>
              <a:t>를 구하라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문자열에 숫자를 곱하면 반복해서 늘어난다</a:t>
            </a:r>
            <a:r>
              <a:rPr lang="en-US" altLang="ko-KR" sz="2400" smtClean="0"/>
              <a:t>.</a:t>
            </a:r>
          </a:p>
          <a:p>
            <a:pPr lvl="1"/>
            <a:r>
              <a:rPr lang="en-US" altLang="ko-KR" sz="2000" smtClean="0"/>
              <a:t>‘</a:t>
            </a:r>
            <a:r>
              <a:rPr lang="ko-KR" altLang="en-US" sz="2000" smtClean="0"/>
              <a:t>파이썬</a:t>
            </a:r>
            <a:r>
              <a:rPr lang="en-US" altLang="ko-KR" sz="2000" smtClean="0"/>
              <a:t>’ * 3</a:t>
            </a:r>
          </a:p>
          <a:p>
            <a:pPr lvl="1"/>
            <a:r>
              <a:rPr lang="en-US" altLang="ko-KR" sz="2000" smtClean="0"/>
              <a:t>‘1’ * 10</a:t>
            </a:r>
            <a:endParaRPr lang="en-US" altLang="ko-KR" sz="2000"/>
          </a:p>
          <a:p>
            <a:pPr lvl="1"/>
            <a:r>
              <a:rPr lang="ko-KR" altLang="en-US" sz="2000" smtClean="0"/>
              <a:t>이 기능을 이용하여</a:t>
            </a:r>
            <a:r>
              <a:rPr lang="en-US" altLang="ko-KR" sz="2000" smtClean="0"/>
              <a:t>, </a:t>
            </a:r>
            <a:r>
              <a:rPr lang="ko-KR" altLang="en-US" sz="2000" smtClean="0"/>
              <a:t>숫자 </a:t>
            </a:r>
            <a:r>
              <a:rPr lang="en-US" altLang="ko-KR" sz="2000" smtClean="0"/>
              <a:t>100000000 (1</a:t>
            </a:r>
            <a:r>
              <a:rPr lang="ko-KR" altLang="en-US" sz="2000" smtClean="0"/>
              <a:t>억</a:t>
            </a:r>
            <a:r>
              <a:rPr lang="en-US" altLang="ko-KR" sz="2000" smtClean="0"/>
              <a:t>) </a:t>
            </a:r>
            <a:r>
              <a:rPr lang="ko-KR" altLang="en-US" sz="2000" smtClean="0"/>
              <a:t>을 만들어라</a:t>
            </a:r>
            <a:r>
              <a:rPr lang="en-US" altLang="ko-KR" sz="2000" smtClean="0"/>
              <a:t>.</a:t>
            </a:r>
          </a:p>
          <a:p>
            <a:endParaRPr lang="en-US" altLang="ko-KR" sz="2400"/>
          </a:p>
          <a:p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80449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분리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24542" y="1268760"/>
            <a:ext cx="389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mtClean="0">
                <a:solidFill>
                  <a:srgbClr val="00B050"/>
                </a:solidFill>
              </a:rPr>
              <a:t>split( ) </a:t>
            </a:r>
            <a:r>
              <a:rPr lang="ko-KR" altLang="en-US" sz="2800" b="1" smtClean="0">
                <a:solidFill>
                  <a:srgbClr val="00B050"/>
                </a:solidFill>
              </a:rPr>
              <a:t>과</a:t>
            </a:r>
            <a:r>
              <a:rPr lang="en-US" altLang="ko-KR" sz="2800" b="1" smtClean="0">
                <a:solidFill>
                  <a:srgbClr val="00B050"/>
                </a:solidFill>
              </a:rPr>
              <a:t> strip( ) </a:t>
            </a:r>
            <a:r>
              <a:rPr lang="ko-KR" altLang="en-US" sz="2800" b="1" smtClean="0">
                <a:solidFill>
                  <a:srgbClr val="00B050"/>
                </a:solidFill>
              </a:rPr>
              <a:t>함수</a:t>
            </a:r>
            <a:endParaRPr lang="ko-KR" altLang="en-US" sz="2800" b="1">
              <a:solidFill>
                <a:srgbClr val="00B05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31125"/>
            <a:ext cx="6911180" cy="484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581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계산기 만들기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152775"/>
            <a:ext cx="32861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40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3747</TotalTime>
  <Words>673</Words>
  <Application>Microsoft Office PowerPoint</Application>
  <PresentationFormat>화면 슬라이드 쇼(4:3)</PresentationFormat>
  <Paragraphs>209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인공지능 프로그래밍 ★ 15주차 – 파이썬 ★</vt:lpstr>
      <vt:lpstr>문자열</vt:lpstr>
      <vt:lpstr>연습문제</vt:lpstr>
      <vt:lpstr>문자열 두번째</vt:lpstr>
      <vt:lpstr>연습문제</vt:lpstr>
      <vt:lpstr>문자열과 숫자 변환</vt:lpstr>
      <vt:lpstr>연습문제</vt:lpstr>
      <vt:lpstr>문자열 분리</vt:lpstr>
      <vt:lpstr>계산기 만들기</vt:lpstr>
      <vt:lpstr>실행방법</vt:lpstr>
      <vt:lpstr>버튼 만들기</vt:lpstr>
      <vt:lpstr>설명창 달기</vt:lpstr>
      <vt:lpstr>버튼 누르면 닫기</vt:lpstr>
      <vt:lpstr>옆으로 배치하기</vt:lpstr>
      <vt:lpstr>입력창 추가하기</vt:lpstr>
      <vt:lpstr>계산기 전체 소스</vt:lpstr>
      <vt:lpstr>모양 만들기</vt:lpstr>
      <vt:lpstr>계산하기</vt:lpstr>
      <vt:lpstr>연습문제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3장 – 반복 ★</dc:title>
  <dc:creator>hwangheui lee</dc:creator>
  <cp:lastModifiedBy>hwangheui lee</cp:lastModifiedBy>
  <cp:revision>116</cp:revision>
  <dcterms:created xsi:type="dcterms:W3CDTF">2019-03-21T12:09:07Z</dcterms:created>
  <dcterms:modified xsi:type="dcterms:W3CDTF">2019-05-17T03:36:57Z</dcterms:modified>
</cp:coreProperties>
</file>