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301" r:id="rId4"/>
    <p:sldId id="302" r:id="rId5"/>
    <p:sldId id="315" r:id="rId6"/>
    <p:sldId id="303" r:id="rId7"/>
    <p:sldId id="304" r:id="rId8"/>
    <p:sldId id="305" r:id="rId9"/>
    <p:sldId id="316" r:id="rId10"/>
    <p:sldId id="317" r:id="rId11"/>
    <p:sldId id="318" r:id="rId12"/>
    <p:sldId id="319" r:id="rId13"/>
    <p:sldId id="320" r:id="rId14"/>
    <p:sldId id="321" r:id="rId15"/>
    <p:sldId id="323" r:id="rId16"/>
    <p:sldId id="322" r:id="rId17"/>
    <p:sldId id="324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11EA"/>
    <a:srgbClr val="F78615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6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1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5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25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6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8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3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40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0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5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B3B5F-9009-4429-B189-AC5C9A41A797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32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3B5F-9009-4429-B189-AC5C9A41A797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55BD6-4C4A-4DAC-BAA2-E9A5FE46F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10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470025"/>
          </a:xfrm>
        </p:spPr>
        <p:txBody>
          <a:bodyPr/>
          <a:lstStyle/>
          <a:p>
            <a:r>
              <a:rPr lang="ko-KR" altLang="en-US" smtClean="0"/>
              <a:t>인공지능 프로그래밍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z="3200" i="1" smtClean="0">
                <a:solidFill>
                  <a:srgbClr val="FF0000"/>
                </a:solidFill>
              </a:rPr>
              <a:t>★</a:t>
            </a:r>
            <a:r>
              <a:rPr lang="en-US" altLang="ko-KR" sz="3200" i="1" smtClean="0"/>
              <a:t> </a:t>
            </a:r>
            <a:r>
              <a:rPr lang="en-US" altLang="ko-KR" sz="3200" i="1" smtClean="0"/>
              <a:t>12</a:t>
            </a:r>
            <a:r>
              <a:rPr lang="ko-KR" altLang="en-US" sz="3200" i="1" smtClean="0"/>
              <a:t>주차 </a:t>
            </a:r>
            <a:r>
              <a:rPr lang="en-US" altLang="ko-KR" sz="3200" i="1" smtClean="0"/>
              <a:t>– </a:t>
            </a:r>
            <a:r>
              <a:rPr lang="ko-KR" altLang="en-US" sz="3200" i="1" smtClean="0"/>
              <a:t>테트리스 </a:t>
            </a:r>
            <a:r>
              <a:rPr lang="en-US" altLang="ko-KR" sz="3200" i="1" smtClean="0">
                <a:solidFill>
                  <a:srgbClr val="00B0F0"/>
                </a:solidFill>
              </a:rPr>
              <a:t>★</a:t>
            </a:r>
            <a:endParaRPr lang="ko-KR" altLang="en-US" sz="3200" i="1">
              <a:solidFill>
                <a:srgbClr val="00B0F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2019. 4. </a:t>
            </a:r>
            <a:r>
              <a:rPr lang="en-US" altLang="ko-KR" smtClean="0"/>
              <a:t>19</a:t>
            </a:r>
            <a:endParaRPr lang="en-US" altLang="ko-KR" smtClean="0"/>
          </a:p>
          <a:p>
            <a:r>
              <a:rPr lang="ko-KR" altLang="en-US" smtClean="0"/>
              <a:t>서울코딩학</a:t>
            </a:r>
            <a:r>
              <a:rPr lang="ko-KR" altLang="en-US"/>
              <a:t>원</a:t>
            </a:r>
            <a:endParaRPr lang="en-US" altLang="ko-KR" smtClean="0"/>
          </a:p>
          <a:p>
            <a:r>
              <a:rPr lang="ko-KR" altLang="en-US" smtClean="0"/>
              <a:t>김현호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겹친다</a:t>
            </a:r>
            <a:r>
              <a:rPr lang="en-US" altLang="ko-KR" smtClean="0"/>
              <a:t>?( )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3" y="1484784"/>
            <a:ext cx="8161175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겹친다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</a:p>
          <a:p>
            <a:pPr defTabSz="540000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겹침 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</a:p>
          <a:p>
            <a:pPr defTabSz="540000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메모리위치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-&gt; 10000+(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종류*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100)+(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회전*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10)</a:t>
            </a:r>
          </a:p>
          <a:p>
            <a:pPr defTabSz="540000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defTabSz="540000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횟수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</a:p>
          <a:p>
            <a:pPr defTabSz="540000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(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겹침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=0) * (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횟수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&lt; 4)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동안</a:t>
            </a:r>
          </a:p>
          <a:p>
            <a:pPr defTabSz="540000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	세로위치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메모리위치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+(2*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횟수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)]</a:t>
            </a:r>
          </a:p>
          <a:p>
            <a:pPr defTabSz="540000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가로위치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메모리위치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+(2*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횟수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+1)]</a:t>
            </a:r>
          </a:p>
          <a:p>
            <a:pPr defTabSz="540000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defTabSz="540000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	(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세로위치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&lt;0) + (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세로위치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&gt;=19) + (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가로위치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&lt;1) + (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가로위치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&gt;10)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</a:p>
          <a:p>
            <a:pPr defTabSz="540000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겹침 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1</a:t>
            </a:r>
          </a:p>
          <a:p>
            <a:pPr defTabSz="540000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	(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겹침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=0) * (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[20000+(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세로위치*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100)+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가로위치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]&gt;0)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</a:p>
          <a:p>
            <a:pPr defTabSz="540000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겹침 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1</a:t>
            </a:r>
          </a:p>
          <a:p>
            <a:pPr defTabSz="540000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횟수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횟수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+ 1</a:t>
            </a:r>
          </a:p>
          <a:p>
            <a:pPr defTabSz="540000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defTabSz="540000"/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겹침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8087" y="6279703"/>
            <a:ext cx="2702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w12_04_</a:t>
            </a:r>
            <a:r>
              <a:rPr lang="ko-KR" altLang="en-US" sz="2400" smtClean="0"/>
              <a:t>겹친다</a:t>
            </a:r>
            <a:r>
              <a:rPr lang="en-US" altLang="ko-KR" sz="2400" smtClean="0"/>
              <a:t>.txt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7773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겹친다</a:t>
            </a:r>
            <a:r>
              <a:rPr lang="en-US" altLang="ko-KR" smtClean="0"/>
              <a:t>?( ) </a:t>
            </a:r>
            <a:r>
              <a:rPr lang="ko-KR" altLang="en-US" smtClean="0"/>
              <a:t>적용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412775"/>
            <a:ext cx="4320480" cy="489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52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게임중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1</a:t>
            </a:r>
          </a:p>
          <a:p>
            <a:pPr defTabSz="252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게임중 동안</a:t>
            </a:r>
          </a:p>
          <a:p>
            <a:pPr defTabSz="252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defTabSz="252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50004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4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위쪽키</a:t>
            </a:r>
            <a:endParaRPr lang="en-US" altLang="ko-KR" sz="140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252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4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새회전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+ 1</a:t>
            </a:r>
          </a:p>
          <a:p>
            <a:pPr defTabSz="252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새회전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4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</a:p>
          <a:p>
            <a:pPr defTabSz="252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새회전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</a:p>
          <a:p>
            <a:pPr defTabSz="252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겹친다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새회전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= 0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</a:p>
          <a:p>
            <a:pPr defTabSz="252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회전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새회전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252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defTabSz="252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50005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아래키</a:t>
            </a:r>
          </a:p>
          <a:p>
            <a:pPr defTabSz="252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겹친다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+1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= 0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</a:p>
          <a:p>
            <a:pPr defTabSz="252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세로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+ 1</a:t>
            </a:r>
          </a:p>
          <a:p>
            <a:pPr defTabSz="252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defTabSz="252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50006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왼쪽키</a:t>
            </a:r>
          </a:p>
          <a:p>
            <a:pPr defTabSz="252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겹친다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= 0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</a:p>
          <a:p>
            <a:pPr defTabSz="252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가로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</a:p>
          <a:p>
            <a:pPr defTabSz="252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defTabSz="252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50007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오른쪽키</a:t>
            </a:r>
          </a:p>
          <a:p>
            <a:pPr defTabSz="252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겹친다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+1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= 0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</a:p>
          <a:p>
            <a:pPr defTabSz="252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가로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14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44008" y="1412775"/>
            <a:ext cx="4355976" cy="489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52000"/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252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defTabSz="252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타이머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타이머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+ 1</a:t>
            </a:r>
          </a:p>
          <a:p>
            <a:pPr defTabSz="252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타이머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= 20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</a:p>
          <a:p>
            <a:pPr defTabSz="252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타이머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</a:p>
          <a:p>
            <a:pPr defTabSz="252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겹친다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+1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 = 0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</a:p>
          <a:p>
            <a:pPr defTabSz="252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	세로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세로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+ 1</a:t>
            </a:r>
          </a:p>
          <a:p>
            <a:pPr defTabSz="252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defTabSz="252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  <a:p>
            <a:pPr defTabSz="252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[55000] -&gt; 1</a:t>
            </a:r>
          </a:p>
          <a:p>
            <a:pPr defTabSz="252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0)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18087" y="6279703"/>
            <a:ext cx="2702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w12_04_</a:t>
            </a:r>
            <a:r>
              <a:rPr lang="ko-KR" altLang="en-US" sz="2400" smtClean="0"/>
              <a:t>겹친다</a:t>
            </a:r>
            <a:r>
              <a:rPr lang="en-US" altLang="ko-KR" sz="2400" smtClean="0"/>
              <a:t>.txt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95666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쌓기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75714" y="5334307"/>
            <a:ext cx="18325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낙하하다</a:t>
            </a:r>
            <a:endParaRPr lang="en-US" altLang="ko-KR" sz="2400" smtClean="0"/>
          </a:p>
          <a:p>
            <a:pPr algn="ctr"/>
            <a:r>
              <a:rPr lang="ko-KR" altLang="en-US" sz="2400" smtClean="0"/>
              <a:t>바닥에 </a:t>
            </a:r>
            <a:r>
              <a:rPr lang="ko-KR" altLang="en-US" sz="2400" smtClean="0"/>
              <a:t>겹침</a:t>
            </a:r>
            <a:endParaRPr lang="ko-KR" alt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93948"/>
            <a:ext cx="2952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93948"/>
            <a:ext cx="295275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41827" y="5334307"/>
            <a:ext cx="2557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/>
              <a:t>낙하하다</a:t>
            </a:r>
            <a:endParaRPr lang="en-US" altLang="ko-KR" sz="2400" smtClean="0"/>
          </a:p>
          <a:p>
            <a:pPr algn="ctr"/>
            <a:r>
              <a:rPr lang="ko-KR" altLang="en-US" sz="2400" smtClean="0"/>
              <a:t>다른 블록에 </a:t>
            </a:r>
            <a:r>
              <a:rPr lang="ko-KR" altLang="en-US" sz="2400" smtClean="0"/>
              <a:t>겹침</a:t>
            </a:r>
            <a:endParaRPr lang="ko-KR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3016148" y="1412776"/>
            <a:ext cx="28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mtClean="0">
                <a:solidFill>
                  <a:srgbClr val="FF0000"/>
                </a:solidFill>
              </a:rPr>
              <a:t>2</a:t>
            </a:r>
            <a:r>
              <a:rPr lang="ko-KR" altLang="en-US" sz="2400" b="1" smtClean="0">
                <a:solidFill>
                  <a:srgbClr val="FF0000"/>
                </a:solidFill>
              </a:rPr>
              <a:t>가지 경우뿐이다</a:t>
            </a:r>
            <a:r>
              <a:rPr lang="en-US" altLang="ko-KR" sz="2400" b="1" smtClean="0">
                <a:solidFill>
                  <a:srgbClr val="FF0000"/>
                </a:solidFill>
              </a:rPr>
              <a:t>!</a:t>
            </a:r>
            <a:endParaRPr lang="ko-KR" alt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47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쌓기 코드 위치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3" y="1268760"/>
            <a:ext cx="8161175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en-US" altLang="ko-KR" sz="14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+ 1</a:t>
            </a:r>
          </a:p>
          <a:p>
            <a:pPr defTabSz="540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20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</a:p>
          <a:p>
            <a:pPr defTabSz="540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타이머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</a:p>
          <a:p>
            <a:pPr defTabSz="540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겹침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</a:p>
          <a:p>
            <a:pPr defTabSz="540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겹친다</a:t>
            </a:r>
            <a:r>
              <a:rPr lang="en-US" altLang="ko-KR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?(</a:t>
            </a:r>
            <a:r>
              <a:rPr lang="ko-KR" altLang="en-US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+1, </a:t>
            </a:r>
            <a:r>
              <a:rPr lang="ko-KR" altLang="en-US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</a:p>
          <a:p>
            <a:pPr defTabSz="540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겹침 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1</a:t>
            </a:r>
          </a:p>
          <a:p>
            <a:pPr defTabSz="540000"/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낙하블록저장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defTabSz="540000"/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</a:p>
          <a:p>
            <a:pPr defTabSz="540000"/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]) # 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떨어진 블록을 그려준다</a:t>
            </a:r>
          </a:p>
          <a:p>
            <a:pPr defTabSz="540000"/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</a:p>
          <a:p>
            <a:pPr defTabSz="540000"/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400" smtClean="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### </a:t>
            </a:r>
            <a:r>
              <a:rPr lang="ko-KR" altLang="en-US" sz="1400" smtClean="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블록 나타내기</a:t>
            </a:r>
            <a:endParaRPr lang="en-US" altLang="ko-KR" sz="1400" smtClean="0">
              <a:solidFill>
                <a:schemeClr val="tx2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400" smtClean="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400" smtClean="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 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1</a:t>
            </a:r>
          </a:p>
          <a:p>
            <a:pPr defTabSz="540000"/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5</a:t>
            </a:r>
          </a:p>
          <a:p>
            <a:pPr defTabSz="540000"/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 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</a:p>
          <a:p>
            <a:pPr defTabSz="540000"/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타이머 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</a:p>
          <a:p>
            <a:pPr defTabSz="540000"/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</a:p>
          <a:p>
            <a:pPr defTabSz="540000"/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 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 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+ 1</a:t>
            </a:r>
          </a:p>
          <a:p>
            <a:pPr defTabSz="540000"/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 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7 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</a:p>
          <a:p>
            <a:pPr defTabSz="540000"/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종류 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</a:p>
          <a:p>
            <a:pPr defTabSz="540000"/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</a:p>
          <a:p>
            <a:pPr defTabSz="540000"/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겹침 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0 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</a:p>
          <a:p>
            <a:pPr defTabSz="540000"/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세로 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 </a:t>
            </a:r>
            <a:r>
              <a:rPr lang="en-US" altLang="ko-KR" sz="1400">
                <a:solidFill>
                  <a:schemeClr val="tx2">
                    <a:lumMod val="40000"/>
                    <a:lumOff val="6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+ 1</a:t>
            </a:r>
            <a:endParaRPr lang="ko-KR" altLang="en-US" sz="1400">
              <a:solidFill>
                <a:schemeClr val="tx2">
                  <a:lumMod val="40000"/>
                  <a:lumOff val="6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8087" y="6351711"/>
            <a:ext cx="2395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w12_05_</a:t>
            </a:r>
            <a:r>
              <a:rPr lang="ko-KR" altLang="en-US" sz="2400" smtClean="0"/>
              <a:t>쌓기</a:t>
            </a:r>
            <a:r>
              <a:rPr lang="en-US" altLang="ko-KR" sz="2400" smtClean="0"/>
              <a:t>.txt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77009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쌓기 방법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1268760"/>
            <a:ext cx="8544683" cy="5112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60000"/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낙하블록저장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</a:p>
          <a:p>
            <a:pPr defTabSz="360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횟수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</a:p>
          <a:p>
            <a:pPr defTabSz="360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횟수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4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동안</a:t>
            </a:r>
          </a:p>
          <a:p>
            <a:pPr defTabSz="360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[20000 + ((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[10000+(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종류*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100)+(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회전*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10)+(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횟수*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2)])*100)</a:t>
            </a:r>
          </a:p>
          <a:p>
            <a:pPr defTabSz="360000"/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+ (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[10000+(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종류*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100)+(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회전*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10)+(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횟수*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2)+1])] -&gt; 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defTabSz="360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횟수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횟수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+ 1</a:t>
            </a:r>
          </a:p>
          <a:p>
            <a:pPr defTabSz="360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defTabSz="360000"/>
            <a:r>
              <a:rPr lang="ko-KR" altLang="en-US" sz="140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겹친다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</a:p>
          <a:p>
            <a:pPr defTabSz="360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겹침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</a:p>
          <a:p>
            <a:pPr defTabSz="360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메모리위치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10000+(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종류*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100)+(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회전*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10)</a:t>
            </a:r>
          </a:p>
          <a:p>
            <a:pPr defTabSz="360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</a:p>
          <a:p>
            <a:pPr defTabSz="360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횟수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</a:p>
          <a:p>
            <a:pPr defTabSz="360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겹침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=0) * 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횟수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4)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동안</a:t>
            </a:r>
          </a:p>
          <a:p>
            <a:pPr defTabSz="360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세로위치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메모리위치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+(2*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횟수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)]</a:t>
            </a:r>
          </a:p>
          <a:p>
            <a:pPr defTabSz="360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가로위치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메모리위치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+(2*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횟수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+1)]</a:t>
            </a:r>
          </a:p>
          <a:p>
            <a:pPr defTabSz="360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defTabSz="360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세로위치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&lt;0) + 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세로위치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&gt;=19) + 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가로위치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&lt;1) + 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가로위치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&gt;10)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</a:p>
          <a:p>
            <a:pPr defTabSz="360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겹침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1</a:t>
            </a:r>
          </a:p>
          <a:p>
            <a:pPr defTabSz="360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겹침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=0) * (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[20000+(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세로위치*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100)+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가로위치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]&gt;0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</a:p>
          <a:p>
            <a:pPr defTabSz="360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겹침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1</a:t>
            </a:r>
          </a:p>
          <a:p>
            <a:pPr defTabSz="360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횟수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횟수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+ 1</a:t>
            </a:r>
          </a:p>
          <a:p>
            <a:pPr defTabSz="360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defTabSz="360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겹침</a:t>
            </a:r>
            <a:endParaRPr lang="ko-KR" altLang="en-US" sz="14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18087" y="6351711"/>
            <a:ext cx="2395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w12_05_</a:t>
            </a:r>
            <a:r>
              <a:rPr lang="ko-KR" altLang="en-US" sz="2400" smtClean="0"/>
              <a:t>쌓기</a:t>
            </a:r>
            <a:r>
              <a:rPr lang="en-US" altLang="ko-KR" sz="2400" smtClean="0"/>
              <a:t>.txt</a:t>
            </a:r>
            <a:endParaRPr lang="ko-KR" alt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10" y="2846244"/>
            <a:ext cx="2246186" cy="223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50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메모리</a:t>
            </a:r>
            <a:r>
              <a:rPr lang="en-US" altLang="ko-KR" smtClean="0"/>
              <a:t>[20000]</a:t>
            </a: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21534"/>
              </p:ext>
            </p:extLst>
          </p:nvPr>
        </p:nvGraphicFramePr>
        <p:xfrm>
          <a:off x="1115625" y="1628800"/>
          <a:ext cx="7303580" cy="5056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</a:tblGrid>
              <a:tr h="24076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11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13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14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15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16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17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18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19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20000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20100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20200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20300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20400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20500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20600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20700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20800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20900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21000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21100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21200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21300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21400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21500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21600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21700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21800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21900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07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줄지우기</a:t>
            </a:r>
            <a:r>
              <a:rPr lang="en-US" altLang="ko-KR" smtClean="0"/>
              <a:t>( )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139952" y="6279703"/>
            <a:ext cx="3010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w12_06_</a:t>
            </a:r>
            <a:r>
              <a:rPr lang="ko-KR" altLang="en-US" sz="2400" smtClean="0"/>
              <a:t>줄지우기</a:t>
            </a:r>
            <a:r>
              <a:rPr lang="en-US" altLang="ko-KR" sz="2400" smtClean="0"/>
              <a:t>.txt</a:t>
            </a:r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179512" y="1412775"/>
            <a:ext cx="4320480" cy="489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52000"/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줄지우기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</a:p>
          <a:p>
            <a:pPr defTabSz="252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 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18</a:t>
            </a:r>
          </a:p>
          <a:p>
            <a:pPr defTabSz="252000"/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 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&gt;= 0 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동안</a:t>
            </a:r>
          </a:p>
          <a:p>
            <a:pPr defTabSz="252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완성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1</a:t>
            </a:r>
          </a:p>
          <a:p>
            <a:pPr defTabSz="252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1</a:t>
            </a:r>
          </a:p>
          <a:p>
            <a:pPr defTabSz="252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1) * 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11)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동안</a:t>
            </a:r>
          </a:p>
          <a:p>
            <a:pPr defTabSz="252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메모리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[20000+(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세로*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100)+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= 0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</a:p>
          <a:p>
            <a:pPr defTabSz="252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완성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</a:p>
          <a:p>
            <a:pPr defTabSz="252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+ 1</a:t>
            </a:r>
          </a:p>
          <a:p>
            <a:pPr defTabSz="252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defTabSz="252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=1 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</a:p>
          <a:p>
            <a:pPr defTabSz="252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###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내리기</a:t>
            </a:r>
          </a:p>
          <a:p>
            <a:pPr defTabSz="252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세로위치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</a:p>
          <a:p>
            <a:pPr defTabSz="252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세로위치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0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동안</a:t>
            </a:r>
          </a:p>
          <a:p>
            <a:pPr defTabSz="252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가로위치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1</a:t>
            </a:r>
          </a:p>
          <a:p>
            <a:pPr defTabSz="252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가로위치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 11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동안</a:t>
            </a:r>
          </a:p>
          <a:p>
            <a:pPr defTabSz="252000"/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메모리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[20000+(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세로위치*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100)+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가로위치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-&gt;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[20000+((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세로위치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-1)*100)+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가로위치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 defTabSz="252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	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가로위치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가로위치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+ 1</a:t>
            </a:r>
          </a:p>
          <a:p>
            <a:pPr defTabSz="252000"/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세로위치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세로위치 </a:t>
            </a:r>
            <a:r>
              <a:rPr lang="en-US" altLang="ko-KR"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644008" y="1412775"/>
            <a:ext cx="4355976" cy="4896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252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###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첫줄을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0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으로 채운다</a:t>
            </a:r>
          </a:p>
          <a:p>
            <a:pPr defTabSz="252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	횟수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</a:p>
          <a:p>
            <a:pPr defTabSz="252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횟수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&lt; 10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동안</a:t>
            </a:r>
          </a:p>
          <a:p>
            <a:pPr defTabSz="252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		메모리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[20000+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횟수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+1] -&gt; 0</a:t>
            </a:r>
          </a:p>
          <a:p>
            <a:pPr defTabSz="252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횟수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횟수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+ 1</a:t>
            </a:r>
          </a:p>
          <a:p>
            <a:pPr defTabSz="252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</a:p>
          <a:p>
            <a:pPr defTabSz="252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	###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판을 다시 그린다</a:t>
            </a:r>
          </a:p>
          <a:p>
            <a:pPr defTabSz="252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	세로위치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</a:p>
          <a:p>
            <a:pPr defTabSz="252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세로위치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&lt; 19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동안</a:t>
            </a:r>
          </a:p>
          <a:p>
            <a:pPr defTabSz="252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		가로위치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1</a:t>
            </a:r>
          </a:p>
          <a:p>
            <a:pPr defTabSz="252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가로위치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&lt; 11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동안</a:t>
            </a:r>
          </a:p>
          <a:p>
            <a:pPr defTabSz="252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			사각형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세로위치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가로위치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[20000+(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세로위치*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100)+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가로위치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  <a:p>
            <a:pPr defTabSz="252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			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가로위치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가로위치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+ 1</a:t>
            </a:r>
          </a:p>
          <a:p>
            <a:pPr defTabSz="252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세로위치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세로위치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+ 1</a:t>
            </a:r>
          </a:p>
          <a:p>
            <a:pPr defTabSz="252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</a:p>
          <a:p>
            <a:pPr defTabSz="252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[55000] -&gt; 1</a:t>
            </a:r>
          </a:p>
          <a:p>
            <a:pPr defTabSz="252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		</a:t>
            </a:r>
          </a:p>
          <a:p>
            <a:pPr defTabSz="252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=0 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</a:p>
          <a:p>
            <a:pPr defTabSz="252000"/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	세로 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 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endParaRPr lang="ko-KR" altLang="en-US" sz="1600" b="1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085184"/>
            <a:ext cx="1578990" cy="156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91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수고했어요</a:t>
            </a:r>
            <a:r>
              <a:rPr lang="en-US" altLang="ko-KR"/>
              <a:t> </a:t>
            </a:r>
            <a:r>
              <a:rPr lang="en-US" altLang="ko-KR" smtClean="0"/>
              <a:t>^^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1957388"/>
            <a:ext cx="29432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73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테트리스</a:t>
            </a:r>
            <a:endParaRPr lang="ko-KR" altLang="en-US"/>
          </a:p>
        </p:txBody>
      </p:sp>
      <p:pic>
        <p:nvPicPr>
          <p:cNvPr id="1026" name="Picture 2" descr="C:\Users\hwangheui\Desktop\tetr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17940"/>
            <a:ext cx="29432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52076" y="5502147"/>
            <a:ext cx="51048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/>
              <a:t>http://github.com/lecture4</a:t>
            </a:r>
          </a:p>
          <a:p>
            <a:pPr algn="ctr"/>
            <a:r>
              <a:rPr lang="en-US" altLang="ko-KR" sz="3200" smtClean="0">
                <a:sym typeface="Wingdings" panose="05000000000000000000" pitchFamily="2" charset="2"/>
              </a:rPr>
              <a:t> </a:t>
            </a:r>
            <a:r>
              <a:rPr lang="ko-KR" altLang="en-US" sz="3200" smtClean="0">
                <a:sym typeface="Wingdings" panose="05000000000000000000" pitchFamily="2" charset="2"/>
              </a:rPr>
              <a:t>터트리스</a:t>
            </a:r>
            <a:r>
              <a:rPr lang="en-US" altLang="ko-KR" sz="3200" smtClean="0">
                <a:sym typeface="Wingdings" panose="05000000000000000000" pitchFamily="2" charset="2"/>
              </a:rPr>
              <a:t>.txt</a:t>
            </a:r>
            <a:r>
              <a:rPr lang="en-US" altLang="ko-KR" sz="3200" smtClean="0"/>
              <a:t> 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78458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화면 좌표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04972"/>
              </p:ext>
            </p:extLst>
          </p:nvPr>
        </p:nvGraphicFramePr>
        <p:xfrm>
          <a:off x="1115625" y="1628800"/>
          <a:ext cx="6912759" cy="5056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  <a:gridCol w="329179"/>
              </a:tblGrid>
              <a:tr h="240764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11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13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14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15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16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17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18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19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2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3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4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5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6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7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8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9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10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11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12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13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14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15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16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17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18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240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/>
                        <a:t>19</a:t>
                      </a:r>
                      <a:endParaRPr lang="ko-KR" altLang="en-US" sz="8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9" y="35885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>
                <a:solidFill>
                  <a:srgbClr val="FF0000"/>
                </a:solidFill>
              </a:rPr>
              <a:t>세로</a:t>
            </a:r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47845" y="11967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mtClean="0">
                <a:solidFill>
                  <a:srgbClr val="FF0000"/>
                </a:solidFill>
              </a:rPr>
              <a:t>가로</a:t>
            </a:r>
            <a:endParaRPr lang="ko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44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블록 </a:t>
            </a:r>
            <a:r>
              <a:rPr lang="ko-KR" altLang="en-US" smtClean="0"/>
              <a:t>모</a:t>
            </a:r>
            <a:r>
              <a:rPr lang="ko-KR" altLang="en-US"/>
              <a:t>양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555776" y="1772816"/>
            <a:ext cx="504056" cy="504056"/>
          </a:xfrm>
          <a:prstGeom prst="rect">
            <a:avLst/>
          </a:prstGeom>
          <a:solidFill>
            <a:srgbClr val="F786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63888" y="1772816"/>
            <a:ext cx="504056" cy="504056"/>
          </a:xfrm>
          <a:prstGeom prst="rect">
            <a:avLst/>
          </a:prstGeom>
          <a:solidFill>
            <a:srgbClr val="F786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067944" y="1772816"/>
            <a:ext cx="504056" cy="504056"/>
          </a:xfrm>
          <a:prstGeom prst="rect">
            <a:avLst/>
          </a:prstGeom>
          <a:solidFill>
            <a:srgbClr val="F786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555776" y="2636912"/>
            <a:ext cx="504056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63888" y="2636912"/>
            <a:ext cx="504056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563888" y="3140968"/>
            <a:ext cx="504056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32040" y="2636912"/>
            <a:ext cx="504056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940152" y="2636912"/>
            <a:ext cx="504056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932040" y="3140968"/>
            <a:ext cx="504056" cy="5040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59832" y="1772816"/>
            <a:ext cx="504056" cy="504056"/>
          </a:xfrm>
          <a:prstGeom prst="rect">
            <a:avLst/>
          </a:prstGeom>
          <a:solidFill>
            <a:srgbClr val="F78615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059832" y="2636912"/>
            <a:ext cx="504056" cy="504056"/>
          </a:xfrm>
          <a:prstGeom prst="rect">
            <a:avLst/>
          </a:prstGeom>
          <a:solidFill>
            <a:srgbClr val="FF000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436096" y="2636912"/>
            <a:ext cx="504056" cy="504056"/>
          </a:xfrm>
          <a:prstGeom prst="rect">
            <a:avLst/>
          </a:prstGeom>
          <a:solidFill>
            <a:srgbClr val="92D05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55776" y="4005064"/>
            <a:ext cx="504056" cy="5040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059832" y="4509120"/>
            <a:ext cx="504056" cy="5040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63888" y="4509120"/>
            <a:ext cx="504056" cy="50405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059832" y="4005064"/>
            <a:ext cx="504056" cy="504056"/>
          </a:xfrm>
          <a:prstGeom prst="rect">
            <a:avLst/>
          </a:prstGeom>
          <a:solidFill>
            <a:srgbClr val="0070C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436096" y="4509120"/>
            <a:ext cx="50405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940152" y="3999509"/>
            <a:ext cx="50405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932040" y="4503565"/>
            <a:ext cx="504056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436096" y="3999509"/>
            <a:ext cx="504056" cy="504056"/>
          </a:xfrm>
          <a:prstGeom prst="rect">
            <a:avLst/>
          </a:prstGeom>
          <a:solidFill>
            <a:srgbClr val="FFFF0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555776" y="5805264"/>
            <a:ext cx="504056" cy="504056"/>
          </a:xfrm>
          <a:prstGeom prst="rect">
            <a:avLst/>
          </a:prstGeom>
          <a:solidFill>
            <a:srgbClr val="FB11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059832" y="5301208"/>
            <a:ext cx="504056" cy="504056"/>
          </a:xfrm>
          <a:prstGeom prst="rect">
            <a:avLst/>
          </a:prstGeom>
          <a:solidFill>
            <a:srgbClr val="FB11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563888" y="5805264"/>
            <a:ext cx="504056" cy="504056"/>
          </a:xfrm>
          <a:prstGeom prst="rect">
            <a:avLst/>
          </a:prstGeom>
          <a:solidFill>
            <a:srgbClr val="FB11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059832" y="5805264"/>
            <a:ext cx="504056" cy="504056"/>
          </a:xfrm>
          <a:prstGeom prst="rect">
            <a:avLst/>
          </a:prstGeom>
          <a:solidFill>
            <a:srgbClr val="FB11EA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436096" y="5805264"/>
            <a:ext cx="504056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40152" y="5295653"/>
            <a:ext cx="504056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940152" y="5805264"/>
            <a:ext cx="504056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436096" y="5295653"/>
            <a:ext cx="504056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38790" y="1815207"/>
            <a:ext cx="97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블록</a:t>
            </a:r>
            <a:r>
              <a:rPr lang="en-US" altLang="ko-KR" sz="2400" smtClean="0"/>
              <a:t>0</a:t>
            </a:r>
            <a:endParaRPr lang="ko-KR" alt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1038790" y="265810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블록</a:t>
            </a:r>
            <a:r>
              <a:rPr lang="en-US" altLang="ko-KR" sz="2400" smtClean="0"/>
              <a:t>1</a:t>
            </a:r>
            <a:endParaRPr lang="ko-KR" altLang="en-US" sz="2400"/>
          </a:p>
        </p:txBody>
      </p:sp>
      <p:sp>
        <p:nvSpPr>
          <p:cNvPr id="44" name="TextBox 43"/>
          <p:cNvSpPr txBox="1"/>
          <p:nvPr/>
        </p:nvSpPr>
        <p:spPr>
          <a:xfrm>
            <a:off x="7020272" y="2658107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블록</a:t>
            </a:r>
            <a:r>
              <a:rPr lang="en-US" altLang="ko-KR" sz="2400"/>
              <a:t>2</a:t>
            </a:r>
            <a:endParaRPr lang="ko-KR" altLang="en-US" sz="2400"/>
          </a:p>
        </p:txBody>
      </p:sp>
      <p:sp>
        <p:nvSpPr>
          <p:cNvPr id="45" name="TextBox 44"/>
          <p:cNvSpPr txBox="1"/>
          <p:nvPr/>
        </p:nvSpPr>
        <p:spPr>
          <a:xfrm>
            <a:off x="1038790" y="4007591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블록</a:t>
            </a:r>
            <a:r>
              <a:rPr lang="en-US" altLang="ko-KR" sz="2400"/>
              <a:t>3</a:t>
            </a:r>
            <a:endParaRPr lang="ko-KR" altLang="en-US" sz="2400"/>
          </a:p>
        </p:txBody>
      </p:sp>
      <p:sp>
        <p:nvSpPr>
          <p:cNvPr id="46" name="TextBox 45"/>
          <p:cNvSpPr txBox="1"/>
          <p:nvPr/>
        </p:nvSpPr>
        <p:spPr>
          <a:xfrm>
            <a:off x="1038790" y="5295653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블록</a:t>
            </a:r>
            <a:r>
              <a:rPr lang="en-US" altLang="ko-KR" sz="2400"/>
              <a:t>5</a:t>
            </a:r>
            <a:endParaRPr lang="ko-KR" altLang="en-US" sz="2400"/>
          </a:p>
        </p:txBody>
      </p:sp>
      <p:sp>
        <p:nvSpPr>
          <p:cNvPr id="47" name="TextBox 46"/>
          <p:cNvSpPr txBox="1"/>
          <p:nvPr/>
        </p:nvSpPr>
        <p:spPr>
          <a:xfrm>
            <a:off x="7020272" y="3993944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블록</a:t>
            </a:r>
            <a:r>
              <a:rPr lang="en-US" altLang="ko-KR" sz="2400" smtClean="0"/>
              <a:t>4</a:t>
            </a:r>
            <a:endParaRPr lang="ko-KR" altLang="en-US" sz="2400"/>
          </a:p>
        </p:txBody>
      </p:sp>
      <p:sp>
        <p:nvSpPr>
          <p:cNvPr id="48" name="TextBox 47"/>
          <p:cNvSpPr txBox="1"/>
          <p:nvPr/>
        </p:nvSpPr>
        <p:spPr>
          <a:xfrm>
            <a:off x="7020272" y="5295652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블록</a:t>
            </a:r>
            <a:r>
              <a:rPr lang="en-US" altLang="ko-KR" sz="2400" smtClean="0"/>
              <a:t>6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49744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블록 회</a:t>
            </a:r>
            <a:r>
              <a:rPr lang="ko-KR" altLang="en-US"/>
              <a:t>전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14365" y="2506187"/>
            <a:ext cx="504056" cy="504056"/>
          </a:xfrm>
          <a:prstGeom prst="rect">
            <a:avLst/>
          </a:prstGeom>
          <a:solidFill>
            <a:srgbClr val="F786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022477" y="2506187"/>
            <a:ext cx="504056" cy="504056"/>
          </a:xfrm>
          <a:prstGeom prst="rect">
            <a:avLst/>
          </a:prstGeom>
          <a:solidFill>
            <a:srgbClr val="F786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26533" y="2506187"/>
            <a:ext cx="504056" cy="504056"/>
          </a:xfrm>
          <a:prstGeom prst="rect">
            <a:avLst/>
          </a:prstGeom>
          <a:solidFill>
            <a:srgbClr val="F786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18421" y="2506187"/>
            <a:ext cx="504056" cy="504056"/>
          </a:xfrm>
          <a:prstGeom prst="rect">
            <a:avLst/>
          </a:prstGeom>
          <a:solidFill>
            <a:srgbClr val="F78615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304367" y="4149090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회</a:t>
            </a:r>
            <a:r>
              <a:rPr lang="ko-KR" altLang="en-US" sz="2400"/>
              <a:t>전</a:t>
            </a:r>
            <a:r>
              <a:rPr lang="en-US" altLang="ko-KR" sz="2400" smtClean="0"/>
              <a:t>0</a:t>
            </a:r>
            <a:endParaRPr lang="ko-KR" altLang="en-US" sz="2400"/>
          </a:p>
        </p:txBody>
      </p:sp>
      <p:sp>
        <p:nvSpPr>
          <p:cNvPr id="49" name="직사각형 48"/>
          <p:cNvSpPr/>
          <p:nvPr/>
        </p:nvSpPr>
        <p:spPr>
          <a:xfrm>
            <a:off x="3484466" y="1988840"/>
            <a:ext cx="504056" cy="504056"/>
          </a:xfrm>
          <a:prstGeom prst="rect">
            <a:avLst/>
          </a:prstGeom>
          <a:solidFill>
            <a:srgbClr val="F786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491487" y="2990485"/>
            <a:ext cx="504056" cy="504056"/>
          </a:xfrm>
          <a:prstGeom prst="rect">
            <a:avLst/>
          </a:prstGeom>
          <a:solidFill>
            <a:srgbClr val="F786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491487" y="3494541"/>
            <a:ext cx="504056" cy="504056"/>
          </a:xfrm>
          <a:prstGeom prst="rect">
            <a:avLst/>
          </a:prstGeom>
          <a:solidFill>
            <a:srgbClr val="F786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484466" y="2492896"/>
            <a:ext cx="504056" cy="504056"/>
          </a:xfrm>
          <a:prstGeom prst="rect">
            <a:avLst/>
          </a:prstGeom>
          <a:solidFill>
            <a:srgbClr val="F78615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564586" y="2506864"/>
            <a:ext cx="504056" cy="504056"/>
          </a:xfrm>
          <a:prstGeom prst="rect">
            <a:avLst/>
          </a:prstGeom>
          <a:solidFill>
            <a:srgbClr val="F786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5068642" y="2520155"/>
            <a:ext cx="504056" cy="504056"/>
          </a:xfrm>
          <a:prstGeom prst="rect">
            <a:avLst/>
          </a:prstGeom>
          <a:solidFill>
            <a:srgbClr val="F786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076754" y="2506864"/>
            <a:ext cx="504056" cy="504056"/>
          </a:xfrm>
          <a:prstGeom prst="rect">
            <a:avLst/>
          </a:prstGeom>
          <a:solidFill>
            <a:srgbClr val="F786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572698" y="2494681"/>
            <a:ext cx="504056" cy="504056"/>
          </a:xfrm>
          <a:prstGeom prst="rect">
            <a:avLst/>
          </a:prstGeom>
          <a:solidFill>
            <a:srgbClr val="F78615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228882" y="1988840"/>
            <a:ext cx="504056" cy="504056"/>
          </a:xfrm>
          <a:prstGeom prst="rect">
            <a:avLst/>
          </a:prstGeom>
          <a:solidFill>
            <a:srgbClr val="F786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235903" y="2990485"/>
            <a:ext cx="504056" cy="504056"/>
          </a:xfrm>
          <a:prstGeom prst="rect">
            <a:avLst/>
          </a:prstGeom>
          <a:solidFill>
            <a:srgbClr val="F786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228882" y="1484784"/>
            <a:ext cx="504056" cy="504056"/>
          </a:xfrm>
          <a:prstGeom prst="rect">
            <a:avLst/>
          </a:prstGeom>
          <a:solidFill>
            <a:srgbClr val="F786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228882" y="2492896"/>
            <a:ext cx="504056" cy="504056"/>
          </a:xfrm>
          <a:prstGeom prst="rect">
            <a:avLst/>
          </a:prstGeom>
          <a:solidFill>
            <a:srgbClr val="F78615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258446" y="4149089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회전</a:t>
            </a:r>
            <a:r>
              <a:rPr lang="en-US" altLang="ko-KR" sz="2400" smtClean="0"/>
              <a:t>1</a:t>
            </a:r>
            <a:endParaRPr lang="ko-KR" altLang="en-US" sz="2400"/>
          </a:p>
        </p:txBody>
      </p:sp>
      <p:sp>
        <p:nvSpPr>
          <p:cNvPr id="62" name="TextBox 61"/>
          <p:cNvSpPr txBox="1"/>
          <p:nvPr/>
        </p:nvSpPr>
        <p:spPr>
          <a:xfrm>
            <a:off x="5149248" y="4149090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회전</a:t>
            </a:r>
            <a:r>
              <a:rPr lang="en-US" altLang="ko-KR" sz="2400"/>
              <a:t>2</a:t>
            </a:r>
            <a:endParaRPr lang="ko-KR" altLang="en-US" sz="2400"/>
          </a:p>
        </p:txBody>
      </p:sp>
      <p:sp>
        <p:nvSpPr>
          <p:cNvPr id="63" name="TextBox 62"/>
          <p:cNvSpPr txBox="1"/>
          <p:nvPr/>
        </p:nvSpPr>
        <p:spPr>
          <a:xfrm>
            <a:off x="7002862" y="4148928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/>
              <a:t>회전</a:t>
            </a:r>
            <a:r>
              <a:rPr lang="en-US" altLang="ko-KR" sz="2400" smtClean="0"/>
              <a:t>3</a:t>
            </a:r>
            <a:endParaRPr lang="ko-KR" altLang="en-US" sz="2400"/>
          </a:p>
        </p:txBody>
      </p:sp>
      <p:sp>
        <p:nvSpPr>
          <p:cNvPr id="64" name="직사각형 63"/>
          <p:cNvSpPr/>
          <p:nvPr/>
        </p:nvSpPr>
        <p:spPr>
          <a:xfrm>
            <a:off x="1035944" y="5229200"/>
            <a:ext cx="504056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044056" y="5229200"/>
            <a:ext cx="504056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2044056" y="5733256"/>
            <a:ext cx="504056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540000" y="5229200"/>
            <a:ext cx="504056" cy="504056"/>
          </a:xfrm>
          <a:prstGeom prst="rect">
            <a:avLst/>
          </a:prstGeom>
          <a:solidFill>
            <a:srgbClr val="FF000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491487" y="4725144"/>
            <a:ext cx="504056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484466" y="5733256"/>
            <a:ext cx="504056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980410" y="5733256"/>
            <a:ext cx="504056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3484466" y="5229200"/>
            <a:ext cx="504056" cy="504056"/>
          </a:xfrm>
          <a:prstGeom prst="rect">
            <a:avLst/>
          </a:prstGeom>
          <a:solidFill>
            <a:srgbClr val="FF000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5068642" y="5229200"/>
            <a:ext cx="504056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076754" y="5229200"/>
            <a:ext cx="504056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5068642" y="4725144"/>
            <a:ext cx="504056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5572698" y="5229200"/>
            <a:ext cx="504056" cy="504056"/>
          </a:xfrm>
          <a:prstGeom prst="rect">
            <a:avLst/>
          </a:prstGeom>
          <a:solidFill>
            <a:srgbClr val="FF000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7236296" y="4725144"/>
            <a:ext cx="504056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7229275" y="5733256"/>
            <a:ext cx="504056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7740352" y="4725144"/>
            <a:ext cx="504056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229275" y="5229200"/>
            <a:ext cx="504056" cy="504056"/>
          </a:xfrm>
          <a:prstGeom prst="rect">
            <a:avLst/>
          </a:prstGeom>
          <a:solidFill>
            <a:srgbClr val="FF000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63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라이브러리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정의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함수</a:t>
            </a:r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함수들의 모임 </a:t>
            </a:r>
            <a:r>
              <a:rPr lang="en-US" altLang="ko-KR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라이브러리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도서관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61448"/>
              </p:ext>
            </p:extLst>
          </p:nvPr>
        </p:nvGraphicFramePr>
        <p:xfrm>
          <a:off x="467544" y="3140968"/>
          <a:ext cx="828092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764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함수 이름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설명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smtClean="0"/>
                        <a:t>사각형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세로</a:t>
                      </a:r>
                      <a:r>
                        <a:rPr lang="en-US" altLang="ko-KR" smtClean="0"/>
                        <a:t>,</a:t>
                      </a:r>
                      <a:r>
                        <a:rPr lang="ko-KR" altLang="en-US" smtClean="0"/>
                        <a:t>가로</a:t>
                      </a:r>
                      <a:r>
                        <a:rPr lang="en-US" altLang="ko-KR" smtClean="0"/>
                        <a:t>,</a:t>
                      </a:r>
                      <a:r>
                        <a:rPr lang="ko-KR" altLang="en-US" smtClean="0"/>
                        <a:t>색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4X4 </a:t>
                      </a:r>
                      <a:r>
                        <a:rPr lang="ko-KR" altLang="en-US" smtClean="0"/>
                        <a:t>사각형을 그린다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smtClean="0"/>
                        <a:t>블록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종류</a:t>
                      </a:r>
                      <a:r>
                        <a:rPr lang="en-US" altLang="ko-KR" smtClean="0"/>
                        <a:t>,</a:t>
                      </a:r>
                      <a:r>
                        <a:rPr lang="ko-KR" altLang="en-US" smtClean="0"/>
                        <a:t>회전</a:t>
                      </a:r>
                      <a:r>
                        <a:rPr lang="en-US" altLang="ko-KR" smtClean="0"/>
                        <a:t>,</a:t>
                      </a:r>
                      <a:r>
                        <a:rPr lang="ko-KR" altLang="en-US" smtClean="0"/>
                        <a:t>세로</a:t>
                      </a:r>
                      <a:r>
                        <a:rPr lang="en-US" altLang="ko-KR" smtClean="0"/>
                        <a:t>,</a:t>
                      </a:r>
                      <a:r>
                        <a:rPr lang="ko-KR" altLang="en-US" smtClean="0"/>
                        <a:t>가로</a:t>
                      </a:r>
                      <a:r>
                        <a:rPr lang="en-US" altLang="ko-KR" smtClean="0"/>
                        <a:t>,</a:t>
                      </a:r>
                      <a:r>
                        <a:rPr lang="ko-KR" altLang="en-US" smtClean="0"/>
                        <a:t>색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블록을 그린다 </a:t>
                      </a:r>
                      <a:r>
                        <a:rPr lang="en-US" altLang="ko-KR" smtClean="0"/>
                        <a:t>(7 </a:t>
                      </a:r>
                      <a:r>
                        <a:rPr lang="ko-KR" altLang="en-US" smtClean="0"/>
                        <a:t>종류</a:t>
                      </a:r>
                      <a:r>
                        <a:rPr lang="en-US" altLang="ko-KR" smtClean="0"/>
                        <a:t>, 4 </a:t>
                      </a:r>
                      <a:r>
                        <a:rPr lang="ko-KR" altLang="en-US" smtClean="0"/>
                        <a:t>회전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smtClean="0"/>
                        <a:t>입력키</a:t>
                      </a:r>
                      <a:r>
                        <a:rPr lang="en-US" altLang="ko-KR" smtClean="0"/>
                        <a:t>(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눌린 키 번호를 알려준다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smtClean="0"/>
                        <a:t>벽그리기</a:t>
                      </a:r>
                      <a:r>
                        <a:rPr lang="en-US" altLang="ko-KR" smtClean="0"/>
                        <a:t>(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벽을 그려준다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smtClean="0"/>
                        <a:t>색상지정</a:t>
                      </a:r>
                      <a:r>
                        <a:rPr lang="en-US" altLang="ko-KR" smtClean="0"/>
                        <a:t>(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메모리</a:t>
                      </a:r>
                      <a:r>
                        <a:rPr lang="en-US" altLang="ko-KR" smtClean="0"/>
                        <a:t>[0]~</a:t>
                      </a:r>
                      <a:r>
                        <a:rPr lang="ko-KR" altLang="en-US" smtClean="0"/>
                        <a:t>메모리</a:t>
                      </a:r>
                      <a:r>
                        <a:rPr lang="en-US" altLang="ko-KR" smtClean="0"/>
                        <a:t>[6], </a:t>
                      </a:r>
                      <a:r>
                        <a:rPr lang="ko-KR" altLang="en-US" smtClean="0"/>
                        <a:t>블록</a:t>
                      </a:r>
                      <a:r>
                        <a:rPr lang="en-US" altLang="ko-KR" smtClean="0"/>
                        <a:t>7</a:t>
                      </a:r>
                      <a:r>
                        <a:rPr lang="ko-KR" altLang="en-US" smtClean="0"/>
                        <a:t>개 색상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smtClean="0"/>
                        <a:t>메모리</a:t>
                      </a:r>
                      <a:r>
                        <a:rPr lang="en-US" altLang="ko-KR" b="1" smtClean="0"/>
                        <a:t>8</a:t>
                      </a:r>
                      <a:r>
                        <a:rPr lang="ko-KR" altLang="en-US" b="1" smtClean="0"/>
                        <a:t>개기억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시작주소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값</a:t>
                      </a:r>
                      <a:r>
                        <a:rPr lang="en-US" altLang="ko-KR" smtClean="0"/>
                        <a:t>0,</a:t>
                      </a:r>
                      <a:r>
                        <a:rPr lang="en-US" altLang="ko-KR" baseline="0" smtClean="0"/>
                        <a:t> …, </a:t>
                      </a:r>
                      <a:r>
                        <a:rPr lang="ko-KR" altLang="en-US" baseline="0" smtClean="0"/>
                        <a:t>값</a:t>
                      </a:r>
                      <a:r>
                        <a:rPr lang="en-US" altLang="ko-KR" baseline="0" smtClean="0"/>
                        <a:t>7)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메모리 </a:t>
                      </a:r>
                      <a:r>
                        <a:rPr lang="en-US" altLang="ko-KR" smtClean="0"/>
                        <a:t>8</a:t>
                      </a:r>
                      <a:r>
                        <a:rPr lang="ko-KR" altLang="en-US" smtClean="0"/>
                        <a:t>개를 한꺼번에 값 저장</a:t>
                      </a:r>
                      <a:endParaRPr lang="ko-KR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smtClean="0"/>
                        <a:t>블록</a:t>
                      </a:r>
                      <a:r>
                        <a:rPr lang="en-US" altLang="ko-KR" b="1" smtClean="0"/>
                        <a:t>7</a:t>
                      </a:r>
                      <a:r>
                        <a:rPr lang="ko-KR" altLang="en-US" b="1" smtClean="0"/>
                        <a:t>개초기화</a:t>
                      </a:r>
                      <a:r>
                        <a:rPr lang="en-US" altLang="ko-KR" smtClean="0"/>
                        <a:t>(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테트리스 블록 </a:t>
                      </a:r>
                      <a:r>
                        <a:rPr lang="en-US" altLang="ko-KR" smtClean="0"/>
                        <a:t>7 </a:t>
                      </a:r>
                      <a:r>
                        <a:rPr lang="ko-KR" altLang="en-US" smtClean="0"/>
                        <a:t>종류 저장</a:t>
                      </a:r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76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  <a:r>
              <a:rPr lang="ko-KR" altLang="en-US" smtClean="0"/>
              <a:t> 사용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4" y="1484784"/>
            <a:ext cx="6120680" cy="4680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0000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[55001] -&gt; 1</a:t>
            </a:r>
          </a:p>
          <a:p>
            <a:pPr defTabSz="540000"/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600" b="1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색상지정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defTabSz="540000"/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개초기화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defTabSz="540000"/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벽그리기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defTabSz="540000"/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(1, 1, 5, 5,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[1])</a:t>
            </a:r>
          </a:p>
          <a:p>
            <a:pPr defTabSz="540000"/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세로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-&gt; 10</a:t>
            </a:r>
          </a:p>
          <a:p>
            <a:pPr defTabSz="540000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-&gt; 5</a:t>
            </a:r>
          </a:p>
          <a:p>
            <a:pPr defTabSz="540000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종류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</a:p>
          <a:p>
            <a:pPr defTabSz="540000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회전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</a:p>
          <a:p>
            <a:pPr defTabSz="540000"/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  <a:p>
            <a:pPr defTabSz="540000"/>
            <a:endParaRPr lang="en-US" altLang="ko-KR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[55000] -&gt; 1</a:t>
            </a:r>
            <a:endParaRPr lang="ko-KR" altLang="en-US" sz="16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132856"/>
            <a:ext cx="29527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18087" y="6279703"/>
            <a:ext cx="3010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w12_01_</a:t>
            </a:r>
            <a:r>
              <a:rPr lang="ko-KR" altLang="en-US" sz="2400" smtClean="0"/>
              <a:t>기본함수</a:t>
            </a:r>
            <a:r>
              <a:rPr lang="en-US" altLang="ko-KR" sz="2400" smtClean="0"/>
              <a:t>.txt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77547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입력키</a:t>
            </a:r>
            <a:r>
              <a:rPr lang="en-US" altLang="ko-KR" smtClean="0"/>
              <a:t>( ) 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1484784"/>
            <a:ext cx="4104456" cy="460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540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[55001] -&gt; 1</a:t>
            </a:r>
          </a:p>
          <a:p>
            <a:pPr defTabSz="540000"/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색상지정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defTabSz="540000"/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개초기화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defTabSz="540000"/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벽그리기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defTabSz="540000"/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1</a:t>
            </a:r>
          </a:p>
          <a:p>
            <a:pPr defTabSz="540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5</a:t>
            </a:r>
          </a:p>
          <a:p>
            <a:pPr defTabSz="540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종류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</a:p>
          <a:p>
            <a:pPr defTabSz="540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회전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</a:p>
          <a:p>
            <a:pPr defTabSz="540000"/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  <a:p>
            <a:pPr defTabSz="540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[55000] -&gt; 1</a:t>
            </a:r>
          </a:p>
          <a:p>
            <a:pPr defTabSz="540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0)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44008" y="1484784"/>
            <a:ext cx="4104456" cy="460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540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게임중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1</a:t>
            </a:r>
          </a:p>
          <a:p>
            <a:pPr defTabSz="540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게임중 동안</a:t>
            </a:r>
          </a:p>
          <a:p>
            <a:pPr defTabSz="540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 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입력키</a:t>
            </a:r>
            <a:r>
              <a:rPr lang="en-US" altLang="ko-KR" sz="1600" b="1" smtClean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defTabSz="540000"/>
            <a:endParaRPr lang="en-US" altLang="ko-KR" sz="1600" b="1">
              <a:solidFill>
                <a:srgbClr val="FFFF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 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50004 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위쪽키</a:t>
            </a:r>
          </a:p>
          <a:p>
            <a:pPr defTabSz="540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회전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회전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+ 1</a:t>
            </a:r>
          </a:p>
          <a:p>
            <a:pPr defTabSz="540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회전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= 4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</a:p>
          <a:p>
            <a:pPr defTabSz="540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	회전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</a:p>
          <a:p>
            <a:pPr defTabSz="540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</a:p>
          <a:p>
            <a:pPr defTabSz="540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 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50006 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왼쪽키</a:t>
            </a:r>
          </a:p>
          <a:p>
            <a:pPr defTabSz="540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가로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</a:p>
          <a:p>
            <a:pPr defTabSz="540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defTabSz="540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 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50007 </a:t>
            </a:r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오른쪽키</a:t>
            </a:r>
          </a:p>
          <a:p>
            <a:pPr defTabSz="540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가로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defTabSz="540000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블록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  <a:p>
            <a:pPr defTabSz="540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[55000] -&gt; 1</a:t>
            </a:r>
          </a:p>
          <a:p>
            <a:pPr defTabSz="540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0)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18087" y="6279703"/>
            <a:ext cx="2702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w12_02_</a:t>
            </a:r>
            <a:r>
              <a:rPr lang="ko-KR" altLang="en-US" sz="2400" smtClean="0"/>
              <a:t>입력키</a:t>
            </a:r>
            <a:r>
              <a:rPr lang="en-US" altLang="ko-KR" sz="2400" smtClean="0"/>
              <a:t>.txt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44512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낙하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1484783"/>
            <a:ext cx="4104456" cy="4794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540000"/>
            <a:r>
              <a:rPr lang="ko-KR" altLang="en-US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타이머 </a:t>
            </a:r>
            <a:r>
              <a:rPr lang="en-US" altLang="ko-KR" sz="16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</a:p>
          <a:p>
            <a:pPr defTabSz="540000"/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게임중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1</a:t>
            </a:r>
          </a:p>
          <a:p>
            <a:pPr defTabSz="540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게임중 동안</a:t>
            </a:r>
          </a:p>
          <a:p>
            <a:pPr defTabSz="540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입력키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defTabSz="540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endParaRPr lang="en-US" altLang="ko-KR" sz="14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키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= 50004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위쪽키</a:t>
            </a:r>
          </a:p>
          <a:p>
            <a:pPr defTabSz="540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회전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회전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+ 1</a:t>
            </a:r>
          </a:p>
          <a:p>
            <a:pPr defTabSz="540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회전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= 4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</a:p>
          <a:p>
            <a:pPr defTabSz="540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	회전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</a:p>
          <a:p>
            <a:pPr defTabSz="540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	</a:t>
            </a:r>
          </a:p>
          <a:p>
            <a:pPr defTabSz="540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키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= 50006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왼쪽키</a:t>
            </a:r>
          </a:p>
          <a:p>
            <a:pPr defTabSz="540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가로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</a:p>
          <a:p>
            <a:pPr defTabSz="540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defTabSz="540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키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= 50007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이면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오른쪽키</a:t>
            </a:r>
          </a:p>
          <a:p>
            <a:pPr defTabSz="540000"/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가로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  <a:p>
            <a:pPr defTabSz="540000"/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타이머 </a:t>
            </a:r>
            <a:r>
              <a:rPr lang="en-US" altLang="ko-KR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타이머 </a:t>
            </a:r>
            <a:r>
              <a:rPr lang="en-US" altLang="ko-KR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+ 1</a:t>
            </a:r>
          </a:p>
          <a:p>
            <a:pPr defTabSz="540000"/>
            <a:r>
              <a:rPr lang="en-US" altLang="ko-KR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타이머 </a:t>
            </a:r>
            <a:r>
              <a:rPr lang="en-US" altLang="ko-KR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20 </a:t>
            </a:r>
            <a:r>
              <a:rPr lang="ko-KR" altLang="en-US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이면</a:t>
            </a:r>
          </a:p>
          <a:p>
            <a:pPr defTabSz="540000"/>
            <a:r>
              <a:rPr lang="ko-KR" altLang="en-US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타이머 </a:t>
            </a:r>
            <a:r>
              <a:rPr lang="en-US" altLang="ko-KR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0</a:t>
            </a:r>
          </a:p>
          <a:p>
            <a:pPr defTabSz="540000"/>
            <a:r>
              <a:rPr lang="en-US" altLang="ko-KR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  <a:r>
              <a:rPr lang="ko-KR" altLang="en-US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 </a:t>
            </a:r>
            <a:r>
              <a:rPr lang="en-US" altLang="ko-KR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 </a:t>
            </a:r>
            <a:r>
              <a:rPr lang="en-US" altLang="ko-KR" sz="1400" b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+ 1</a:t>
            </a:r>
          </a:p>
          <a:p>
            <a:pPr defTabSz="540000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44008" y="1484783"/>
            <a:ext cx="4104456" cy="4794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540000"/>
            <a:endParaRPr lang="en-US" altLang="ko-KR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540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	</a:t>
            </a:r>
          </a:p>
          <a:p>
            <a:pPr defTabSz="540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</a:p>
          <a:p>
            <a:pPr defTabSz="540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[55000] -&gt; 1</a:t>
            </a:r>
          </a:p>
          <a:p>
            <a:pPr defTabSz="540000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회전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, 0)</a:t>
            </a:r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18087" y="6279703"/>
            <a:ext cx="2395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w12_03_</a:t>
            </a:r>
            <a:r>
              <a:rPr lang="ko-KR" altLang="en-US" sz="2400" smtClean="0"/>
              <a:t>낙하</a:t>
            </a:r>
            <a:r>
              <a:rPr lang="en-US" altLang="ko-KR" sz="2400" smtClean="0"/>
              <a:t>.txt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77270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472</Words>
  <Application>Microsoft Office PowerPoint</Application>
  <PresentationFormat>화면 슬라이드 쇼(4:3)</PresentationFormat>
  <Paragraphs>355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인공지능 프로그래밍 ★ 12주차 – 테트리스 ★</vt:lpstr>
      <vt:lpstr>테트리스</vt:lpstr>
      <vt:lpstr>화면 좌표</vt:lpstr>
      <vt:lpstr>블록 모양</vt:lpstr>
      <vt:lpstr>블록 회전</vt:lpstr>
      <vt:lpstr>라이브러리</vt:lpstr>
      <vt:lpstr>함수 사용</vt:lpstr>
      <vt:lpstr>입력키( ) 사용</vt:lpstr>
      <vt:lpstr>낙하</vt:lpstr>
      <vt:lpstr>겹친다?( ) 함수</vt:lpstr>
      <vt:lpstr>겹친다?( ) 적용</vt:lpstr>
      <vt:lpstr>쌓기</vt:lpstr>
      <vt:lpstr>쌓기 코드 위치</vt:lpstr>
      <vt:lpstr>쌓기 방법</vt:lpstr>
      <vt:lpstr>메모리[20000]</vt:lpstr>
      <vt:lpstr>줄지우기( ) 함수</vt:lpstr>
      <vt:lpstr>수고했어요 ^^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프로그래밍 ★ 3장 – 반복 ★</dc:title>
  <dc:creator>hwangheui lee</dc:creator>
  <cp:lastModifiedBy>hwangheui lee</cp:lastModifiedBy>
  <cp:revision>78</cp:revision>
  <dcterms:created xsi:type="dcterms:W3CDTF">2019-03-21T12:09:07Z</dcterms:created>
  <dcterms:modified xsi:type="dcterms:W3CDTF">2019-04-17T09:09:48Z</dcterms:modified>
</cp:coreProperties>
</file>