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81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07D-3184-4C44-99C3-29282EE6072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3</a:t>
            </a:r>
            <a:r>
              <a:rPr lang="ko-KR" altLang="en-US" sz="3200" i="1" smtClean="0"/>
              <a:t>장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반복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2019. 2. 7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</a:t>
            </a:r>
            <a:r>
              <a:rPr lang="ko-KR" altLang="en-US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9638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줄 그리기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2943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364575"/>
            <a:ext cx="296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60000 60001 60002 60003</a:t>
            </a:r>
          </a:p>
          <a:p>
            <a:r>
              <a:rPr lang="en-US" altLang="ko-KR" smtClean="0"/>
              <a:t>60100 60101 60102 60103</a:t>
            </a:r>
            <a:endParaRPr lang="en-US" altLang="ko-KR"/>
          </a:p>
          <a:p>
            <a:r>
              <a:rPr lang="en-US" altLang="ko-KR" smtClean="0"/>
              <a:t>60200 60201 60202 60203</a:t>
            </a:r>
            <a:endParaRPr lang="en-US" altLang="ko-KR"/>
          </a:p>
          <a:p>
            <a:r>
              <a:rPr lang="en-US" altLang="ko-KR" smtClean="0"/>
              <a:t>60300 60301 60302 60303</a:t>
            </a:r>
            <a:endParaRPr lang="en-US" altLang="ko-KR"/>
          </a:p>
        </p:txBody>
      </p:sp>
      <p:sp>
        <p:nvSpPr>
          <p:cNvPr id="5" name="오른쪽 화살표 4"/>
          <p:cNvSpPr/>
          <p:nvPr/>
        </p:nvSpPr>
        <p:spPr>
          <a:xfrm rot="20505029">
            <a:off x="3521701" y="1727034"/>
            <a:ext cx="1037290" cy="249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924944"/>
            <a:ext cx="3708066" cy="36009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b="1">
                <a:solidFill>
                  <a:srgbClr val="FF0000"/>
                </a:solidFill>
              </a:rPr>
              <a:t>60000</a:t>
            </a:r>
            <a:r>
              <a:rPr lang="en-US" altLang="ko-KR" sz="120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b="1">
                <a:solidFill>
                  <a:srgbClr val="FF0000"/>
                </a:solidFill>
              </a:rPr>
              <a:t>60100</a:t>
            </a:r>
            <a:r>
              <a:rPr lang="en-US" altLang="ko-KR" sz="120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b="1">
                <a:solidFill>
                  <a:srgbClr val="FF0000"/>
                </a:solidFill>
              </a:rPr>
              <a:t>60200</a:t>
            </a:r>
            <a:r>
              <a:rPr lang="en-US" altLang="ko-KR" sz="120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b="1">
                <a:solidFill>
                  <a:srgbClr val="FF0000"/>
                </a:solidFill>
              </a:rPr>
              <a:t>60300</a:t>
            </a:r>
            <a:r>
              <a:rPr lang="en-US" altLang="ko-KR" sz="120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924944"/>
            <a:ext cx="4423006" cy="36009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[60000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  <a:endParaRPr lang="en-US" altLang="ko-KR" sz="1200" smtClean="0"/>
          </a:p>
          <a:p>
            <a:r>
              <a:rPr lang="ko-KR" altLang="en-US" sz="1200" smtClean="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(1*100)</a:t>
            </a:r>
            <a:r>
              <a:rPr lang="en-US" altLang="ko-KR" sz="1200" smtClean="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(2*100)</a:t>
            </a:r>
            <a:r>
              <a:rPr lang="en-US" altLang="ko-KR" sz="1200" smtClean="0"/>
              <a:t> </a:t>
            </a:r>
            <a:r>
              <a:rPr lang="en-US" altLang="ko-KR" sz="1200"/>
              <a:t>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/>
              <a:t>	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(3*100</a:t>
            </a:r>
            <a:r>
              <a:rPr lang="en-US" altLang="ko-KR" sz="1200" smtClean="0"/>
              <a:t>)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040346" y="3933056"/>
            <a:ext cx="476458" cy="10566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줄 그리기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23928" y="2492896"/>
            <a:ext cx="5170005" cy="1600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세로횟수 </a:t>
            </a:r>
            <a:r>
              <a:rPr lang="en-US" altLang="ko-KR" sz="1400" b="1" smtClean="0">
                <a:solidFill>
                  <a:srgbClr val="FF0000"/>
                </a:solidFill>
              </a:rPr>
              <a:t>-&gt; 0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세로횟수 </a:t>
            </a:r>
            <a:r>
              <a:rPr lang="en-US" altLang="ko-KR" sz="1400" b="1" smtClean="0">
                <a:solidFill>
                  <a:srgbClr val="FF0000"/>
                </a:solidFill>
              </a:rPr>
              <a:t>&lt; 4 </a:t>
            </a:r>
            <a:r>
              <a:rPr lang="ko-KR" altLang="en-US" sz="1400" b="1" smtClean="0">
                <a:solidFill>
                  <a:srgbClr val="FF0000"/>
                </a:solidFill>
              </a:rPr>
              <a:t>동안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-&gt; 0</a:t>
            </a:r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&lt; 4 </a:t>
            </a:r>
            <a:r>
              <a:rPr lang="ko-KR" altLang="en-US" sz="1400"/>
              <a:t>동안</a:t>
            </a:r>
          </a:p>
          <a:p>
            <a:r>
              <a:rPr lang="ko-KR" altLang="en-US" sz="1400" smtClean="0"/>
              <a:t>        메모리</a:t>
            </a:r>
            <a:r>
              <a:rPr lang="en-US" altLang="ko-KR" sz="1400"/>
              <a:t>[60000 + </a:t>
            </a:r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세로횟수</a:t>
            </a:r>
            <a:r>
              <a:rPr lang="en-US" altLang="ko-KR" sz="1400" b="1" smtClean="0">
                <a:solidFill>
                  <a:srgbClr val="FF0000"/>
                </a:solidFill>
              </a:rPr>
              <a:t>*100)</a:t>
            </a:r>
            <a:r>
              <a:rPr lang="en-US" altLang="ko-KR" sz="1400" smtClean="0"/>
              <a:t> + </a:t>
            </a:r>
            <a:r>
              <a:rPr lang="ko-KR" altLang="en-US" sz="1400" smtClean="0"/>
              <a:t>가로횟수</a:t>
            </a:r>
            <a:r>
              <a:rPr lang="en-US" altLang="ko-KR" sz="1400"/>
              <a:t>] -&gt; 990000</a:t>
            </a:r>
          </a:p>
          <a:p>
            <a:r>
              <a:rPr lang="ko-KR" altLang="en-US" sz="1400" smtClean="0"/>
              <a:t>        가로횟수 </a:t>
            </a:r>
            <a:r>
              <a:rPr lang="en-US" altLang="ko-KR" sz="1400"/>
              <a:t>-&gt; </a:t>
            </a:r>
            <a:r>
              <a:rPr lang="ko-KR" altLang="en-US" sz="1400"/>
              <a:t>가로횟수 </a:t>
            </a:r>
            <a:r>
              <a:rPr lang="en-US" altLang="ko-KR" sz="1400"/>
              <a:t>+ </a:t>
            </a:r>
            <a:r>
              <a:rPr lang="en-US" altLang="ko-KR" sz="1400" smtClean="0"/>
              <a:t>1</a:t>
            </a:r>
          </a:p>
          <a:p>
            <a:r>
              <a:rPr lang="en-US" altLang="ko-KR" sz="1400" smtClean="0"/>
              <a:t>    </a:t>
            </a:r>
            <a:r>
              <a:rPr lang="ko-KR" altLang="en-US" sz="1400" b="1" smtClean="0">
                <a:solidFill>
                  <a:srgbClr val="FF0000"/>
                </a:solidFill>
              </a:rPr>
              <a:t>세로횟수 </a:t>
            </a:r>
            <a:r>
              <a:rPr lang="en-US" altLang="ko-KR" sz="1400" b="1" smtClean="0">
                <a:solidFill>
                  <a:srgbClr val="FF0000"/>
                </a:solidFill>
              </a:rPr>
              <a:t>-&gt; </a:t>
            </a:r>
            <a:r>
              <a:rPr lang="ko-KR" altLang="en-US" sz="1400" b="1" smtClean="0">
                <a:solidFill>
                  <a:srgbClr val="FF0000"/>
                </a:solidFill>
              </a:rPr>
              <a:t>세로횟수 </a:t>
            </a:r>
            <a:r>
              <a:rPr lang="en-US" altLang="ko-KR" sz="1400" b="1" smtClean="0">
                <a:solidFill>
                  <a:srgbClr val="FF0000"/>
                </a:solidFill>
              </a:rPr>
              <a:t>+ 1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6654"/>
              </p:ext>
            </p:extLst>
          </p:nvPr>
        </p:nvGraphicFramePr>
        <p:xfrm>
          <a:off x="4348732" y="4932000"/>
          <a:ext cx="45365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152128"/>
                <a:gridCol w="2808312"/>
              </a:tblGrid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횟수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횟수 </a:t>
                      </a:r>
                      <a:r>
                        <a:rPr lang="en-US" altLang="ko-KR" sz="1400" smtClean="0"/>
                        <a:t>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[60000+</a:t>
                      </a:r>
                      <a:r>
                        <a:rPr lang="ko-KR" altLang="en-US" sz="1400" smtClean="0"/>
                        <a:t>가로횟수</a:t>
                      </a:r>
                      <a:r>
                        <a:rPr lang="en-US" altLang="ko-KR" sz="1400" smtClean="0"/>
                        <a:t>] -&gt; 990000</a:t>
                      </a:r>
                      <a:endParaRPr lang="ko-KR" altLang="en-US" sz="14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0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[60000] -&gt; 990000</a:t>
                      </a:r>
                      <a:endParaRPr lang="ko-KR" altLang="en-US" sz="14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[60001] -&gt; 990000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[60002] -&gt; 990000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[60003] -&gt; 990000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위로 굽은 화살표 4"/>
          <p:cNvSpPr/>
          <p:nvPr/>
        </p:nvSpPr>
        <p:spPr>
          <a:xfrm flipV="1">
            <a:off x="4442020" y="1556792"/>
            <a:ext cx="994076" cy="739551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412776"/>
            <a:ext cx="3757760" cy="36009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 smtClean="0"/>
              <a:t>    메모리</a:t>
            </a:r>
            <a:r>
              <a:rPr lang="en-US" altLang="ko-KR" sz="1200"/>
              <a:t>[60000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ko-KR" altLang="en-US" sz="1200" smtClean="0"/>
              <a:t>    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  <a:endParaRPr lang="en-US" altLang="ko-KR" sz="1200" smtClean="0"/>
          </a:p>
          <a:p>
            <a:r>
              <a:rPr lang="ko-KR" altLang="en-US" sz="1200" smtClean="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 smtClean="0"/>
              <a:t>    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(1*100)</a:t>
            </a:r>
            <a:r>
              <a:rPr lang="en-US" altLang="ko-KR" sz="1200" smtClean="0"/>
              <a:t>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ko-KR" altLang="en-US" sz="1200" smtClean="0"/>
              <a:t>    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 smtClean="0"/>
              <a:t>    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(2*100)</a:t>
            </a:r>
            <a:r>
              <a:rPr lang="en-US" altLang="ko-KR" sz="1200" smtClean="0"/>
              <a:t> </a:t>
            </a:r>
            <a:r>
              <a:rPr lang="en-US" altLang="ko-KR" sz="1200"/>
              <a:t>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ko-KR" altLang="en-US" sz="1200" smtClean="0"/>
              <a:t>    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  <a:p>
            <a:r>
              <a:rPr lang="en-US" altLang="ko-KR" sz="1200"/>
              <a:t>	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-&gt; 0</a:t>
            </a:r>
          </a:p>
          <a:p>
            <a:r>
              <a:rPr lang="ko-KR" altLang="en-US" sz="1200"/>
              <a:t>가로횟수 </a:t>
            </a:r>
            <a:r>
              <a:rPr lang="en-US" altLang="ko-KR" sz="1200"/>
              <a:t>&lt; 4 </a:t>
            </a:r>
            <a:r>
              <a:rPr lang="ko-KR" altLang="en-US" sz="1200"/>
              <a:t>동안</a:t>
            </a:r>
          </a:p>
          <a:p>
            <a:r>
              <a:rPr lang="ko-KR" altLang="en-US" sz="1200" smtClean="0"/>
              <a:t>    메모리</a:t>
            </a:r>
            <a:r>
              <a:rPr lang="en-US" altLang="ko-KR" sz="1200"/>
              <a:t>[</a:t>
            </a:r>
            <a:r>
              <a:rPr lang="en-US" altLang="ko-KR" sz="1200" smtClean="0"/>
              <a:t>60000 + </a:t>
            </a:r>
            <a:r>
              <a:rPr lang="en-US" altLang="ko-KR" sz="1200" b="1" smtClean="0">
                <a:solidFill>
                  <a:srgbClr val="FF0000"/>
                </a:solidFill>
              </a:rPr>
              <a:t>(3*100</a:t>
            </a:r>
            <a:r>
              <a:rPr lang="en-US" altLang="ko-KR" sz="1200" smtClean="0"/>
              <a:t>) + </a:t>
            </a:r>
            <a:r>
              <a:rPr lang="ko-KR" altLang="en-US" sz="1200"/>
              <a:t>가로횟수</a:t>
            </a:r>
            <a:r>
              <a:rPr lang="en-US" altLang="ko-KR" sz="1200"/>
              <a:t>] -&gt; 990000</a:t>
            </a:r>
          </a:p>
          <a:p>
            <a:r>
              <a:rPr lang="ko-KR" altLang="en-US" sz="1200" smtClean="0"/>
              <a:t>    가로횟수 </a:t>
            </a:r>
            <a:r>
              <a:rPr lang="en-US" altLang="ko-KR" sz="1200"/>
              <a:t>-&gt; </a:t>
            </a:r>
            <a:r>
              <a:rPr lang="ko-KR" altLang="en-US" sz="1200"/>
              <a:t>가로횟수 </a:t>
            </a:r>
            <a:r>
              <a:rPr lang="en-US" altLang="ko-KR" sz="120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38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위치 옮기기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64" y="2049388"/>
            <a:ext cx="584835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1791564" y="3273524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563888" y="2049388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29872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세로위치</a:t>
            </a:r>
            <a:endParaRPr lang="en-US" altLang="ko-KR" smtClean="0"/>
          </a:p>
          <a:p>
            <a:pPr algn="ctr"/>
            <a:r>
              <a:rPr lang="en-US" altLang="ko-KR" smtClean="0"/>
              <a:t>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57" y="137051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가로위치</a:t>
            </a:r>
            <a:endParaRPr lang="en-US" altLang="ko-KR" smtClean="0"/>
          </a:p>
          <a:p>
            <a:pPr algn="ctr"/>
            <a:r>
              <a:rPr lang="en-US" altLang="ko-KR"/>
              <a:t>3</a:t>
            </a:r>
            <a:r>
              <a:rPr lang="en-US" altLang="ko-KR" smtClean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5229200"/>
            <a:ext cx="8339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사각형모서리위치 </a:t>
            </a:r>
            <a:r>
              <a:rPr lang="en-US" altLang="ko-KR" sz="2400" b="1" smtClean="0"/>
              <a:t>-&gt; 60000 + (</a:t>
            </a:r>
            <a:r>
              <a:rPr lang="ko-KR" altLang="en-US" sz="2400" b="1" smtClean="0"/>
              <a:t>세로위치</a:t>
            </a:r>
            <a:r>
              <a:rPr lang="en-US" altLang="ko-KR" sz="2400" b="1" smtClean="0"/>
              <a:t>*100) + </a:t>
            </a:r>
            <a:r>
              <a:rPr lang="ko-KR" altLang="en-US" sz="2400" b="1" smtClean="0"/>
              <a:t>가로위치</a:t>
            </a:r>
            <a:endParaRPr lang="en-US" altLang="ko-KR" sz="2400" b="1" smtClean="0"/>
          </a:p>
          <a:p>
            <a:r>
              <a:rPr lang="en-US" altLang="ko-KR" sz="2400" b="1" smtClean="0"/>
              <a:t>                        -&gt; 62030</a:t>
            </a:r>
          </a:p>
        </p:txBody>
      </p:sp>
    </p:spTree>
    <p:extLst>
      <p:ext uri="{BB962C8B-B14F-4D97-AF65-F5344CB8AC3E}">
        <p14:creationId xmlns:p14="http://schemas.microsoft.com/office/powerpoint/2010/main" val="3076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세로</a:t>
            </a:r>
            <a:r>
              <a:rPr lang="en-US" altLang="ko-KR" smtClean="0"/>
              <a:t>,</a:t>
            </a:r>
            <a:r>
              <a:rPr lang="ko-KR" altLang="en-US" smtClean="0"/>
              <a:t>가로 위치에 사각형 그리기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610360"/>
            <a:ext cx="5562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-&gt; 0</a:t>
            </a:r>
          </a:p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&lt; 4 </a:t>
            </a:r>
            <a:r>
              <a:rPr lang="ko-KR" altLang="en-US" sz="1400" smtClean="0"/>
              <a:t>동안</a:t>
            </a:r>
            <a:endParaRPr lang="en-US" altLang="ko-KR" sz="1400" smtClean="0"/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-&gt; 0</a:t>
            </a:r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&lt; 4 </a:t>
            </a:r>
            <a:r>
              <a:rPr lang="ko-KR" altLang="en-US" sz="1400"/>
              <a:t>동안</a:t>
            </a:r>
          </a:p>
          <a:p>
            <a:r>
              <a:rPr lang="ko-KR" altLang="en-US" sz="1400" smtClean="0"/>
              <a:t>        메모리</a:t>
            </a:r>
            <a:r>
              <a:rPr lang="en-US" altLang="ko-KR" sz="1400" smtClean="0"/>
              <a:t>[</a:t>
            </a:r>
            <a:r>
              <a:rPr lang="en-US" altLang="ko-KR" sz="2400" b="1" smtClean="0">
                <a:solidFill>
                  <a:srgbClr val="FF0000"/>
                </a:solidFill>
              </a:rPr>
              <a:t>62030</a:t>
            </a:r>
            <a:r>
              <a:rPr lang="en-US" altLang="ko-KR" sz="1400" smtClean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(</a:t>
            </a:r>
            <a:r>
              <a:rPr lang="ko-KR" altLang="en-US" sz="1400" smtClean="0"/>
              <a:t>세로횟수</a:t>
            </a:r>
            <a:r>
              <a:rPr lang="en-US" altLang="ko-KR" sz="1400" smtClean="0"/>
              <a:t>*100) + </a:t>
            </a:r>
            <a:r>
              <a:rPr lang="ko-KR" altLang="en-US" sz="1400" smtClean="0"/>
              <a:t>가로횟수</a:t>
            </a:r>
            <a:r>
              <a:rPr lang="en-US" altLang="ko-KR" sz="1400"/>
              <a:t>] -&gt; 990000</a:t>
            </a:r>
          </a:p>
          <a:p>
            <a:r>
              <a:rPr lang="ko-KR" altLang="en-US" sz="1400" smtClean="0"/>
              <a:t>        가로횟수 </a:t>
            </a:r>
            <a:r>
              <a:rPr lang="en-US" altLang="ko-KR" sz="1400"/>
              <a:t>-&gt; </a:t>
            </a:r>
            <a:r>
              <a:rPr lang="ko-KR" altLang="en-US" sz="1400"/>
              <a:t>가로횟수 </a:t>
            </a:r>
            <a:r>
              <a:rPr lang="en-US" altLang="ko-KR" sz="1400"/>
              <a:t>+ </a:t>
            </a:r>
            <a:r>
              <a:rPr lang="en-US" altLang="ko-KR" sz="1400" smtClean="0"/>
              <a:t>1</a:t>
            </a:r>
          </a:p>
          <a:p>
            <a:r>
              <a:rPr lang="en-US" altLang="ko-KR" sz="1400" smtClean="0"/>
              <a:t>   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+ 1</a:t>
            </a:r>
            <a:endParaRPr lang="en-US" altLang="ko-KR" sz="1400"/>
          </a:p>
        </p:txBody>
      </p:sp>
      <p:sp>
        <p:nvSpPr>
          <p:cNvPr id="4" name="TextBox 3"/>
          <p:cNvSpPr txBox="1"/>
          <p:nvPr/>
        </p:nvSpPr>
        <p:spPr>
          <a:xfrm>
            <a:off x="539552" y="3933056"/>
            <a:ext cx="7313220" cy="26161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세로위치 </a:t>
            </a:r>
            <a:r>
              <a:rPr lang="en-US" altLang="ko-KR" sz="1400" b="1" smtClean="0">
                <a:solidFill>
                  <a:srgbClr val="FF0000"/>
                </a:solidFill>
              </a:rPr>
              <a:t>-&gt; 20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가로위치 </a:t>
            </a:r>
            <a:r>
              <a:rPr lang="en-US" altLang="ko-KR" sz="1400" b="1" smtClean="0">
                <a:solidFill>
                  <a:srgbClr val="FF0000"/>
                </a:solidFill>
              </a:rPr>
              <a:t>-&gt; 30</a:t>
            </a:r>
          </a:p>
          <a:p>
            <a:r>
              <a:rPr lang="ko-KR" altLang="en-US" sz="1400" b="1">
                <a:solidFill>
                  <a:srgbClr val="FF0000"/>
                </a:solidFill>
              </a:rPr>
              <a:t>사각형모서리위치 </a:t>
            </a:r>
            <a:r>
              <a:rPr lang="en-US" altLang="ko-KR" sz="1400" b="1">
                <a:solidFill>
                  <a:srgbClr val="FF0000"/>
                </a:solidFill>
              </a:rPr>
              <a:t>-&gt; 60000 + (</a:t>
            </a:r>
            <a:r>
              <a:rPr lang="ko-KR" altLang="en-US" sz="1400" b="1">
                <a:solidFill>
                  <a:srgbClr val="FF0000"/>
                </a:solidFill>
              </a:rPr>
              <a:t>세로위치*</a:t>
            </a:r>
            <a:r>
              <a:rPr lang="en-US" altLang="ko-KR" sz="1400" b="1">
                <a:solidFill>
                  <a:srgbClr val="FF0000"/>
                </a:solidFill>
              </a:rPr>
              <a:t>100) + </a:t>
            </a:r>
            <a:r>
              <a:rPr lang="ko-KR" altLang="en-US" sz="1400" b="1">
                <a:solidFill>
                  <a:srgbClr val="FF0000"/>
                </a:solidFill>
              </a:rPr>
              <a:t>가로위치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endParaRPr lang="en-US" altLang="ko-KR" sz="1400"/>
          </a:p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-&gt; 0</a:t>
            </a:r>
          </a:p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&lt; 4 </a:t>
            </a:r>
            <a:r>
              <a:rPr lang="ko-KR" altLang="en-US" sz="1400" smtClean="0"/>
              <a:t>동안</a:t>
            </a:r>
            <a:endParaRPr lang="en-US" altLang="ko-KR" sz="1400" smtClean="0"/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-&gt; 0</a:t>
            </a:r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&lt; 4 </a:t>
            </a:r>
            <a:r>
              <a:rPr lang="ko-KR" altLang="en-US" sz="1400"/>
              <a:t>동안</a:t>
            </a:r>
          </a:p>
          <a:p>
            <a:r>
              <a:rPr lang="ko-KR" altLang="en-US" sz="1400" smtClean="0"/>
              <a:t>        메모리</a:t>
            </a:r>
            <a:r>
              <a:rPr lang="en-US" altLang="ko-KR" sz="1400" smtClean="0"/>
              <a:t>[</a:t>
            </a:r>
            <a:r>
              <a:rPr lang="ko-KR" altLang="en-US" sz="2400" b="1" smtClean="0">
                <a:solidFill>
                  <a:srgbClr val="FF0000"/>
                </a:solidFill>
              </a:rPr>
              <a:t>사각형모서리위치</a:t>
            </a:r>
            <a:r>
              <a:rPr lang="en-US" altLang="ko-KR" sz="1400" smtClean="0"/>
              <a:t> </a:t>
            </a:r>
            <a:r>
              <a:rPr lang="en-US" altLang="ko-KR" sz="1400"/>
              <a:t>+ </a:t>
            </a:r>
            <a:r>
              <a:rPr lang="en-US" altLang="ko-KR" sz="1400" smtClean="0"/>
              <a:t>(</a:t>
            </a:r>
            <a:r>
              <a:rPr lang="ko-KR" altLang="en-US" sz="1400" smtClean="0"/>
              <a:t>세로횟수</a:t>
            </a:r>
            <a:r>
              <a:rPr lang="en-US" altLang="ko-KR" sz="1400" smtClean="0"/>
              <a:t>*100) + </a:t>
            </a:r>
            <a:r>
              <a:rPr lang="ko-KR" altLang="en-US" sz="1400" smtClean="0"/>
              <a:t>가로횟수</a:t>
            </a:r>
            <a:r>
              <a:rPr lang="en-US" altLang="ko-KR" sz="1400"/>
              <a:t>] -&gt; 990000</a:t>
            </a:r>
          </a:p>
          <a:p>
            <a:r>
              <a:rPr lang="ko-KR" altLang="en-US" sz="1400" smtClean="0"/>
              <a:t>        가로횟수 </a:t>
            </a:r>
            <a:r>
              <a:rPr lang="en-US" altLang="ko-KR" sz="1400"/>
              <a:t>-&gt; </a:t>
            </a:r>
            <a:r>
              <a:rPr lang="ko-KR" altLang="en-US" sz="1400"/>
              <a:t>가로횟수 </a:t>
            </a:r>
            <a:r>
              <a:rPr lang="en-US" altLang="ko-KR" sz="1400"/>
              <a:t>+ </a:t>
            </a:r>
            <a:r>
              <a:rPr lang="en-US" altLang="ko-KR" sz="1400" smtClean="0"/>
              <a:t>1</a:t>
            </a:r>
          </a:p>
          <a:p>
            <a:r>
              <a:rPr lang="en-US" altLang="ko-KR" sz="1400" smtClean="0"/>
              <a:t>   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+ 1</a:t>
            </a:r>
            <a:endParaRPr lang="en-US" altLang="ko-KR" sz="1400"/>
          </a:p>
        </p:txBody>
      </p:sp>
      <p:sp>
        <p:nvSpPr>
          <p:cNvPr id="5" name="아래쪽 화살표 4"/>
          <p:cNvSpPr/>
          <p:nvPr/>
        </p:nvSpPr>
        <p:spPr>
          <a:xfrm>
            <a:off x="1331640" y="3436694"/>
            <a:ext cx="936104" cy="42435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11549"/>
            <a:ext cx="2160792" cy="8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점찍기</a:t>
            </a:r>
            <a:r>
              <a:rPr lang="en-US" altLang="ko-KR" smtClean="0"/>
              <a:t>”</a:t>
            </a:r>
            <a:r>
              <a:rPr lang="ko-KR" altLang="en-US" smtClean="0"/>
              <a:t> 기능 만들기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269883"/>
            <a:ext cx="2919389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점찍기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화면위치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색</a:t>
            </a:r>
            <a:r>
              <a:rPr lang="en-US" altLang="ko-KR" b="1" smtClean="0">
                <a:solidFill>
                  <a:srgbClr val="FF0000"/>
                </a:solidFill>
              </a:rPr>
              <a:t>)</a:t>
            </a:r>
            <a:r>
              <a:rPr lang="ko-KR" altLang="en-US" b="1" smtClean="0">
                <a:solidFill>
                  <a:srgbClr val="FF0000"/>
                </a:solidFill>
              </a:rPr>
              <a:t> 정의</a:t>
            </a:r>
            <a:endParaRPr lang="en-US" altLang="ko-KR" b="1" smtClean="0">
              <a:solidFill>
                <a:srgbClr val="FF0000"/>
              </a:solidFill>
            </a:endParaRPr>
          </a:p>
          <a:p>
            <a:r>
              <a:rPr lang="ko-KR" altLang="en-US" smtClean="0"/>
              <a:t>    메모리</a:t>
            </a:r>
            <a:r>
              <a:rPr lang="en-US" altLang="ko-KR" smtClean="0"/>
              <a:t>[</a:t>
            </a:r>
            <a:r>
              <a:rPr lang="ko-KR" altLang="en-US" b="1" smtClean="0">
                <a:solidFill>
                  <a:srgbClr val="FF0000"/>
                </a:solidFill>
              </a:rPr>
              <a:t>화면위치</a:t>
            </a:r>
            <a:r>
              <a:rPr lang="en-US" altLang="ko-KR" smtClean="0"/>
              <a:t>] -&gt; </a:t>
            </a:r>
            <a:r>
              <a:rPr lang="ko-KR" altLang="en-US" b="1" smtClean="0">
                <a:solidFill>
                  <a:srgbClr val="FF0000"/>
                </a:solidFill>
              </a:rPr>
              <a:t>색</a:t>
            </a:r>
            <a:endParaRPr lang="en-US" altLang="ko-KR" b="1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 smtClean="0"/>
              <a:t>점찍기</a:t>
            </a:r>
            <a:r>
              <a:rPr lang="en-US" altLang="ko-KR" smtClean="0"/>
              <a:t>(64949, 990000</a:t>
            </a:r>
            <a:r>
              <a:rPr lang="en-US" altLang="ko-KR"/>
              <a:t>)</a:t>
            </a:r>
          </a:p>
          <a:p>
            <a:r>
              <a:rPr lang="ko-KR" altLang="en-US" smtClean="0"/>
              <a:t>점찍기</a:t>
            </a:r>
            <a:r>
              <a:rPr lang="en-US" altLang="ko-KR" smtClean="0"/>
              <a:t>(64950, 990000)</a:t>
            </a:r>
          </a:p>
          <a:p>
            <a:r>
              <a:rPr lang="ko-KR" altLang="en-US"/>
              <a:t>점찍기</a:t>
            </a:r>
            <a:r>
              <a:rPr lang="en-US" altLang="ko-KR"/>
              <a:t>(</a:t>
            </a:r>
            <a:r>
              <a:rPr lang="en-US" altLang="ko-KR" smtClean="0"/>
              <a:t>65049</a:t>
            </a:r>
            <a:r>
              <a:rPr lang="en-US" altLang="ko-KR"/>
              <a:t>, 990000)</a:t>
            </a:r>
          </a:p>
          <a:p>
            <a:r>
              <a:rPr lang="ko-KR" altLang="en-US"/>
              <a:t>점찍기</a:t>
            </a:r>
            <a:r>
              <a:rPr lang="en-US" altLang="ko-KR"/>
              <a:t>(</a:t>
            </a:r>
            <a:r>
              <a:rPr lang="en-US" altLang="ko-KR" smtClean="0"/>
              <a:t>65050</a:t>
            </a:r>
            <a:r>
              <a:rPr lang="en-US" altLang="ko-KR"/>
              <a:t>, 990000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203848" y="4710043"/>
            <a:ext cx="5840060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점찍기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세로위치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가로위치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  <a:r>
              <a:rPr lang="ko-KR" altLang="en-US"/>
              <a:t> 정의</a:t>
            </a:r>
            <a:endParaRPr lang="en-US" altLang="ko-KR"/>
          </a:p>
          <a:p>
            <a:r>
              <a:rPr lang="ko-KR" altLang="en-US"/>
              <a:t>    메모리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0000"/>
                </a:solidFill>
              </a:rPr>
              <a:t>60000 + (</a:t>
            </a:r>
            <a:r>
              <a:rPr lang="ko-KR" altLang="en-US" b="1">
                <a:solidFill>
                  <a:srgbClr val="FF0000"/>
                </a:solidFill>
              </a:rPr>
              <a:t>세로위치</a:t>
            </a:r>
            <a:r>
              <a:rPr lang="en-US" altLang="ko-KR" b="1">
                <a:solidFill>
                  <a:srgbClr val="FF0000"/>
                </a:solidFill>
              </a:rPr>
              <a:t>*100) + </a:t>
            </a:r>
            <a:r>
              <a:rPr lang="ko-KR" altLang="en-US" b="1">
                <a:solidFill>
                  <a:srgbClr val="FF0000"/>
                </a:solidFill>
              </a:rPr>
              <a:t>가로위치</a:t>
            </a:r>
            <a:r>
              <a:rPr lang="en-US" altLang="ko-KR"/>
              <a:t>] -&gt; </a:t>
            </a:r>
            <a:r>
              <a:rPr lang="ko-KR" altLang="en-US"/>
              <a:t>색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점찍기</a:t>
            </a:r>
            <a:r>
              <a:rPr lang="en-US" altLang="ko-KR"/>
              <a:t>(49, 49, 990000)</a:t>
            </a:r>
          </a:p>
          <a:p>
            <a:r>
              <a:rPr lang="ko-KR" altLang="en-US"/>
              <a:t>점찍기</a:t>
            </a:r>
            <a:r>
              <a:rPr lang="en-US" altLang="ko-KR"/>
              <a:t>(49, 50, 990000)</a:t>
            </a:r>
          </a:p>
          <a:p>
            <a:r>
              <a:rPr lang="ko-KR" altLang="en-US"/>
              <a:t>점찍기</a:t>
            </a:r>
            <a:r>
              <a:rPr lang="en-US" altLang="ko-KR"/>
              <a:t>(50, 49, 990000)</a:t>
            </a:r>
          </a:p>
          <a:p>
            <a:r>
              <a:rPr lang="ko-KR" altLang="en-US"/>
              <a:t>점찍기</a:t>
            </a:r>
            <a:r>
              <a:rPr lang="en-US" altLang="ko-KR" smtClean="0"/>
              <a:t>(50, 50</a:t>
            </a:r>
            <a:r>
              <a:rPr lang="en-US" altLang="ko-KR"/>
              <a:t>, 990000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5" name="위로 굽은 화살표 4"/>
          <p:cNvSpPr/>
          <p:nvPr/>
        </p:nvSpPr>
        <p:spPr>
          <a:xfrm flipV="1">
            <a:off x="3098901" y="4221088"/>
            <a:ext cx="810991" cy="532299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12103"/>
            <a:ext cx="2924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3" y="1484784"/>
            <a:ext cx="28312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[64949] 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64950 </a:t>
            </a:r>
            <a:r>
              <a:rPr lang="en-US" altLang="ko-KR"/>
              <a:t>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65049] </a:t>
            </a:r>
            <a:r>
              <a:rPr lang="en-US" altLang="ko-KR"/>
              <a:t>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65050]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  <a:endParaRPr lang="en-US" altLang="ko-KR"/>
          </a:p>
        </p:txBody>
      </p:sp>
      <p:sp>
        <p:nvSpPr>
          <p:cNvPr id="6" name="아래쪽 화살표 5"/>
          <p:cNvSpPr/>
          <p:nvPr/>
        </p:nvSpPr>
        <p:spPr>
          <a:xfrm>
            <a:off x="1475656" y="2685113"/>
            <a:ext cx="288032" cy="584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사각형그리기</a:t>
            </a:r>
            <a:r>
              <a:rPr lang="en-US" altLang="ko-KR" smtClean="0"/>
              <a:t>”</a:t>
            </a:r>
            <a:r>
              <a:rPr lang="ko-KR" altLang="en-US" smtClean="0"/>
              <a:t> 기능 만들기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298519" cy="33239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세로위치 </a:t>
            </a:r>
            <a:r>
              <a:rPr lang="en-US" altLang="ko-KR" sz="1400" b="1" smtClean="0">
                <a:solidFill>
                  <a:srgbClr val="FF0000"/>
                </a:solidFill>
              </a:rPr>
              <a:t>-&gt; 20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가로위치 </a:t>
            </a:r>
            <a:r>
              <a:rPr lang="en-US" altLang="ko-KR" sz="1400" b="1" smtClean="0">
                <a:solidFill>
                  <a:srgbClr val="FF0000"/>
                </a:solidFill>
              </a:rPr>
              <a:t>-&gt; 30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색 </a:t>
            </a:r>
            <a:r>
              <a:rPr lang="en-US" altLang="ko-KR" sz="1400" b="1" smtClean="0">
                <a:solidFill>
                  <a:srgbClr val="FF0000"/>
                </a:solidFill>
              </a:rPr>
              <a:t>-&gt; 990000</a:t>
            </a:r>
          </a:p>
          <a:p>
            <a:endParaRPr lang="en-US" altLang="ko-KR" sz="1400"/>
          </a:p>
          <a:p>
            <a:r>
              <a:rPr lang="ko-KR" altLang="en-US" sz="1400"/>
              <a:t>사각형모서리위치 </a:t>
            </a:r>
            <a:r>
              <a:rPr lang="en-US" altLang="ko-KR" sz="1400"/>
              <a:t>-&gt; 60000 + (</a:t>
            </a:r>
            <a:r>
              <a:rPr lang="ko-KR" altLang="en-US" sz="2800" b="1">
                <a:solidFill>
                  <a:srgbClr val="FF0000"/>
                </a:solidFill>
              </a:rPr>
              <a:t>세로위치</a:t>
            </a:r>
            <a:r>
              <a:rPr lang="ko-KR" altLang="en-US" sz="1400"/>
              <a:t>*</a:t>
            </a:r>
            <a:r>
              <a:rPr lang="en-US" altLang="ko-KR" sz="1400"/>
              <a:t>100) + </a:t>
            </a:r>
            <a:r>
              <a:rPr lang="ko-KR" altLang="en-US" sz="2800" b="1">
                <a:solidFill>
                  <a:srgbClr val="FF0000"/>
                </a:solidFill>
              </a:rPr>
              <a:t>가로위치</a:t>
            </a:r>
            <a:endParaRPr lang="en-US" altLang="ko-KR" sz="2800" b="1">
              <a:solidFill>
                <a:srgbClr val="FF0000"/>
              </a:solidFill>
            </a:endParaRPr>
          </a:p>
          <a:p>
            <a:endParaRPr lang="en-US" altLang="ko-KR" sz="1400"/>
          </a:p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-&gt; 0</a:t>
            </a:r>
          </a:p>
          <a:p>
            <a:r>
              <a:rPr lang="ko-KR" altLang="en-US" sz="1400" smtClean="0"/>
              <a:t>세로횟수 </a:t>
            </a:r>
            <a:r>
              <a:rPr lang="en-US" altLang="ko-KR" sz="1400" smtClean="0"/>
              <a:t>&lt; 4 </a:t>
            </a:r>
            <a:r>
              <a:rPr lang="ko-KR" altLang="en-US" sz="1400" smtClean="0"/>
              <a:t>동안</a:t>
            </a:r>
            <a:endParaRPr lang="en-US" altLang="ko-KR" sz="1400" smtClean="0"/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-&gt; 0</a:t>
            </a:r>
          </a:p>
          <a:p>
            <a:r>
              <a:rPr lang="ko-KR" altLang="en-US" sz="1400" smtClean="0"/>
              <a:t>    가로횟수 </a:t>
            </a:r>
            <a:r>
              <a:rPr lang="en-US" altLang="ko-KR" sz="1400"/>
              <a:t>&lt; 4 </a:t>
            </a:r>
            <a:r>
              <a:rPr lang="ko-KR" altLang="en-US" sz="1400"/>
              <a:t>동안</a:t>
            </a:r>
          </a:p>
          <a:p>
            <a:r>
              <a:rPr lang="ko-KR" altLang="en-US" sz="1400" smtClean="0"/>
              <a:t>        메모리</a:t>
            </a:r>
            <a:r>
              <a:rPr lang="en-US" altLang="ko-KR" sz="1400" i="1"/>
              <a:t>[</a:t>
            </a:r>
            <a:r>
              <a:rPr lang="ko-KR" altLang="en-US" sz="1400" i="1"/>
              <a:t>사각형모서리위치</a:t>
            </a:r>
            <a:r>
              <a:rPr lang="en-US" altLang="ko-KR" sz="1400" i="1"/>
              <a:t> + (</a:t>
            </a:r>
            <a:r>
              <a:rPr lang="ko-KR" altLang="en-US" sz="1400" i="1"/>
              <a:t>세로</a:t>
            </a:r>
            <a:r>
              <a:rPr lang="ko-KR" altLang="en-US" sz="1400" smtClean="0"/>
              <a:t>횟수</a:t>
            </a:r>
            <a:r>
              <a:rPr lang="en-US" altLang="ko-KR" sz="1400" smtClean="0"/>
              <a:t>*100) + </a:t>
            </a:r>
            <a:r>
              <a:rPr lang="ko-KR" altLang="en-US" sz="1400" smtClean="0"/>
              <a:t>가로횟수</a:t>
            </a:r>
            <a:r>
              <a:rPr lang="en-US" altLang="ko-KR" sz="1400"/>
              <a:t>] -&gt; </a:t>
            </a:r>
            <a:r>
              <a:rPr lang="ko-KR" altLang="en-US" sz="2800" b="1">
                <a:solidFill>
                  <a:srgbClr val="FF0000"/>
                </a:solidFill>
              </a:rPr>
              <a:t>색</a:t>
            </a:r>
            <a:endParaRPr lang="en-US" altLang="ko-KR" sz="2800" b="1">
              <a:solidFill>
                <a:srgbClr val="FF0000"/>
              </a:solidFill>
            </a:endParaRPr>
          </a:p>
          <a:p>
            <a:r>
              <a:rPr lang="ko-KR" altLang="en-US" sz="1400" smtClean="0"/>
              <a:t>        가로횟수 </a:t>
            </a:r>
            <a:r>
              <a:rPr lang="en-US" altLang="ko-KR" sz="1400"/>
              <a:t>-&gt; </a:t>
            </a:r>
            <a:r>
              <a:rPr lang="ko-KR" altLang="en-US" sz="1400"/>
              <a:t>가로횟수 </a:t>
            </a:r>
            <a:r>
              <a:rPr lang="en-US" altLang="ko-KR" sz="1400"/>
              <a:t>+ </a:t>
            </a:r>
            <a:r>
              <a:rPr lang="en-US" altLang="ko-KR" sz="1400" smtClean="0"/>
              <a:t>1</a:t>
            </a:r>
          </a:p>
          <a:p>
            <a:r>
              <a:rPr lang="en-US" altLang="ko-KR" sz="1400" smtClean="0"/>
              <a:t>   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세로횟수 </a:t>
            </a:r>
            <a:r>
              <a:rPr lang="en-US" altLang="ko-KR" sz="1400" smtClean="0"/>
              <a:t>+ 1</a:t>
            </a:r>
            <a:endParaRPr lang="en-US" altLang="ko-KR" sz="1400"/>
          </a:p>
        </p:txBody>
      </p:sp>
      <p:sp>
        <p:nvSpPr>
          <p:cNvPr id="4" name="TextBox 3"/>
          <p:cNvSpPr txBox="1"/>
          <p:nvPr/>
        </p:nvSpPr>
        <p:spPr>
          <a:xfrm>
            <a:off x="1547664" y="5517232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accent1"/>
                </a:solidFill>
              </a:rPr>
              <a:t>세로위치</a:t>
            </a:r>
            <a:r>
              <a:rPr lang="en-US" altLang="ko-KR" sz="2400" b="1" smtClean="0">
                <a:solidFill>
                  <a:schemeClr val="accent1"/>
                </a:solidFill>
              </a:rPr>
              <a:t>, </a:t>
            </a:r>
            <a:r>
              <a:rPr lang="ko-KR" altLang="en-US" sz="2400" b="1" smtClean="0">
                <a:solidFill>
                  <a:schemeClr val="accent1"/>
                </a:solidFill>
              </a:rPr>
              <a:t>가로위치</a:t>
            </a:r>
            <a:r>
              <a:rPr lang="en-US" altLang="ko-KR" sz="2400" b="1" smtClean="0">
                <a:solidFill>
                  <a:schemeClr val="accent1"/>
                </a:solidFill>
              </a:rPr>
              <a:t>, </a:t>
            </a:r>
            <a:r>
              <a:rPr lang="ko-KR" altLang="en-US" sz="2400" b="1" smtClean="0">
                <a:solidFill>
                  <a:schemeClr val="accent1"/>
                </a:solidFill>
              </a:rPr>
              <a:t>색 </a:t>
            </a:r>
            <a:r>
              <a:rPr lang="ko-KR" altLang="en-US" sz="2400" smtClean="0"/>
              <a:t>을 지정하면</a:t>
            </a:r>
            <a:endParaRPr lang="en-US" altLang="ko-KR" sz="2400" smtClean="0"/>
          </a:p>
          <a:p>
            <a:r>
              <a:rPr lang="ko-KR" altLang="en-US" sz="2400" smtClean="0"/>
              <a:t>사각형 모양을 바꿀수 있다 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9339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사각형그리기</a:t>
            </a:r>
            <a:r>
              <a:rPr lang="en-US" altLang="ko-KR" smtClean="0"/>
              <a:t>”</a:t>
            </a:r>
            <a:r>
              <a:rPr lang="ko-KR" altLang="en-US" smtClean="0"/>
              <a:t> 기능 만들기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612982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사각형그리기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세로위치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가로위치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색</a:t>
            </a:r>
            <a:r>
              <a:rPr lang="en-US" altLang="ko-KR" b="1" smtClean="0">
                <a:solidFill>
                  <a:srgbClr val="FF0000"/>
                </a:solidFill>
              </a:rPr>
              <a:t>)</a:t>
            </a:r>
            <a:r>
              <a:rPr lang="ko-KR" altLang="en-US" b="1" smtClean="0">
                <a:solidFill>
                  <a:srgbClr val="FF0000"/>
                </a:solidFill>
              </a:rPr>
              <a:t> 정의</a:t>
            </a:r>
            <a:endParaRPr lang="en-US" altLang="ko-KR" b="1" smtClean="0">
              <a:solidFill>
                <a:srgbClr val="FF0000"/>
              </a:solidFill>
            </a:endParaRPr>
          </a:p>
          <a:p>
            <a:r>
              <a:rPr lang="ko-KR" altLang="en-US" smtClean="0"/>
              <a:t>    사각형모서리위치 </a:t>
            </a:r>
            <a:r>
              <a:rPr lang="en-US" altLang="ko-KR"/>
              <a:t>-&gt; 60000 + (</a:t>
            </a:r>
            <a:r>
              <a:rPr lang="ko-KR" altLang="en-US" b="1">
                <a:solidFill>
                  <a:srgbClr val="FF0000"/>
                </a:solidFill>
              </a:rPr>
              <a:t>세로위치</a:t>
            </a:r>
            <a:r>
              <a:rPr lang="ko-KR" altLang="en-US"/>
              <a:t>*</a:t>
            </a:r>
            <a:r>
              <a:rPr lang="en-US" altLang="ko-KR"/>
              <a:t>100) + </a:t>
            </a:r>
            <a:r>
              <a:rPr lang="ko-KR" altLang="en-US" b="1">
                <a:solidFill>
                  <a:srgbClr val="FF0000"/>
                </a:solidFill>
              </a:rPr>
              <a:t>가로위치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 smtClean="0"/>
              <a:t>    세로횟수 </a:t>
            </a:r>
            <a:r>
              <a:rPr lang="en-US" altLang="ko-KR" smtClean="0"/>
              <a:t>-&gt; 0</a:t>
            </a:r>
          </a:p>
          <a:p>
            <a:r>
              <a:rPr lang="ko-KR" altLang="en-US" smtClean="0"/>
              <a:t>    세로횟수 </a:t>
            </a:r>
            <a:r>
              <a:rPr lang="en-US" altLang="ko-KR" smtClean="0"/>
              <a:t>&lt; 4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ko-KR" altLang="en-US" smtClean="0"/>
              <a:t>        가로횟수 </a:t>
            </a:r>
            <a:r>
              <a:rPr lang="en-US" altLang="ko-KR"/>
              <a:t>-&gt; 0</a:t>
            </a:r>
          </a:p>
          <a:p>
            <a:r>
              <a:rPr lang="ko-KR" altLang="en-US" smtClean="0"/>
              <a:t>        가로횟수 </a:t>
            </a:r>
            <a:r>
              <a:rPr lang="en-US" altLang="ko-KR"/>
              <a:t>&lt; 4 </a:t>
            </a:r>
            <a:r>
              <a:rPr lang="ko-KR" altLang="en-US"/>
              <a:t>동안</a:t>
            </a:r>
          </a:p>
          <a:p>
            <a:r>
              <a:rPr lang="ko-KR" altLang="en-US" smtClean="0"/>
              <a:t>            메모리</a:t>
            </a:r>
            <a:r>
              <a:rPr lang="en-US" altLang="ko-KR" i="1"/>
              <a:t>[</a:t>
            </a:r>
            <a:r>
              <a:rPr lang="ko-KR" altLang="en-US" i="1"/>
              <a:t>사각형모서리위치</a:t>
            </a:r>
            <a:r>
              <a:rPr lang="en-US" altLang="ko-KR" i="1"/>
              <a:t> + (</a:t>
            </a:r>
            <a:r>
              <a:rPr lang="ko-KR" altLang="en-US" i="1"/>
              <a:t>세로</a:t>
            </a:r>
            <a:r>
              <a:rPr lang="ko-KR" altLang="en-US" smtClean="0"/>
              <a:t>횟수</a:t>
            </a:r>
            <a:r>
              <a:rPr lang="en-US" altLang="ko-KR" smtClean="0"/>
              <a:t>*100) + </a:t>
            </a:r>
            <a:r>
              <a:rPr lang="ko-KR" altLang="en-US" smtClean="0"/>
              <a:t>가로횟수</a:t>
            </a:r>
            <a:r>
              <a:rPr lang="en-US" altLang="ko-KR"/>
              <a:t>] -&gt; 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smtClean="0"/>
              <a:t>            가로횟수 </a:t>
            </a:r>
            <a:r>
              <a:rPr lang="en-US" altLang="ko-KR"/>
              <a:t>-&gt; </a:t>
            </a:r>
            <a:r>
              <a:rPr lang="ko-KR" altLang="en-US"/>
              <a:t>가로횟수 </a:t>
            </a:r>
            <a:r>
              <a:rPr lang="en-US" altLang="ko-KR"/>
              <a:t>+ </a:t>
            </a:r>
            <a:r>
              <a:rPr lang="en-US" altLang="ko-KR" smtClean="0"/>
              <a:t>1</a:t>
            </a:r>
          </a:p>
          <a:p>
            <a:r>
              <a:rPr lang="en-US" altLang="ko-KR" smtClean="0"/>
              <a:t>        </a:t>
            </a:r>
            <a:r>
              <a:rPr lang="ko-KR" altLang="en-US" smtClean="0"/>
              <a:t>세로횟수 </a:t>
            </a:r>
            <a:r>
              <a:rPr lang="en-US" altLang="ko-KR" smtClean="0"/>
              <a:t>-&gt; </a:t>
            </a:r>
            <a:r>
              <a:rPr lang="ko-KR" altLang="en-US" smtClean="0"/>
              <a:t>세로횟수 </a:t>
            </a:r>
            <a:r>
              <a:rPr lang="en-US" altLang="ko-KR" smtClean="0"/>
              <a:t>+ 1</a:t>
            </a:r>
          </a:p>
          <a:p>
            <a:endParaRPr lang="en-US" altLang="ko-KR"/>
          </a:p>
          <a:p>
            <a:r>
              <a:rPr lang="ko-KR" altLang="en-US" b="1" smtClean="0"/>
              <a:t>사각형그리기</a:t>
            </a:r>
            <a:r>
              <a:rPr lang="en-US" altLang="ko-KR" smtClean="0"/>
              <a:t>(20, 30, 990000) # </a:t>
            </a:r>
            <a:r>
              <a:rPr lang="ko-KR" altLang="en-US" smtClean="0">
                <a:solidFill>
                  <a:srgbClr val="FF0000"/>
                </a:solidFill>
              </a:rPr>
              <a:t>빨간 사각형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b="1" smtClean="0"/>
              <a:t>사각형그리기</a:t>
            </a:r>
            <a:r>
              <a:rPr lang="en-US" altLang="ko-KR" smtClean="0"/>
              <a:t>(30,50, 99) # </a:t>
            </a:r>
            <a:r>
              <a:rPr lang="ko-KR" altLang="en-US" smtClean="0">
                <a:solidFill>
                  <a:schemeClr val="accent1"/>
                </a:solidFill>
              </a:rPr>
              <a:t>파란 사각형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445224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♡ 세로위치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가로위치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색 </a:t>
            </a:r>
            <a:r>
              <a:rPr lang="ko-KR" altLang="en-US" sz="2400" smtClean="0"/>
              <a:t>을 지정하면</a:t>
            </a:r>
            <a:endParaRPr lang="en-US" altLang="ko-KR" sz="2400" smtClean="0"/>
          </a:p>
          <a:p>
            <a:r>
              <a:rPr lang="ko-KR" altLang="en-US" sz="2400" smtClean="0"/>
              <a:t>    사각형 모양을 바꿀수 있다 </a:t>
            </a:r>
            <a:endParaRPr lang="en-US" altLang="ko-KR" sz="24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7" y="3932039"/>
            <a:ext cx="2924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화면을 칸</a:t>
            </a:r>
            <a:r>
              <a:rPr lang="en-US" altLang="ko-KR" smtClean="0"/>
              <a:t>(</a:t>
            </a:r>
            <a:r>
              <a:rPr lang="ko-KR" altLang="en-US" smtClean="0"/>
              <a:t>격자</a:t>
            </a:r>
            <a:r>
              <a:rPr lang="en-US" altLang="ko-KR" smtClean="0"/>
              <a:t>)</a:t>
            </a:r>
            <a:r>
              <a:rPr lang="ko-KR" altLang="en-US" smtClean="0"/>
              <a:t>로 나누기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5" y="2132856"/>
            <a:ext cx="4725974" cy="9233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5</a:t>
            </a:r>
            <a:r>
              <a:rPr lang="ko-KR" altLang="en-US" smtClean="0"/>
              <a:t>칸 간격으로 나눈다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아래로 </a:t>
            </a:r>
            <a:r>
              <a:rPr lang="en-US" altLang="ko-KR" smtClean="0"/>
              <a:t>20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옆으로 </a:t>
            </a:r>
            <a:r>
              <a:rPr lang="en-US" altLang="ko-KR" smtClean="0"/>
              <a:t>20</a:t>
            </a:r>
            <a:r>
              <a:rPr lang="ko-KR" altLang="en-US" smtClean="0"/>
              <a:t>개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총 </a:t>
            </a:r>
            <a:r>
              <a:rPr lang="en-US" altLang="ko-KR" smtClean="0">
                <a:sym typeface="Wingdings" panose="05000000000000000000" pitchFamily="2" charset="2"/>
              </a:rPr>
              <a:t>400</a:t>
            </a:r>
            <a:r>
              <a:rPr lang="ko-KR" altLang="en-US" smtClean="0">
                <a:sym typeface="Wingdings" panose="05000000000000000000" pitchFamily="2" charset="2"/>
              </a:rPr>
              <a:t>개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ym typeface="Wingdings" panose="05000000000000000000" pitchFamily="2" charset="2"/>
              </a:rPr>
              <a:t>각 사각형의 좌표는 </a:t>
            </a:r>
            <a:r>
              <a:rPr lang="en-US" altLang="ko-KR" smtClean="0">
                <a:sym typeface="Wingdings" panose="05000000000000000000" pitchFamily="2" charset="2"/>
              </a:rPr>
              <a:t>(0,0), (0,1), …, (19,19)</a:t>
            </a:r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952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4797152"/>
            <a:ext cx="5545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빨간점의 시작 화면위치를 계산해 보자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세로 </a:t>
            </a:r>
            <a:r>
              <a:rPr lang="en-US" altLang="ko-KR" sz="2400" smtClean="0">
                <a:sym typeface="Wingdings" panose="05000000000000000000" pitchFamily="2" charset="2"/>
              </a:rPr>
              <a:t> 3, </a:t>
            </a:r>
            <a:r>
              <a:rPr lang="ko-KR" altLang="en-US" sz="2400" smtClean="0">
                <a:sym typeface="Wingdings" panose="05000000000000000000" pitchFamily="2" charset="2"/>
              </a:rPr>
              <a:t>가로 </a:t>
            </a:r>
            <a:r>
              <a:rPr lang="en-US" altLang="ko-KR" sz="2400" smtClean="0">
                <a:sym typeface="Wingdings" panose="05000000000000000000" pitchFamily="2" charset="2"/>
              </a:rPr>
              <a:t> 5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60000 + </a:t>
            </a:r>
            <a:r>
              <a:rPr lang="ko-KR" altLang="en-US" sz="2400" smtClean="0">
                <a:sym typeface="Wingdings" panose="05000000000000000000" pitchFamily="2" charset="2"/>
              </a:rPr>
              <a:t>세로</a:t>
            </a:r>
            <a:r>
              <a:rPr lang="en-US" altLang="ko-KR" sz="2400" smtClean="0">
                <a:sym typeface="Wingdings" panose="05000000000000000000" pitchFamily="2" charset="2"/>
              </a:rPr>
              <a:t>*500 + </a:t>
            </a:r>
            <a:r>
              <a:rPr lang="ko-KR" altLang="en-US" sz="2400" smtClean="0">
                <a:sym typeface="Wingdings" panose="05000000000000000000" pitchFamily="2" charset="2"/>
              </a:rPr>
              <a:t>가로</a:t>
            </a:r>
            <a:r>
              <a:rPr lang="en-US" altLang="ko-KR" sz="2400" smtClean="0">
                <a:sym typeface="Wingdings" panose="05000000000000000000" pitchFamily="2" charset="2"/>
              </a:rPr>
              <a:t>*5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8390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사각형</a:t>
            </a:r>
            <a:r>
              <a:rPr lang="en-US" altLang="ko-KR"/>
              <a:t> </a:t>
            </a:r>
            <a:r>
              <a:rPr lang="ko-KR" altLang="en-US" smtClean="0"/>
              <a:t>정</a:t>
            </a:r>
            <a:r>
              <a:rPr lang="ko-KR" altLang="en-US"/>
              <a:t>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2235636"/>
            <a:ext cx="6867586" cy="37856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/>
                </a:solidFill>
              </a:rPr>
              <a:t>사각형</a:t>
            </a:r>
            <a:r>
              <a:rPr lang="en-US" altLang="ko-KR" sz="2000" b="1" smtClean="0">
                <a:solidFill>
                  <a:schemeClr val="accent1"/>
                </a:solidFill>
              </a:rPr>
              <a:t>(3, 5, 999999)</a:t>
            </a:r>
          </a:p>
          <a:p>
            <a:r>
              <a:rPr lang="ko-KR" altLang="en-US" sz="2000" b="1" smtClean="0">
                <a:solidFill>
                  <a:schemeClr val="accent1"/>
                </a:solidFill>
              </a:rPr>
              <a:t>사각형</a:t>
            </a:r>
            <a:r>
              <a:rPr lang="en-US" altLang="ko-KR" sz="2000" b="1" smtClean="0">
                <a:solidFill>
                  <a:schemeClr val="accent1"/>
                </a:solidFill>
              </a:rPr>
              <a:t>(5, 3, 990000)</a:t>
            </a:r>
          </a:p>
          <a:p>
            <a:endParaRPr lang="en-US" altLang="ko-KR" sz="2000" b="1">
              <a:solidFill>
                <a:srgbClr val="FF0000"/>
              </a:solidFill>
            </a:endParaRPr>
          </a:p>
          <a:p>
            <a:r>
              <a:rPr lang="ko-KR" altLang="en-US" sz="2000" b="1" smtClean="0">
                <a:solidFill>
                  <a:srgbClr val="FF0000"/>
                </a:solidFill>
              </a:rPr>
              <a:t>사각형</a:t>
            </a:r>
            <a:r>
              <a:rPr lang="en-US" altLang="ko-KR" sz="2000" b="1">
                <a:solidFill>
                  <a:srgbClr val="FF0000"/>
                </a:solidFill>
              </a:rPr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세로</a:t>
            </a:r>
            <a:r>
              <a:rPr lang="en-US" altLang="ko-KR" sz="2000" b="1">
                <a:solidFill>
                  <a:srgbClr val="FF0000"/>
                </a:solidFill>
              </a:rPr>
              <a:t>, </a:t>
            </a:r>
            <a:r>
              <a:rPr lang="ko-KR" altLang="en-US" sz="2000" b="1">
                <a:solidFill>
                  <a:srgbClr val="FF0000"/>
                </a:solidFill>
              </a:rPr>
              <a:t>가로</a:t>
            </a:r>
            <a:r>
              <a:rPr lang="en-US" altLang="ko-KR" sz="2000" b="1">
                <a:solidFill>
                  <a:srgbClr val="FF0000"/>
                </a:solidFill>
              </a:rPr>
              <a:t>, </a:t>
            </a:r>
            <a:r>
              <a:rPr lang="ko-KR" altLang="en-US" sz="2000" b="1">
                <a:solidFill>
                  <a:srgbClr val="FF0000"/>
                </a:solidFill>
              </a:rPr>
              <a:t>색</a:t>
            </a:r>
            <a:r>
              <a:rPr lang="en-US" altLang="ko-KR" sz="2000" b="1">
                <a:solidFill>
                  <a:srgbClr val="FF0000"/>
                </a:solidFill>
              </a:rPr>
              <a:t>) </a:t>
            </a:r>
            <a:r>
              <a:rPr lang="ko-KR" altLang="en-US" sz="2000" b="1">
                <a:solidFill>
                  <a:srgbClr val="FF0000"/>
                </a:solidFill>
              </a:rPr>
              <a:t>정의</a:t>
            </a:r>
          </a:p>
          <a:p>
            <a:r>
              <a:rPr lang="ko-KR" altLang="en-US" sz="2000" smtClean="0"/>
              <a:t>    세로횟수 </a:t>
            </a:r>
            <a:r>
              <a:rPr lang="en-US" altLang="ko-KR" sz="2000"/>
              <a:t>-&gt; 0</a:t>
            </a:r>
          </a:p>
          <a:p>
            <a:r>
              <a:rPr lang="ko-KR" altLang="en-US" sz="2000" smtClean="0"/>
              <a:t>    세로횟수 </a:t>
            </a:r>
            <a:r>
              <a:rPr lang="en-US" altLang="ko-KR" sz="2000"/>
              <a:t>&lt; 4 </a:t>
            </a:r>
            <a:r>
              <a:rPr lang="ko-KR" altLang="en-US" sz="2000"/>
              <a:t>동안</a:t>
            </a:r>
          </a:p>
          <a:p>
            <a:r>
              <a:rPr lang="ko-KR" altLang="en-US" sz="2000" smtClean="0"/>
              <a:t>        가로횟수 </a:t>
            </a:r>
            <a:r>
              <a:rPr lang="en-US" altLang="ko-KR" sz="2000"/>
              <a:t>-&gt; 0</a:t>
            </a:r>
          </a:p>
          <a:p>
            <a:r>
              <a:rPr lang="ko-KR" altLang="en-US" sz="2000" smtClean="0"/>
              <a:t>        가로횟수 </a:t>
            </a:r>
            <a:r>
              <a:rPr lang="en-US" altLang="ko-KR" sz="2000"/>
              <a:t>&lt; 4 </a:t>
            </a:r>
            <a:r>
              <a:rPr lang="ko-KR" altLang="en-US" sz="2000"/>
              <a:t>동안</a:t>
            </a:r>
          </a:p>
          <a:p>
            <a:r>
              <a:rPr lang="ko-KR" altLang="en-US" sz="2000" smtClean="0"/>
              <a:t>            메모리</a:t>
            </a:r>
            <a:r>
              <a:rPr lang="en-US" altLang="ko-KR" sz="2000"/>
              <a:t>[60000 + (</a:t>
            </a:r>
            <a:r>
              <a:rPr lang="ko-KR" altLang="en-US" sz="2000"/>
              <a:t>세로*</a:t>
            </a:r>
            <a:r>
              <a:rPr lang="en-US" altLang="ko-KR" sz="2000"/>
              <a:t>500) + (</a:t>
            </a:r>
            <a:r>
              <a:rPr lang="ko-KR" altLang="en-US" sz="2000"/>
              <a:t>가로*</a:t>
            </a:r>
            <a:r>
              <a:rPr lang="en-US" altLang="ko-KR" sz="2000"/>
              <a:t>5) </a:t>
            </a:r>
            <a:r>
              <a:rPr lang="en-US" altLang="ko-KR" sz="2000" smtClean="0"/>
              <a:t>+</a:t>
            </a:r>
          </a:p>
          <a:p>
            <a:r>
              <a:rPr lang="en-US" altLang="ko-KR" sz="2000"/>
              <a:t> </a:t>
            </a:r>
            <a:r>
              <a:rPr lang="en-US" altLang="ko-KR" sz="2000" smtClean="0"/>
              <a:t>                              (</a:t>
            </a:r>
            <a:r>
              <a:rPr lang="ko-KR" altLang="en-US" sz="2000"/>
              <a:t>세로횟수*</a:t>
            </a:r>
            <a:r>
              <a:rPr lang="en-US" altLang="ko-KR" sz="2000"/>
              <a:t>100) + </a:t>
            </a:r>
            <a:r>
              <a:rPr lang="ko-KR" altLang="en-US" sz="2000"/>
              <a:t>가로횟수</a:t>
            </a:r>
            <a:r>
              <a:rPr lang="en-US" altLang="ko-KR" sz="2000"/>
              <a:t>] -&gt; </a:t>
            </a:r>
            <a:r>
              <a:rPr lang="ko-KR" altLang="en-US" sz="2000"/>
              <a:t>색</a:t>
            </a:r>
          </a:p>
          <a:p>
            <a:r>
              <a:rPr lang="ko-KR" altLang="en-US" sz="2000" smtClean="0"/>
              <a:t>            가로횟수 </a:t>
            </a:r>
            <a:r>
              <a:rPr lang="en-US" altLang="ko-KR" sz="2000"/>
              <a:t>-&gt; </a:t>
            </a:r>
            <a:r>
              <a:rPr lang="ko-KR" altLang="en-US" sz="2000"/>
              <a:t>가로횟수 </a:t>
            </a:r>
            <a:r>
              <a:rPr lang="en-US" altLang="ko-KR" sz="2000"/>
              <a:t>+ 1</a:t>
            </a:r>
          </a:p>
          <a:p>
            <a:r>
              <a:rPr lang="ko-KR" altLang="en-US" sz="2000" smtClean="0"/>
              <a:t>        세로횟수 </a:t>
            </a:r>
            <a:r>
              <a:rPr lang="en-US" altLang="ko-KR" sz="2000"/>
              <a:t>-&gt; </a:t>
            </a:r>
            <a:r>
              <a:rPr lang="ko-KR" altLang="en-US" sz="2000"/>
              <a:t>세로횟수 </a:t>
            </a:r>
            <a:r>
              <a:rPr lang="en-US" altLang="ko-KR" sz="2000"/>
              <a:t>+ 1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85" y="1455787"/>
            <a:ext cx="2962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굽은 화살표 3"/>
          <p:cNvSpPr/>
          <p:nvPr/>
        </p:nvSpPr>
        <p:spPr>
          <a:xfrm flipV="1">
            <a:off x="3563888" y="5085184"/>
            <a:ext cx="360040" cy="1800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그리기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47" y="1690861"/>
            <a:ext cx="30003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58334" y="2510278"/>
            <a:ext cx="261001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사각형</a:t>
            </a:r>
            <a:r>
              <a:rPr lang="en-US" altLang="ko-KR" sz="2000"/>
              <a:t>(</a:t>
            </a:r>
            <a:r>
              <a:rPr lang="en-US" altLang="ko-KR" sz="2000" smtClean="0"/>
              <a:t>2 ,</a:t>
            </a:r>
            <a:r>
              <a:rPr lang="en-US" altLang="ko-KR" sz="2000"/>
              <a:t>5</a:t>
            </a:r>
            <a:r>
              <a:rPr lang="en-US" altLang="ko-KR" sz="2000" smtClean="0"/>
              <a:t>, 009900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사각형</a:t>
            </a:r>
            <a:r>
              <a:rPr lang="en-US" altLang="ko-KR" sz="2000"/>
              <a:t>(3</a:t>
            </a:r>
            <a:r>
              <a:rPr lang="en-US" altLang="ko-KR" sz="2000" smtClean="0"/>
              <a:t>, 4, 009900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사각형</a:t>
            </a:r>
            <a:r>
              <a:rPr lang="en-US" altLang="ko-KR" sz="2000"/>
              <a:t>(3</a:t>
            </a:r>
            <a:r>
              <a:rPr lang="en-US" altLang="ko-KR" sz="2000" smtClean="0"/>
              <a:t>, 5, 009900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사각형</a:t>
            </a:r>
            <a:r>
              <a:rPr lang="en-US" altLang="ko-KR" sz="2000"/>
              <a:t>(</a:t>
            </a:r>
            <a:r>
              <a:rPr lang="en-US" altLang="ko-KR" sz="2000" smtClean="0"/>
              <a:t>3, 6, 009900)</a:t>
            </a:r>
            <a:endParaRPr lang="en-US" altLang="ko-KR" sz="2000"/>
          </a:p>
        </p:txBody>
      </p:sp>
      <p:sp>
        <p:nvSpPr>
          <p:cNvPr id="5" name="TextBox 4"/>
          <p:cNvSpPr txBox="1"/>
          <p:nvPr/>
        </p:nvSpPr>
        <p:spPr>
          <a:xfrm>
            <a:off x="1187624" y="5229200"/>
            <a:ext cx="7106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테트리스의 블록은 총 몇 종류일까요</a:t>
            </a:r>
            <a:r>
              <a:rPr lang="en-US" altLang="ko-KR" sz="3200" smtClean="0"/>
              <a:t>?</a:t>
            </a:r>
          </a:p>
          <a:p>
            <a:pPr algn="ctr"/>
            <a:r>
              <a:rPr lang="ko-KR" altLang="en-US" sz="3200" smtClean="0"/>
              <a:t>모두 그려봐요</a:t>
            </a:r>
            <a:r>
              <a:rPr lang="en-US" altLang="ko-KR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6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835696" y="1628800"/>
            <a:ext cx="432048" cy="31683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예시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2736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[60000]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[60001]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[60002]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[60003]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[60004]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[60005]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[60006]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[60007]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[60008]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[60009] = 990000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9381" y="5157192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위치 </a:t>
            </a:r>
            <a:r>
              <a:rPr lang="en-US" altLang="ko-KR" smtClean="0"/>
              <a:t>-&gt; 60000</a:t>
            </a:r>
          </a:p>
          <a:p>
            <a:r>
              <a:rPr lang="ko-KR" altLang="en-US" smtClean="0"/>
              <a:t>위</a:t>
            </a:r>
            <a:r>
              <a:rPr lang="ko-KR" altLang="en-US"/>
              <a:t>치</a:t>
            </a:r>
            <a:r>
              <a:rPr lang="ko-KR" altLang="en-US" smtClean="0"/>
              <a:t> </a:t>
            </a:r>
            <a:r>
              <a:rPr lang="en-US" altLang="ko-KR" smtClean="0"/>
              <a:t>&lt; 60010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</a:t>
            </a:r>
            <a:r>
              <a:rPr lang="ko-KR" altLang="en-US" smtClean="0"/>
              <a:t>위치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위치 </a:t>
            </a:r>
            <a:r>
              <a:rPr lang="en-US" altLang="ko-KR" smtClean="0"/>
              <a:t>-&gt; </a:t>
            </a:r>
            <a:r>
              <a:rPr lang="ko-KR" altLang="en-US" smtClean="0"/>
              <a:t>위</a:t>
            </a:r>
            <a:r>
              <a:rPr lang="ko-KR" altLang="en-US"/>
              <a:t>치</a:t>
            </a:r>
            <a:r>
              <a:rPr lang="ko-KR" altLang="en-US" smtClean="0"/>
              <a:t> </a:t>
            </a:r>
            <a:r>
              <a:rPr lang="en-US" altLang="ko-KR" smtClean="0"/>
              <a:t>+ 1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707904" y="2243770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21253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1772816"/>
            <a:ext cx="126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 + 0</a:t>
            </a:r>
          </a:p>
          <a:p>
            <a:r>
              <a:rPr lang="en-US" altLang="ko-KR" smtClean="0"/>
              <a:t>60000 + 1</a:t>
            </a:r>
          </a:p>
          <a:p>
            <a:r>
              <a:rPr lang="en-US" altLang="ko-KR" smtClean="0"/>
              <a:t>60000 + 2</a:t>
            </a:r>
          </a:p>
          <a:p>
            <a:r>
              <a:rPr lang="en-US" altLang="ko-KR" smtClean="0"/>
              <a:t>60000 + 3</a:t>
            </a:r>
          </a:p>
          <a:p>
            <a:r>
              <a:rPr lang="en-US" altLang="ko-KR" smtClean="0"/>
              <a:t>60000 + 4</a:t>
            </a:r>
          </a:p>
          <a:p>
            <a:r>
              <a:rPr lang="en-US" altLang="ko-KR" smtClean="0"/>
              <a:t>60000 + 5</a:t>
            </a:r>
          </a:p>
          <a:p>
            <a:r>
              <a:rPr lang="en-US" altLang="ko-KR" smtClean="0"/>
              <a:t>60000 + 6</a:t>
            </a:r>
          </a:p>
          <a:p>
            <a:r>
              <a:rPr lang="en-US" altLang="ko-KR" smtClean="0"/>
              <a:t>60000 + 7</a:t>
            </a:r>
          </a:p>
          <a:p>
            <a:r>
              <a:rPr lang="en-US" altLang="ko-KR" smtClean="0"/>
              <a:t>60000 + 8</a:t>
            </a:r>
          </a:p>
          <a:p>
            <a:r>
              <a:rPr lang="en-US" altLang="ko-KR" smtClean="0"/>
              <a:t>60000 + 9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619672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96136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모든칸 채우기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515556"/>
            <a:ext cx="5121915" cy="37856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세로 </a:t>
            </a:r>
            <a:r>
              <a:rPr lang="en-US" altLang="ko-KR" sz="2000"/>
              <a:t>-&gt; 0</a:t>
            </a:r>
          </a:p>
          <a:p>
            <a:r>
              <a:rPr lang="ko-KR" altLang="en-US" sz="2000"/>
              <a:t>가로 </a:t>
            </a:r>
            <a:r>
              <a:rPr lang="en-US" altLang="ko-KR" sz="2000"/>
              <a:t>-&gt; 0</a:t>
            </a:r>
          </a:p>
          <a:p>
            <a:endParaRPr lang="en-US" altLang="ko-KR" sz="2000"/>
          </a:p>
          <a:p>
            <a:r>
              <a:rPr lang="ko-KR" altLang="en-US" sz="2000"/>
              <a:t>세로 </a:t>
            </a:r>
            <a:r>
              <a:rPr lang="en-US" altLang="ko-KR" sz="2000"/>
              <a:t>&lt; 20 </a:t>
            </a:r>
            <a:r>
              <a:rPr lang="ko-KR" altLang="en-US" sz="2000"/>
              <a:t>동안</a:t>
            </a:r>
          </a:p>
          <a:p>
            <a:r>
              <a:rPr lang="ko-KR" altLang="en-US" sz="2000"/>
              <a:t>	가로 </a:t>
            </a:r>
            <a:r>
              <a:rPr lang="en-US" altLang="ko-KR" sz="2000"/>
              <a:t>-&gt; 0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가로 </a:t>
            </a:r>
            <a:r>
              <a:rPr lang="en-US" altLang="ko-KR" sz="2000"/>
              <a:t>&lt; 20 </a:t>
            </a:r>
            <a:r>
              <a:rPr lang="ko-KR" altLang="en-US" sz="2000"/>
              <a:t>동안</a:t>
            </a:r>
          </a:p>
          <a:p>
            <a:r>
              <a:rPr lang="ko-KR" altLang="en-US" sz="2000"/>
              <a:t>		사각형</a:t>
            </a:r>
            <a:r>
              <a:rPr lang="en-US" altLang="ko-KR" sz="2000"/>
              <a:t>(</a:t>
            </a:r>
            <a:r>
              <a:rPr lang="ko-KR" altLang="en-US" sz="2000"/>
              <a:t>세로</a:t>
            </a:r>
            <a:r>
              <a:rPr lang="en-US" altLang="ko-KR" sz="2000"/>
              <a:t>, </a:t>
            </a:r>
            <a:r>
              <a:rPr lang="ko-KR" altLang="en-US" sz="2000"/>
              <a:t>가로</a:t>
            </a:r>
            <a:r>
              <a:rPr lang="en-US" altLang="ko-KR" sz="2000"/>
              <a:t>, 999900)</a:t>
            </a:r>
          </a:p>
          <a:p>
            <a:r>
              <a:rPr lang="en-US" altLang="ko-KR" sz="2000"/>
              <a:t>		</a:t>
            </a:r>
            <a:r>
              <a:rPr lang="ko-KR" altLang="en-US" sz="2000"/>
              <a:t>가로 </a:t>
            </a:r>
            <a:r>
              <a:rPr lang="en-US" altLang="ko-KR" sz="2000"/>
              <a:t>-&gt; </a:t>
            </a:r>
            <a:r>
              <a:rPr lang="ko-KR" altLang="en-US" sz="2000"/>
              <a:t>가로 </a:t>
            </a:r>
            <a:r>
              <a:rPr lang="en-US" altLang="ko-KR" sz="2000"/>
              <a:t>+ </a:t>
            </a:r>
            <a:r>
              <a:rPr lang="en-US" altLang="ko-KR" sz="2000" smtClean="0"/>
              <a:t>1</a:t>
            </a:r>
          </a:p>
          <a:p>
            <a:endParaRPr lang="en-US" altLang="ko-KR" sz="2000"/>
          </a:p>
          <a:p>
            <a:r>
              <a:rPr lang="en-US" altLang="ko-KR" sz="2000"/>
              <a:t>	</a:t>
            </a:r>
            <a:r>
              <a:rPr lang="ko-KR" altLang="en-US" sz="2000"/>
              <a:t>세로 </a:t>
            </a:r>
            <a:r>
              <a:rPr lang="en-US" altLang="ko-KR" sz="2000"/>
              <a:t>-&gt; </a:t>
            </a:r>
            <a:r>
              <a:rPr lang="ko-KR" altLang="en-US" sz="2000"/>
              <a:t>세로 </a:t>
            </a:r>
            <a:r>
              <a:rPr lang="en-US" altLang="ko-KR" sz="2000"/>
              <a:t>+ </a:t>
            </a:r>
            <a:r>
              <a:rPr lang="en-US" altLang="ko-KR" sz="2000" smtClean="0"/>
              <a:t>1</a:t>
            </a:r>
          </a:p>
          <a:p>
            <a:endParaRPr lang="en-US" altLang="ko-KR" sz="2000"/>
          </a:p>
          <a:p>
            <a:r>
              <a:rPr lang="ko-KR" altLang="en-US" sz="2000" smtClean="0"/>
              <a:t>사각형</a:t>
            </a:r>
            <a:r>
              <a:rPr lang="en-US" altLang="ko-KR" sz="2000" smtClean="0"/>
              <a:t>(3, 5, 990000)</a:t>
            </a:r>
            <a:endParaRPr lang="en-US" altLang="ko-KR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38" y="3750518"/>
            <a:ext cx="2952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9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맞으면</a:t>
            </a:r>
            <a:r>
              <a:rPr lang="en-US" altLang="ko-KR" smtClean="0"/>
              <a:t>? </a:t>
            </a:r>
            <a:r>
              <a:rPr lang="ko-KR" altLang="en-US" smtClean="0"/>
              <a:t>틀리면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515556"/>
            <a:ext cx="3454792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숫자 </a:t>
            </a:r>
            <a:r>
              <a:rPr lang="en-US" altLang="ko-KR" sz="2000"/>
              <a:t>-&gt; 10</a:t>
            </a:r>
          </a:p>
          <a:p>
            <a:endParaRPr lang="en-US" altLang="ko-KR" sz="2000"/>
          </a:p>
          <a:p>
            <a:r>
              <a:rPr lang="ko-KR" altLang="en-US" sz="2000" b="1">
                <a:solidFill>
                  <a:srgbClr val="FF0000"/>
                </a:solidFill>
              </a:rPr>
              <a:t>숫자</a:t>
            </a:r>
            <a:r>
              <a:rPr lang="en-US" altLang="ko-KR" sz="2000" b="1">
                <a:solidFill>
                  <a:srgbClr val="FF0000"/>
                </a:solidFill>
              </a:rPr>
              <a:t>&gt;5 </a:t>
            </a:r>
            <a:r>
              <a:rPr lang="ko-KR" altLang="en-US" sz="2000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sz="2000"/>
              <a:t>	사각형</a:t>
            </a:r>
            <a:r>
              <a:rPr lang="en-US" altLang="ko-KR" sz="2000" smtClean="0"/>
              <a:t>(5, 5, </a:t>
            </a:r>
            <a:r>
              <a:rPr lang="en-US" altLang="ko-KR" sz="2000"/>
              <a:t>000099)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숫자</a:t>
            </a:r>
            <a:r>
              <a:rPr lang="en-US" altLang="ko-KR" sz="2000" b="1">
                <a:solidFill>
                  <a:srgbClr val="FF0000"/>
                </a:solidFill>
              </a:rPr>
              <a:t>&lt;=5 </a:t>
            </a:r>
            <a:r>
              <a:rPr lang="ko-KR" altLang="en-US" sz="2000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sz="2000"/>
              <a:t>	사각형</a:t>
            </a:r>
            <a:r>
              <a:rPr lang="en-US" altLang="ko-KR" sz="2000" smtClean="0"/>
              <a:t>(5, 5, </a:t>
            </a:r>
            <a:r>
              <a:rPr lang="en-US" altLang="ko-KR" sz="2000"/>
              <a:t>990000)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29622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7982"/>
            <a:ext cx="29432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0272" y="1515556"/>
            <a:ext cx="3454792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숫자 </a:t>
            </a:r>
            <a:r>
              <a:rPr lang="en-US" altLang="ko-KR" sz="2000"/>
              <a:t>-&gt; </a:t>
            </a:r>
            <a:r>
              <a:rPr lang="en-US" altLang="ko-KR" sz="2000" smtClean="0"/>
              <a:t>1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 b="1">
                <a:solidFill>
                  <a:srgbClr val="FF0000"/>
                </a:solidFill>
              </a:rPr>
              <a:t>숫자</a:t>
            </a:r>
            <a:r>
              <a:rPr lang="en-US" altLang="ko-KR" sz="2000" b="1">
                <a:solidFill>
                  <a:srgbClr val="FF0000"/>
                </a:solidFill>
              </a:rPr>
              <a:t>&gt;5 </a:t>
            </a:r>
            <a:r>
              <a:rPr lang="ko-KR" altLang="en-US" sz="2000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sz="2000"/>
              <a:t>	사각형</a:t>
            </a:r>
            <a:r>
              <a:rPr lang="en-US" altLang="ko-KR" sz="2000" smtClean="0"/>
              <a:t>(5, 5, </a:t>
            </a:r>
            <a:r>
              <a:rPr lang="en-US" altLang="ko-KR" sz="2000"/>
              <a:t>000099)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숫자</a:t>
            </a:r>
            <a:r>
              <a:rPr lang="en-US" altLang="ko-KR" sz="2000" b="1">
                <a:solidFill>
                  <a:srgbClr val="FF0000"/>
                </a:solidFill>
              </a:rPr>
              <a:t>&lt;=5 </a:t>
            </a:r>
            <a:r>
              <a:rPr lang="ko-KR" altLang="en-US" sz="2000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sz="2000"/>
              <a:t>	사각형</a:t>
            </a:r>
            <a:r>
              <a:rPr lang="en-US" altLang="ko-KR" sz="2000" smtClean="0"/>
              <a:t>(5, 5, </a:t>
            </a:r>
            <a:r>
              <a:rPr lang="en-US" altLang="ko-KR" sz="2000"/>
              <a:t>990000)</a:t>
            </a:r>
          </a:p>
        </p:txBody>
      </p:sp>
    </p:spTree>
    <p:extLst>
      <p:ext uri="{BB962C8B-B14F-4D97-AF65-F5344CB8AC3E}">
        <p14:creationId xmlns:p14="http://schemas.microsoft.com/office/powerpoint/2010/main" val="42653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맞다</a:t>
            </a:r>
            <a:r>
              <a:rPr lang="en-US" altLang="ko-KR" smtClean="0"/>
              <a:t>! </a:t>
            </a:r>
            <a:r>
              <a:rPr lang="ko-KR" altLang="en-US" smtClean="0"/>
              <a:t>틀리다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4057" y="1484784"/>
            <a:ext cx="705834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&gt;   &lt;   =   &gt;=   &lt;=   !=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1308" y="27002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맞다</a:t>
            </a:r>
            <a:endParaRPr lang="en-US" altLang="ko-KR" sz="3200" smtClean="0"/>
          </a:p>
        </p:txBody>
      </p:sp>
      <p:sp>
        <p:nvSpPr>
          <p:cNvPr id="5" name="TextBox 4"/>
          <p:cNvSpPr txBox="1"/>
          <p:nvPr/>
        </p:nvSpPr>
        <p:spPr>
          <a:xfrm>
            <a:off x="1763688" y="3429000"/>
            <a:ext cx="100540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3 &gt; 1</a:t>
            </a:r>
          </a:p>
          <a:p>
            <a:r>
              <a:rPr lang="en-US" altLang="ko-KR" sz="2000" smtClean="0"/>
              <a:t>3 &lt; 5</a:t>
            </a:r>
          </a:p>
          <a:p>
            <a:r>
              <a:rPr lang="en-US" altLang="ko-KR" sz="2000" smtClean="0"/>
              <a:t>3 = 3</a:t>
            </a:r>
          </a:p>
          <a:p>
            <a:r>
              <a:rPr lang="en-US" altLang="ko-KR" sz="2000" smtClean="0"/>
              <a:t>3 &gt;= 3</a:t>
            </a:r>
          </a:p>
          <a:p>
            <a:r>
              <a:rPr lang="en-US" altLang="ko-KR" sz="2000" smtClean="0"/>
              <a:t>3 &lt;= 3</a:t>
            </a:r>
          </a:p>
          <a:p>
            <a:r>
              <a:rPr lang="en-US" altLang="ko-KR" sz="2000" smtClean="0"/>
              <a:t>3 != 5</a:t>
            </a:r>
          </a:p>
          <a:p>
            <a:endParaRPr lang="en-US" altLang="ko-KR" sz="2000"/>
          </a:p>
          <a:p>
            <a:r>
              <a:rPr lang="en-US" altLang="ko-KR" sz="2000" smtClean="0"/>
              <a:t>1</a:t>
            </a:r>
          </a:p>
          <a:p>
            <a:r>
              <a:rPr lang="en-US" altLang="ko-KR" sz="2000" smtClean="0"/>
              <a:t>100</a:t>
            </a:r>
            <a:endParaRPr lang="en-US" altLang="ko-KR" sz="2000"/>
          </a:p>
        </p:txBody>
      </p:sp>
      <p:sp>
        <p:nvSpPr>
          <p:cNvPr id="6" name="TextBox 5"/>
          <p:cNvSpPr txBox="1"/>
          <p:nvPr/>
        </p:nvSpPr>
        <p:spPr>
          <a:xfrm>
            <a:off x="5267692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틀리다</a:t>
            </a:r>
            <a:endParaRPr lang="en-US" altLang="ko-KR" sz="3200" smtClean="0"/>
          </a:p>
        </p:txBody>
      </p:sp>
      <p:sp>
        <p:nvSpPr>
          <p:cNvPr id="7" name="TextBox 6"/>
          <p:cNvSpPr txBox="1"/>
          <p:nvPr/>
        </p:nvSpPr>
        <p:spPr>
          <a:xfrm>
            <a:off x="5436096" y="3429000"/>
            <a:ext cx="1005403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/>
              <a:t>1</a:t>
            </a:r>
            <a:r>
              <a:rPr lang="en-US" altLang="ko-KR" sz="2000" smtClean="0"/>
              <a:t> &gt; 3</a:t>
            </a:r>
          </a:p>
          <a:p>
            <a:r>
              <a:rPr lang="en-US" altLang="ko-KR" sz="2000"/>
              <a:t>5</a:t>
            </a:r>
            <a:r>
              <a:rPr lang="en-US" altLang="ko-KR" sz="2000" smtClean="0"/>
              <a:t> &lt; 3</a:t>
            </a:r>
          </a:p>
          <a:p>
            <a:r>
              <a:rPr lang="en-US" altLang="ko-KR" sz="2000" smtClean="0"/>
              <a:t>3 = 5</a:t>
            </a:r>
          </a:p>
          <a:p>
            <a:r>
              <a:rPr lang="en-US" altLang="ko-KR" sz="2000" smtClean="0"/>
              <a:t>3 &gt;= 5</a:t>
            </a:r>
          </a:p>
          <a:p>
            <a:r>
              <a:rPr lang="en-US" altLang="ko-KR" sz="2000"/>
              <a:t>5</a:t>
            </a:r>
            <a:r>
              <a:rPr lang="en-US" altLang="ko-KR" sz="2000" smtClean="0"/>
              <a:t> &lt;= 3</a:t>
            </a:r>
          </a:p>
          <a:p>
            <a:r>
              <a:rPr lang="en-US" altLang="ko-KR" sz="2000" smtClean="0"/>
              <a:t>3 != 3</a:t>
            </a:r>
          </a:p>
          <a:p>
            <a:endParaRPr lang="en-US" altLang="ko-KR" sz="2000"/>
          </a:p>
          <a:p>
            <a:r>
              <a:rPr lang="en-US" altLang="ko-KR" sz="2000" smtClean="0"/>
              <a:t>0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408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맞으면 그리기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6141425" cy="31700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세로 </a:t>
            </a:r>
            <a:r>
              <a:rPr lang="en-US" altLang="ko-KR" sz="2000"/>
              <a:t>-&gt; 0</a:t>
            </a:r>
          </a:p>
          <a:p>
            <a:r>
              <a:rPr lang="ko-KR" altLang="en-US" sz="2000"/>
              <a:t>가로 </a:t>
            </a:r>
            <a:r>
              <a:rPr lang="en-US" altLang="ko-KR" sz="2000"/>
              <a:t>-&gt; 0</a:t>
            </a:r>
          </a:p>
          <a:p>
            <a:endParaRPr lang="en-US" altLang="ko-KR" sz="2000"/>
          </a:p>
          <a:p>
            <a:r>
              <a:rPr lang="ko-KR" altLang="en-US" sz="2000"/>
              <a:t>세로 </a:t>
            </a:r>
            <a:r>
              <a:rPr lang="en-US" altLang="ko-KR" sz="2000"/>
              <a:t>&lt; 20 </a:t>
            </a:r>
            <a:r>
              <a:rPr lang="ko-KR" altLang="en-US" sz="2000"/>
              <a:t>동안</a:t>
            </a:r>
          </a:p>
          <a:p>
            <a:r>
              <a:rPr lang="ko-KR" altLang="en-US" sz="2000"/>
              <a:t>	가로 </a:t>
            </a:r>
            <a:r>
              <a:rPr lang="en-US" altLang="ko-KR" sz="2000"/>
              <a:t>-&gt; 0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가로 </a:t>
            </a:r>
            <a:r>
              <a:rPr lang="en-US" altLang="ko-KR" sz="2000"/>
              <a:t>&lt; 20 </a:t>
            </a:r>
            <a:r>
              <a:rPr lang="ko-KR" altLang="en-US" sz="2000"/>
              <a:t>동안</a:t>
            </a:r>
          </a:p>
          <a:p>
            <a:r>
              <a:rPr lang="ko-KR" altLang="en-US" sz="2000"/>
              <a:t>		</a:t>
            </a:r>
            <a:r>
              <a:rPr lang="ko-KR" altLang="en-US" sz="2000" b="1">
                <a:solidFill>
                  <a:srgbClr val="FF0000"/>
                </a:solidFill>
              </a:rPr>
              <a:t>가로 </a:t>
            </a:r>
            <a:r>
              <a:rPr lang="en-US" altLang="ko-KR" sz="2000" b="1" smtClean="0">
                <a:solidFill>
                  <a:srgbClr val="FF0000"/>
                </a:solidFill>
              </a:rPr>
              <a:t>&lt; </a:t>
            </a:r>
            <a:r>
              <a:rPr lang="en-US" altLang="ko-KR" sz="2000" b="1">
                <a:solidFill>
                  <a:srgbClr val="FF0000"/>
                </a:solidFill>
              </a:rPr>
              <a:t>5 </a:t>
            </a:r>
            <a:r>
              <a:rPr lang="ko-KR" altLang="en-US" sz="2000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			사각형</a:t>
            </a:r>
            <a:r>
              <a:rPr lang="en-US" altLang="ko-KR" sz="2000" b="1">
                <a:solidFill>
                  <a:srgbClr val="FF0000"/>
                </a:solidFill>
              </a:rPr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세로</a:t>
            </a:r>
            <a:r>
              <a:rPr lang="en-US" altLang="ko-KR" sz="2000" b="1">
                <a:solidFill>
                  <a:srgbClr val="FF0000"/>
                </a:solidFill>
              </a:rPr>
              <a:t>, </a:t>
            </a:r>
            <a:r>
              <a:rPr lang="ko-KR" altLang="en-US" sz="2000" b="1">
                <a:solidFill>
                  <a:srgbClr val="FF0000"/>
                </a:solidFill>
              </a:rPr>
              <a:t>가로</a:t>
            </a:r>
            <a:r>
              <a:rPr lang="en-US" altLang="ko-KR" sz="2000" b="1">
                <a:solidFill>
                  <a:srgbClr val="FF0000"/>
                </a:solidFill>
              </a:rPr>
              <a:t>, 999900)</a:t>
            </a:r>
          </a:p>
          <a:p>
            <a:r>
              <a:rPr lang="en-US" altLang="ko-KR" sz="2000"/>
              <a:t>		</a:t>
            </a:r>
            <a:r>
              <a:rPr lang="ko-KR" altLang="en-US" sz="2000"/>
              <a:t>가로 </a:t>
            </a:r>
            <a:r>
              <a:rPr lang="en-US" altLang="ko-KR" sz="2000"/>
              <a:t>-&gt; </a:t>
            </a:r>
            <a:r>
              <a:rPr lang="ko-KR" altLang="en-US" sz="2000"/>
              <a:t>가로 </a:t>
            </a:r>
            <a:r>
              <a:rPr lang="en-US" altLang="ko-KR" sz="2000"/>
              <a:t>+ 1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세로 </a:t>
            </a:r>
            <a:r>
              <a:rPr lang="en-US" altLang="ko-KR" sz="2000"/>
              <a:t>-&gt; </a:t>
            </a:r>
            <a:r>
              <a:rPr lang="ko-KR" altLang="en-US" sz="2000"/>
              <a:t>세로 </a:t>
            </a:r>
            <a:r>
              <a:rPr lang="en-US" altLang="ko-KR" sz="2000"/>
              <a:t>+ 1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851101"/>
            <a:ext cx="29337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계산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74615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75" y="1673513"/>
            <a:ext cx="355738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숫자</a:t>
            </a:r>
            <a:r>
              <a:rPr lang="en-US" altLang="ko-KR" sz="2000"/>
              <a:t>1 -&gt; 2</a:t>
            </a:r>
          </a:p>
          <a:p>
            <a:r>
              <a:rPr lang="ko-KR" altLang="en-US" sz="2000"/>
              <a:t>숫자</a:t>
            </a:r>
            <a:r>
              <a:rPr lang="en-US" altLang="ko-KR" sz="2000"/>
              <a:t>2 -&gt; </a:t>
            </a:r>
            <a:r>
              <a:rPr lang="ko-KR" altLang="en-US" sz="2000"/>
              <a:t>숫자</a:t>
            </a:r>
            <a:r>
              <a:rPr lang="en-US" altLang="ko-KR" sz="2000"/>
              <a:t>1 * 2</a:t>
            </a:r>
          </a:p>
          <a:p>
            <a:endParaRPr lang="en-US" altLang="ko-KR" sz="2000"/>
          </a:p>
          <a:p>
            <a:r>
              <a:rPr lang="ko-KR" altLang="en-US" sz="2000"/>
              <a:t>사각형</a:t>
            </a:r>
            <a:r>
              <a:rPr lang="en-US" altLang="ko-KR" sz="2000"/>
              <a:t>(</a:t>
            </a:r>
            <a:r>
              <a:rPr lang="ko-KR" altLang="en-US" sz="2000"/>
              <a:t>숫자</a:t>
            </a:r>
            <a:r>
              <a:rPr lang="en-US" altLang="ko-KR" sz="2000"/>
              <a:t>1, </a:t>
            </a:r>
            <a:r>
              <a:rPr lang="ko-KR" altLang="en-US" sz="2000"/>
              <a:t>숫자</a:t>
            </a:r>
            <a:r>
              <a:rPr lang="en-US" altLang="ko-KR" sz="2000"/>
              <a:t>2, 990000)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1673513"/>
            <a:ext cx="355738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숫자</a:t>
            </a:r>
            <a:r>
              <a:rPr lang="en-US" altLang="ko-KR" sz="2000"/>
              <a:t>1 -&gt; </a:t>
            </a:r>
            <a:r>
              <a:rPr lang="en-US" altLang="ko-KR" sz="2000" smtClean="0"/>
              <a:t>5</a:t>
            </a:r>
            <a:endParaRPr lang="en-US" altLang="ko-KR" sz="2000"/>
          </a:p>
          <a:p>
            <a:r>
              <a:rPr lang="ko-KR" altLang="en-US" sz="2000"/>
              <a:t>숫자</a:t>
            </a:r>
            <a:r>
              <a:rPr lang="en-US" altLang="ko-KR" sz="2000"/>
              <a:t>2 -&gt; </a:t>
            </a:r>
            <a:r>
              <a:rPr lang="ko-KR" altLang="en-US" sz="2000"/>
              <a:t>숫자</a:t>
            </a:r>
            <a:r>
              <a:rPr lang="en-US" altLang="ko-KR" sz="2000"/>
              <a:t>1 </a:t>
            </a:r>
            <a:r>
              <a:rPr lang="en-US" altLang="ko-KR" sz="2000" smtClean="0"/>
              <a:t>/ </a:t>
            </a:r>
            <a:r>
              <a:rPr lang="en-US" altLang="ko-KR" sz="2000"/>
              <a:t>2</a:t>
            </a:r>
          </a:p>
          <a:p>
            <a:endParaRPr lang="en-US" altLang="ko-KR" sz="2000"/>
          </a:p>
          <a:p>
            <a:r>
              <a:rPr lang="ko-KR" altLang="en-US" sz="2000"/>
              <a:t>사각형</a:t>
            </a:r>
            <a:r>
              <a:rPr lang="en-US" altLang="ko-KR" sz="2000"/>
              <a:t>(</a:t>
            </a:r>
            <a:r>
              <a:rPr lang="ko-KR" altLang="en-US" sz="2000"/>
              <a:t>숫자</a:t>
            </a:r>
            <a:r>
              <a:rPr lang="en-US" altLang="ko-KR" sz="2000"/>
              <a:t>1, </a:t>
            </a:r>
            <a:r>
              <a:rPr lang="ko-KR" altLang="en-US" sz="2000"/>
              <a:t>숫자</a:t>
            </a:r>
            <a:r>
              <a:rPr lang="en-US" altLang="ko-KR" sz="2000"/>
              <a:t>2, 990000)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79" y="3275037"/>
            <a:ext cx="2952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616530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(2, 4)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4144" y="616530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(5, 2)</a:t>
            </a:r>
          </a:p>
        </p:txBody>
      </p:sp>
    </p:spTree>
    <p:extLst>
      <p:ext uri="{BB962C8B-B14F-4D97-AF65-F5344CB8AC3E}">
        <p14:creationId xmlns:p14="http://schemas.microsoft.com/office/powerpoint/2010/main" val="42059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r>
              <a:rPr lang="ko-KR" altLang="en-US" smtClean="0"/>
              <a:t>주차 </a:t>
            </a:r>
            <a:r>
              <a:rPr lang="en-US" altLang="ko-KR" smtClean="0"/>
              <a:t>(2019.3.15)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6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조건식과 반복문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87656"/>
            <a:ext cx="2971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761" y="1484784"/>
            <a:ext cx="4022255" cy="47089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메모리</a:t>
            </a:r>
            <a:r>
              <a:rPr lang="en-US" altLang="ko-KR" sz="2000"/>
              <a:t>[55001] -&gt; 1</a:t>
            </a:r>
          </a:p>
          <a:p>
            <a:endParaRPr lang="en-US" altLang="ko-KR" sz="2000"/>
          </a:p>
          <a:p>
            <a:r>
              <a:rPr lang="ko-KR" altLang="en-US" sz="2000" smtClean="0"/>
              <a:t>세로 </a:t>
            </a:r>
            <a:r>
              <a:rPr lang="en-US" altLang="ko-KR" sz="2000"/>
              <a:t>-&gt; 0</a:t>
            </a:r>
          </a:p>
          <a:p>
            <a:r>
              <a:rPr lang="ko-KR" altLang="en-US" sz="2000"/>
              <a:t>가로 </a:t>
            </a:r>
            <a:r>
              <a:rPr lang="en-US" altLang="ko-KR" sz="2000"/>
              <a:t>-&gt; 0</a:t>
            </a:r>
          </a:p>
          <a:p>
            <a:r>
              <a:rPr lang="ko-KR" altLang="en-US" sz="2000"/>
              <a:t>색 </a:t>
            </a:r>
            <a:r>
              <a:rPr lang="en-US" altLang="ko-KR" sz="2000"/>
              <a:t>-&gt; 9900</a:t>
            </a:r>
          </a:p>
          <a:p>
            <a:endParaRPr lang="en-US" altLang="ko-KR" sz="2000"/>
          </a:p>
          <a:p>
            <a:r>
              <a:rPr lang="ko-KR" altLang="en-US" sz="2000"/>
              <a:t>게임중 </a:t>
            </a:r>
            <a:r>
              <a:rPr lang="en-US" altLang="ko-KR" sz="2000"/>
              <a:t>-&gt; 1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게임중</a:t>
            </a:r>
            <a:r>
              <a:rPr lang="en-US" altLang="ko-KR" sz="2000" b="1">
                <a:solidFill>
                  <a:srgbClr val="FF0000"/>
                </a:solidFill>
              </a:rPr>
              <a:t>=1</a:t>
            </a:r>
            <a:r>
              <a:rPr lang="en-US" altLang="ko-KR" sz="2000"/>
              <a:t> </a:t>
            </a:r>
            <a:r>
              <a:rPr lang="ko-KR" altLang="en-US" sz="2000"/>
              <a:t>동안</a:t>
            </a:r>
          </a:p>
          <a:p>
            <a:r>
              <a:rPr lang="ko-KR" altLang="en-US" sz="2000"/>
              <a:t>	사각형</a:t>
            </a:r>
            <a:r>
              <a:rPr lang="en-US" altLang="ko-KR" sz="2000"/>
              <a:t>(</a:t>
            </a:r>
            <a:r>
              <a:rPr lang="ko-KR" altLang="en-US" sz="2000"/>
              <a:t>세로</a:t>
            </a:r>
            <a:r>
              <a:rPr lang="en-US" altLang="ko-KR" sz="2000"/>
              <a:t>,</a:t>
            </a:r>
            <a:r>
              <a:rPr lang="ko-KR" altLang="en-US" sz="2000"/>
              <a:t>가로</a:t>
            </a:r>
            <a:r>
              <a:rPr lang="en-US" altLang="ko-KR" sz="2000"/>
              <a:t>,</a:t>
            </a:r>
            <a:r>
              <a:rPr lang="ko-KR" altLang="en-US" sz="2000"/>
              <a:t>색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가로 </a:t>
            </a:r>
            <a:r>
              <a:rPr lang="en-US" altLang="ko-KR" sz="2000"/>
              <a:t>-&gt; </a:t>
            </a:r>
            <a:r>
              <a:rPr lang="ko-KR" altLang="en-US" sz="2000"/>
              <a:t>가로</a:t>
            </a:r>
            <a:r>
              <a:rPr lang="en-US" altLang="ko-KR" sz="2000"/>
              <a:t>+1</a:t>
            </a:r>
          </a:p>
          <a:p>
            <a:r>
              <a:rPr lang="en-US" altLang="ko-KR" sz="2000"/>
              <a:t>	</a:t>
            </a:r>
            <a:r>
              <a:rPr lang="ko-KR" altLang="en-US" sz="2000" b="1">
                <a:solidFill>
                  <a:srgbClr val="FF0000"/>
                </a:solidFill>
              </a:rPr>
              <a:t>가로</a:t>
            </a:r>
            <a:r>
              <a:rPr lang="en-US" altLang="ko-KR" sz="2000" b="1">
                <a:solidFill>
                  <a:srgbClr val="FF0000"/>
                </a:solidFill>
              </a:rPr>
              <a:t>=20 </a:t>
            </a:r>
            <a:r>
              <a:rPr lang="ko-KR" altLang="en-US" sz="2000"/>
              <a:t>이면</a:t>
            </a:r>
          </a:p>
          <a:p>
            <a:r>
              <a:rPr lang="ko-KR" altLang="en-US" sz="2000"/>
              <a:t>		가로 </a:t>
            </a:r>
            <a:r>
              <a:rPr lang="en-US" altLang="ko-KR" sz="2000"/>
              <a:t>-&gt; 0</a:t>
            </a:r>
          </a:p>
          <a:p>
            <a:r>
              <a:rPr lang="en-US" altLang="ko-KR" sz="2000"/>
              <a:t>		</a:t>
            </a:r>
            <a:r>
              <a:rPr lang="ko-KR" altLang="en-US" sz="2000"/>
              <a:t>세로 </a:t>
            </a:r>
            <a:r>
              <a:rPr lang="en-US" altLang="ko-KR" sz="2000"/>
              <a:t>-&gt; </a:t>
            </a:r>
            <a:r>
              <a:rPr lang="ko-KR" altLang="en-US" sz="2000"/>
              <a:t>세로 </a:t>
            </a:r>
            <a:r>
              <a:rPr lang="en-US" altLang="ko-KR" sz="2000"/>
              <a:t>+ 1</a:t>
            </a:r>
          </a:p>
          <a:p>
            <a:r>
              <a:rPr lang="en-US" altLang="ko-KR" sz="2000"/>
              <a:t>	</a:t>
            </a:r>
            <a:r>
              <a:rPr lang="ko-KR" altLang="en-US" sz="2000" b="1">
                <a:solidFill>
                  <a:srgbClr val="FF0000"/>
                </a:solidFill>
              </a:rPr>
              <a:t>세로</a:t>
            </a:r>
            <a:r>
              <a:rPr lang="en-US" altLang="ko-KR" sz="2000" b="1">
                <a:solidFill>
                  <a:srgbClr val="FF0000"/>
                </a:solidFill>
              </a:rPr>
              <a:t>=20 </a:t>
            </a:r>
            <a:r>
              <a:rPr lang="ko-KR" altLang="en-US" sz="2000"/>
              <a:t>이면</a:t>
            </a:r>
          </a:p>
          <a:p>
            <a:r>
              <a:rPr lang="ko-KR" altLang="en-US" sz="2000"/>
              <a:t>		게임중 </a:t>
            </a:r>
            <a:r>
              <a:rPr lang="en-US" altLang="ko-KR" sz="2000"/>
              <a:t>-&gt; 0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4860032" y="2996952"/>
            <a:ext cx="504056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3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사용하기</a:t>
            </a:r>
            <a:endParaRPr lang="ko-KR" altLang="en-US"/>
          </a:p>
        </p:txBody>
      </p:sp>
      <p:pic>
        <p:nvPicPr>
          <p:cNvPr id="2050" name="Picture 2" descr="í¤ë³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7845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6112768" y="3285657"/>
            <a:ext cx="1051520" cy="423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4288" y="296198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위화살표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50004</a:t>
            </a:r>
            <a:endParaRPr lang="ko-KR" altLang="en-US" sz="240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2768" y="4131468"/>
            <a:ext cx="2942" cy="558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00404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16216" y="4131468"/>
            <a:ext cx="909420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4380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430898" y="2276872"/>
            <a:ext cx="1733390" cy="11892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9831" y="5847655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smtClean="0"/>
              <a:t>메모리</a:t>
            </a:r>
            <a:r>
              <a:rPr lang="en-US" altLang="ko-KR" sz="2400" u="sng" smtClean="0"/>
              <a:t>[50006] </a:t>
            </a:r>
            <a:r>
              <a:rPr lang="en-US" altLang="ko-KR" sz="2400" u="sng" smtClean="0">
                <a:sym typeface="Wingdings" panose="05000000000000000000" pitchFamily="2" charset="2"/>
              </a:rPr>
              <a:t></a:t>
            </a:r>
            <a:r>
              <a:rPr lang="en-US" altLang="ko-KR" sz="2400" u="sng" smtClean="0"/>
              <a:t> </a:t>
            </a:r>
            <a:r>
              <a:rPr lang="ko-KR" altLang="en-US" sz="2400" u="sng" smtClean="0"/>
              <a:t>왼쪽화살표 </a:t>
            </a:r>
            <a:r>
              <a:rPr lang="en-US" altLang="ko-KR" sz="2400" u="sng" smtClean="0"/>
              <a:t>(</a:t>
            </a:r>
            <a:r>
              <a:rPr lang="ko-KR" altLang="en-US" sz="2400" u="sng" smtClean="0"/>
              <a:t>눌리면 </a:t>
            </a:r>
            <a:r>
              <a:rPr lang="en-US" altLang="ko-KR" sz="2400" u="sng" smtClean="0"/>
              <a:t>1, </a:t>
            </a:r>
            <a:r>
              <a:rPr lang="ko-KR" altLang="en-US" sz="2400" u="sng" smtClean="0"/>
              <a:t>아니면 </a:t>
            </a:r>
            <a:r>
              <a:rPr lang="en-US" altLang="ko-KR" sz="2400" u="sng" smtClean="0"/>
              <a:t>0)</a:t>
            </a:r>
            <a:endParaRPr lang="ko-KR" altLang="en-US" sz="2400" u="sng"/>
          </a:p>
        </p:txBody>
      </p:sp>
      <p:sp>
        <p:nvSpPr>
          <p:cNvPr id="26" name="TextBox 25"/>
          <p:cNvSpPr txBox="1"/>
          <p:nvPr/>
        </p:nvSpPr>
        <p:spPr>
          <a:xfrm>
            <a:off x="7138143" y="1805915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엔터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50009</a:t>
            </a:r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475656" y="429309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스페이스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50008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4113807" y="4509120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왼쪽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50006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598581" y="468036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아래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50005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7318176" y="450912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오</a:t>
            </a:r>
            <a:r>
              <a:rPr lang="ko-KR" altLang="en-US" sz="2400"/>
              <a:t>른</a:t>
            </a:r>
            <a:r>
              <a:rPr lang="ko-KR" altLang="en-US" sz="2400" smtClean="0"/>
              <a:t>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50007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5069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알아듣기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3980577" cy="507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endParaRPr lang="en-US" altLang="ko-KR"/>
          </a:p>
          <a:p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r>
              <a:rPr lang="ko-KR" altLang="en-US"/>
              <a:t>게임중</a:t>
            </a:r>
            <a:r>
              <a:rPr lang="en-US" altLang="ko-KR"/>
              <a:t>=1 </a:t>
            </a:r>
            <a:r>
              <a:rPr lang="ko-KR" altLang="en-US"/>
              <a:t>동안</a:t>
            </a:r>
          </a:p>
          <a:p>
            <a:r>
              <a:rPr lang="ko-KR" altLang="en-US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[50004]=1 </a:t>
            </a:r>
            <a:r>
              <a:rPr lang="ko-KR" altLang="en-US"/>
              <a:t>이면</a:t>
            </a:r>
          </a:p>
          <a:p>
            <a:r>
              <a:rPr lang="ko-KR" altLang="en-US"/>
              <a:t>		사각형</a:t>
            </a:r>
            <a:r>
              <a:rPr lang="en-US" altLang="ko-KR"/>
              <a:t>(9,9,990000)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[50005]=1</a:t>
            </a:r>
            <a:r>
              <a:rPr lang="en-US" altLang="ko-KR"/>
              <a:t> </a:t>
            </a:r>
            <a:r>
              <a:rPr lang="ko-KR" altLang="en-US"/>
              <a:t>이면</a:t>
            </a:r>
          </a:p>
          <a:p>
            <a:r>
              <a:rPr lang="ko-KR" altLang="en-US"/>
              <a:t>		사각형</a:t>
            </a:r>
            <a:r>
              <a:rPr lang="en-US" altLang="ko-KR"/>
              <a:t>(9,9,99)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[50006]=1</a:t>
            </a:r>
            <a:r>
              <a:rPr lang="en-US" altLang="ko-KR"/>
              <a:t> </a:t>
            </a:r>
            <a:r>
              <a:rPr lang="ko-KR" altLang="en-US"/>
              <a:t>이면</a:t>
            </a:r>
          </a:p>
          <a:p>
            <a:r>
              <a:rPr lang="ko-KR" altLang="en-US"/>
              <a:t>		사각형</a:t>
            </a:r>
            <a:r>
              <a:rPr lang="en-US" altLang="ko-KR"/>
              <a:t>(9,9,999900)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[50007]=1 </a:t>
            </a:r>
            <a:r>
              <a:rPr lang="ko-KR" altLang="en-US"/>
              <a:t>이면</a:t>
            </a:r>
          </a:p>
          <a:p>
            <a:r>
              <a:rPr lang="ko-KR" altLang="en-US"/>
              <a:t>		사각형</a:t>
            </a:r>
            <a:r>
              <a:rPr lang="en-US" altLang="ko-KR"/>
              <a:t>(9,9,9999)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[50008]=1</a:t>
            </a:r>
            <a:r>
              <a:rPr lang="en-US" altLang="ko-KR"/>
              <a:t> </a:t>
            </a:r>
            <a:r>
              <a:rPr lang="ko-KR" altLang="en-US"/>
              <a:t>이면</a:t>
            </a:r>
          </a:p>
          <a:p>
            <a:r>
              <a:rPr lang="ko-KR" altLang="en-US"/>
              <a:t>		사각형</a:t>
            </a:r>
            <a:r>
              <a:rPr lang="en-US" altLang="ko-KR"/>
              <a:t>(9,9,999999)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[50009]=1</a:t>
            </a:r>
            <a:r>
              <a:rPr lang="en-US" altLang="ko-KR"/>
              <a:t> </a:t>
            </a:r>
            <a:r>
              <a:rPr lang="ko-KR" altLang="en-US"/>
              <a:t>이면</a:t>
            </a:r>
          </a:p>
          <a:p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[55000] -&gt; 1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860032" y="2996952"/>
            <a:ext cx="504056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3" y="1988840"/>
            <a:ext cx="2943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5999" y="1556792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왼쪽키</a:t>
            </a:r>
            <a:r>
              <a:rPr lang="en-US" altLang="ko-KR" smtClean="0"/>
              <a:t>(50006)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노란색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707904" y="6237312"/>
            <a:ext cx="1800200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15455" y="6093296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그려라</a:t>
            </a:r>
            <a:r>
              <a:rPr lang="en-US" altLang="ko-KR" sz="3200" smtClean="0"/>
              <a:t>!!! </a:t>
            </a:r>
            <a:r>
              <a:rPr lang="ko-KR" altLang="en-US" sz="3200" smtClean="0"/>
              <a:t>명령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7867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사각형을 움직이자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49" y="4353835"/>
            <a:ext cx="2241352" cy="2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16" y="1181065"/>
            <a:ext cx="4402167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endParaRPr lang="en-US" altLang="ko-KR"/>
          </a:p>
          <a:p>
            <a:r>
              <a:rPr lang="ko-KR" altLang="en-US"/>
              <a:t>세로 </a:t>
            </a:r>
            <a:r>
              <a:rPr lang="en-US" altLang="ko-KR"/>
              <a:t>-&gt; 9</a:t>
            </a:r>
          </a:p>
          <a:p>
            <a:r>
              <a:rPr lang="ko-KR" altLang="en-US"/>
              <a:t>가로 </a:t>
            </a:r>
            <a:r>
              <a:rPr lang="en-US" altLang="ko-KR"/>
              <a:t>-&gt; 9</a:t>
            </a:r>
          </a:p>
          <a:p>
            <a:r>
              <a:rPr lang="ko-KR" altLang="en-US"/>
              <a:t>색 </a:t>
            </a:r>
            <a:r>
              <a:rPr lang="en-US" altLang="ko-KR"/>
              <a:t>-&gt; 999999</a:t>
            </a:r>
          </a:p>
          <a:p>
            <a:endParaRPr lang="en-US" altLang="ko-KR"/>
          </a:p>
          <a:p>
            <a:r>
              <a:rPr lang="ko-KR" altLang="en-US"/>
              <a:t>사각형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endParaRPr lang="en-US" altLang="ko-KR"/>
          </a:p>
          <a:p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r>
              <a:rPr lang="ko-KR" altLang="en-US"/>
              <a:t>게임중</a:t>
            </a:r>
            <a:r>
              <a:rPr lang="en-US" altLang="ko-KR"/>
              <a:t>=1 </a:t>
            </a:r>
            <a:r>
              <a:rPr lang="ko-KR" altLang="en-US"/>
              <a:t>동안</a:t>
            </a:r>
          </a:p>
          <a:p>
            <a:r>
              <a:rPr lang="ko-KR" altLang="en-US"/>
              <a:t>	메모리</a:t>
            </a:r>
            <a:r>
              <a:rPr lang="en-US" altLang="ko-KR"/>
              <a:t>[50004]=1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위쪽</a:t>
            </a:r>
          </a:p>
          <a:p>
            <a:r>
              <a:rPr lang="ko-KR" altLang="en-US"/>
              <a:t>		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- 1</a:t>
            </a:r>
          </a:p>
          <a:p>
            <a:r>
              <a:rPr lang="en-US" altLang="ko-KR"/>
              <a:t>		</a:t>
            </a:r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[50005]=1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아래쪽</a:t>
            </a:r>
          </a:p>
          <a:p>
            <a:r>
              <a:rPr lang="ko-KR" altLang="en-US"/>
              <a:t>		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r>
              <a:rPr lang="en-US" altLang="ko-KR"/>
              <a:t>		</a:t>
            </a:r>
            <a:r>
              <a:rPr lang="ko-KR" altLang="en-US"/>
              <a:t>색 </a:t>
            </a:r>
            <a:r>
              <a:rPr lang="en-US" altLang="ko-KR"/>
              <a:t>-&gt; 99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[50006]=1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왼쪽</a:t>
            </a:r>
          </a:p>
          <a:p>
            <a:r>
              <a:rPr lang="ko-KR" altLang="en-US"/>
              <a:t>	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- 1</a:t>
            </a:r>
          </a:p>
          <a:p>
            <a:r>
              <a:rPr lang="en-US" altLang="ko-KR"/>
              <a:t>		</a:t>
            </a:r>
            <a:r>
              <a:rPr lang="ko-KR" altLang="en-US"/>
              <a:t>색 </a:t>
            </a:r>
            <a:r>
              <a:rPr lang="en-US" altLang="ko-KR"/>
              <a:t>-&gt; </a:t>
            </a:r>
            <a:r>
              <a:rPr lang="en-US" altLang="ko-KR" smtClean="0"/>
              <a:t>999900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5504" y="1181065"/>
            <a:ext cx="4633000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[50007]=1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오른쪽</a:t>
            </a:r>
          </a:p>
          <a:p>
            <a:r>
              <a:rPr lang="ko-KR" altLang="en-US"/>
              <a:t>	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r>
              <a:rPr lang="en-US" altLang="ko-KR"/>
              <a:t>		</a:t>
            </a:r>
            <a:r>
              <a:rPr lang="ko-KR" altLang="en-US"/>
              <a:t>색 </a:t>
            </a:r>
            <a:r>
              <a:rPr lang="en-US" altLang="ko-KR"/>
              <a:t>-&gt; 9999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[50008]=1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스페이스</a:t>
            </a:r>
          </a:p>
          <a:p>
            <a:r>
              <a:rPr lang="ko-KR" altLang="en-US"/>
              <a:t>		색 </a:t>
            </a:r>
            <a:r>
              <a:rPr lang="en-US" altLang="ko-KR"/>
              <a:t>-&gt; 999999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[50009]=1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엔터</a:t>
            </a:r>
          </a:p>
          <a:p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</a:t>
            </a:r>
            <a:r>
              <a:rPr lang="ko-KR" altLang="en-US"/>
              <a:t>사각형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835696" y="1628800"/>
            <a:ext cx="432048" cy="31683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예시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2736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[60000]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[60001]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[60002]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[60003]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[60004]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[60005]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[60006]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[60007]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[60008]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[60009] = 990000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5157192"/>
            <a:ext cx="3945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</a:p>
          <a:p>
            <a:r>
              <a:rPr lang="ko-KR" altLang="en-US" smtClean="0"/>
              <a:t>횟수 </a:t>
            </a:r>
            <a:r>
              <a:rPr lang="en-US" altLang="ko-KR" smtClean="0"/>
              <a:t>&lt; 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[60000 + 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707904" y="2243770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21253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1772816"/>
            <a:ext cx="126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 + 0</a:t>
            </a:r>
          </a:p>
          <a:p>
            <a:r>
              <a:rPr lang="en-US" altLang="ko-KR" smtClean="0"/>
              <a:t>60000 + 1</a:t>
            </a:r>
          </a:p>
          <a:p>
            <a:r>
              <a:rPr lang="en-US" altLang="ko-KR" smtClean="0"/>
              <a:t>60000 + 2</a:t>
            </a:r>
          </a:p>
          <a:p>
            <a:r>
              <a:rPr lang="en-US" altLang="ko-KR" smtClean="0"/>
              <a:t>60000 + 3</a:t>
            </a:r>
          </a:p>
          <a:p>
            <a:r>
              <a:rPr lang="en-US" altLang="ko-KR" smtClean="0"/>
              <a:t>60000 + 4</a:t>
            </a:r>
          </a:p>
          <a:p>
            <a:r>
              <a:rPr lang="en-US" altLang="ko-KR" smtClean="0"/>
              <a:t>60000 + 5</a:t>
            </a:r>
          </a:p>
          <a:p>
            <a:r>
              <a:rPr lang="en-US" altLang="ko-KR" smtClean="0"/>
              <a:t>60000 + 6</a:t>
            </a:r>
          </a:p>
          <a:p>
            <a:r>
              <a:rPr lang="en-US" altLang="ko-KR" smtClean="0"/>
              <a:t>60000 + 7</a:t>
            </a:r>
          </a:p>
          <a:p>
            <a:r>
              <a:rPr lang="en-US" altLang="ko-KR" smtClean="0"/>
              <a:t>60000 + 8</a:t>
            </a:r>
          </a:p>
          <a:p>
            <a:r>
              <a:rPr lang="en-US" altLang="ko-KR" smtClean="0"/>
              <a:t>60000 + 9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619672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444208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살려주</a:t>
            </a:r>
            <a:r>
              <a:rPr lang="ko-KR" altLang="en-US"/>
              <a:t>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7689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801847"/>
            <a:ext cx="3361818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### </a:t>
            </a:r>
            <a:r>
              <a:rPr lang="ko-KR" altLang="en-US" smtClean="0"/>
              <a:t>아래 부분 추가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/>
              <a:t>	</a:t>
            </a:r>
            <a:r>
              <a:rPr lang="ko-KR" altLang="en-US" b="1">
                <a:solidFill>
                  <a:srgbClr val="FF0000"/>
                </a:solidFill>
              </a:rPr>
              <a:t>세로</a:t>
            </a:r>
            <a:r>
              <a:rPr lang="en-US" altLang="ko-KR" b="1">
                <a:solidFill>
                  <a:srgbClr val="FF0000"/>
                </a:solidFill>
              </a:rPr>
              <a:t>&lt;0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세로 </a:t>
            </a:r>
            <a:r>
              <a:rPr lang="en-US" altLang="ko-KR" b="1">
                <a:solidFill>
                  <a:srgbClr val="FF0000"/>
                </a:solidFill>
              </a:rPr>
              <a:t>-&gt; 0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>
                <a:solidFill>
                  <a:srgbClr val="FF0000"/>
                </a:solidFill>
              </a:rPr>
              <a:t>세로</a:t>
            </a:r>
            <a:r>
              <a:rPr lang="en-US" altLang="ko-KR" b="1">
                <a:solidFill>
                  <a:srgbClr val="FF0000"/>
                </a:solidFill>
              </a:rPr>
              <a:t>&gt;19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세로 </a:t>
            </a:r>
            <a:r>
              <a:rPr lang="en-US" altLang="ko-KR" b="1">
                <a:solidFill>
                  <a:srgbClr val="FF0000"/>
                </a:solidFill>
              </a:rPr>
              <a:t>-&gt; 19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>
                <a:solidFill>
                  <a:srgbClr val="FF0000"/>
                </a:solidFill>
              </a:rPr>
              <a:t>가로</a:t>
            </a:r>
            <a:r>
              <a:rPr lang="en-US" altLang="ko-KR" b="1">
                <a:solidFill>
                  <a:srgbClr val="FF0000"/>
                </a:solidFill>
              </a:rPr>
              <a:t>&lt;0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가로 </a:t>
            </a:r>
            <a:r>
              <a:rPr lang="en-US" altLang="ko-KR" b="1">
                <a:solidFill>
                  <a:srgbClr val="FF0000"/>
                </a:solidFill>
              </a:rPr>
              <a:t>-&gt; 0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>
                <a:solidFill>
                  <a:srgbClr val="FF0000"/>
                </a:solidFill>
              </a:rPr>
              <a:t>가로</a:t>
            </a:r>
            <a:r>
              <a:rPr lang="en-US" altLang="ko-KR" b="1">
                <a:solidFill>
                  <a:srgbClr val="FF0000"/>
                </a:solidFill>
              </a:rPr>
              <a:t>&gt;19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가로 </a:t>
            </a:r>
            <a:r>
              <a:rPr lang="en-US" altLang="ko-KR" b="1">
                <a:solidFill>
                  <a:srgbClr val="FF0000"/>
                </a:solidFill>
              </a:rPr>
              <a:t>-&gt; 19</a:t>
            </a:r>
          </a:p>
          <a:p>
            <a:r>
              <a:rPr lang="en-US" altLang="ko-KR"/>
              <a:t>		</a:t>
            </a:r>
          </a:p>
          <a:p>
            <a:r>
              <a:rPr lang="en-US" altLang="ko-KR"/>
              <a:t>	</a:t>
            </a:r>
            <a:r>
              <a:rPr lang="ko-KR" altLang="en-US"/>
              <a:t>사각형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572000" y="2996952"/>
            <a:ext cx="504056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98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한번에 한칸씩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48880"/>
            <a:ext cx="2962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038" y="1196752"/>
            <a:ext cx="4750018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게임중</a:t>
            </a:r>
            <a:r>
              <a:rPr lang="en-US" altLang="ko-KR"/>
              <a:t>=1 </a:t>
            </a:r>
            <a:r>
              <a:rPr lang="ko-KR" altLang="en-US"/>
              <a:t>동안</a:t>
            </a:r>
          </a:p>
          <a:p>
            <a:r>
              <a:rPr lang="ko-KR" altLang="en-US"/>
              <a:t>	메모리</a:t>
            </a:r>
            <a:r>
              <a:rPr lang="en-US" altLang="ko-KR"/>
              <a:t>[50004]=1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위쪽</a:t>
            </a:r>
          </a:p>
          <a:p>
            <a:r>
              <a:rPr lang="ko-KR" altLang="en-US"/>
              <a:t>		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r>
              <a:rPr lang="en-US" altLang="ko-KR" b="1">
                <a:solidFill>
                  <a:srgbClr val="FF0000"/>
                </a:solidFill>
              </a:rPr>
              <a:t>!=990000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/>
              <a:t>			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- 1</a:t>
            </a:r>
          </a:p>
          <a:p>
            <a:r>
              <a:rPr lang="en-US" altLang="ko-KR"/>
              <a:t>			</a:t>
            </a:r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[50005]=1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아래쪽</a:t>
            </a:r>
          </a:p>
          <a:p>
            <a:r>
              <a:rPr lang="ko-KR" altLang="en-US"/>
              <a:t>		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r>
              <a:rPr lang="en-US" altLang="ko-KR" b="1">
                <a:solidFill>
                  <a:srgbClr val="FF0000"/>
                </a:solidFill>
              </a:rPr>
              <a:t>!=99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/>
              <a:t>			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r>
              <a:rPr lang="en-US" altLang="ko-KR"/>
              <a:t>			</a:t>
            </a:r>
            <a:r>
              <a:rPr lang="ko-KR" altLang="en-US"/>
              <a:t>색 </a:t>
            </a:r>
            <a:r>
              <a:rPr lang="en-US" altLang="ko-KR"/>
              <a:t>-&gt; 99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[50006]=1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왼쪽</a:t>
            </a:r>
          </a:p>
          <a:p>
            <a:r>
              <a:rPr lang="ko-KR" altLang="en-US"/>
              <a:t>		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r>
              <a:rPr lang="en-US" altLang="ko-KR" b="1">
                <a:solidFill>
                  <a:srgbClr val="FF0000"/>
                </a:solidFill>
              </a:rPr>
              <a:t>!=999900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/>
              <a:t>		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- 1</a:t>
            </a:r>
          </a:p>
          <a:p>
            <a:r>
              <a:rPr lang="en-US" altLang="ko-KR"/>
              <a:t>			</a:t>
            </a:r>
            <a:r>
              <a:rPr lang="ko-KR" altLang="en-US"/>
              <a:t>색 </a:t>
            </a:r>
            <a:r>
              <a:rPr lang="en-US" altLang="ko-KR"/>
              <a:t>-&gt; 999900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[50007]=1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오른쪽</a:t>
            </a:r>
          </a:p>
          <a:p>
            <a:r>
              <a:rPr lang="ko-KR" altLang="en-US"/>
              <a:t>		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r>
              <a:rPr lang="en-US" altLang="ko-KR" b="1">
                <a:solidFill>
                  <a:srgbClr val="FF0000"/>
                </a:solidFill>
              </a:rPr>
              <a:t>!=9999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/>
              <a:t>		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r>
              <a:rPr lang="en-US" altLang="ko-KR"/>
              <a:t>			</a:t>
            </a:r>
            <a:r>
              <a:rPr lang="ko-KR" altLang="en-US"/>
              <a:t>색 </a:t>
            </a:r>
            <a:r>
              <a:rPr lang="en-US" altLang="ko-KR"/>
              <a:t>-&gt; 9999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[50008]=1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스페이스</a:t>
            </a:r>
          </a:p>
          <a:p>
            <a:r>
              <a:rPr lang="ko-KR" altLang="en-US"/>
              <a:t>		</a:t>
            </a:r>
            <a:r>
              <a:rPr lang="ko-KR" altLang="en-US" b="1">
                <a:solidFill>
                  <a:srgbClr val="FF0000"/>
                </a:solidFill>
              </a:rPr>
              <a:t>색</a:t>
            </a:r>
            <a:r>
              <a:rPr lang="en-US" altLang="ko-KR" b="1">
                <a:solidFill>
                  <a:srgbClr val="FF0000"/>
                </a:solidFill>
              </a:rPr>
              <a:t>!=999999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/>
              <a:t>			색 </a:t>
            </a:r>
            <a:r>
              <a:rPr lang="en-US" altLang="ko-KR"/>
              <a:t>-&gt; 999999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2760" y="5589240"/>
            <a:ext cx="2425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다이아몬드</a:t>
            </a:r>
            <a:r>
              <a:rPr lang="en-US" altLang="ko-KR" sz="3200" smtClean="0"/>
              <a:t>?</a:t>
            </a:r>
          </a:p>
          <a:p>
            <a:pPr algn="ctr"/>
            <a:r>
              <a:rPr lang="ko-KR" altLang="en-US" sz="3200" smtClean="0"/>
              <a:t>아님 하트</a:t>
            </a:r>
            <a:r>
              <a:rPr lang="en-US" altLang="ko-KR" sz="3200" smtClean="0"/>
              <a:t>??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37380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경로 숨기기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3361818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앞부분 코드 생략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	</a:t>
            </a:r>
            <a:r>
              <a:rPr lang="ko-KR" altLang="en-US" smtClean="0"/>
              <a:t>사각형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r>
              <a:rPr lang="en-US" altLang="ko-KR"/>
              <a:t>	</a:t>
            </a:r>
            <a:r>
              <a:rPr lang="ko-KR" altLang="en-US" b="1">
                <a:solidFill>
                  <a:srgbClr val="FF0000"/>
                </a:solidFill>
              </a:rPr>
              <a:t>사각형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세로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가로</a:t>
            </a:r>
            <a:r>
              <a:rPr lang="en-US" altLang="ko-KR" b="1">
                <a:solidFill>
                  <a:srgbClr val="FF0000"/>
                </a:solidFill>
              </a:rPr>
              <a:t>, 0)</a:t>
            </a:r>
            <a:endParaRPr lang="en-US" altLang="ko-KR" b="1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74222"/>
            <a:ext cx="2241352" cy="2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462" y="4375050"/>
            <a:ext cx="2208010" cy="22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516216" y="3923850"/>
            <a:ext cx="648072" cy="369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755642" y="5418161"/>
            <a:ext cx="204799" cy="491320"/>
          </a:xfrm>
          <a:custGeom>
            <a:avLst/>
            <a:gdLst>
              <a:gd name="connsiteX0" fmla="*/ 0 w 204799"/>
              <a:gd name="connsiteY0" fmla="*/ 0 h 491320"/>
              <a:gd name="connsiteX1" fmla="*/ 204716 w 204799"/>
              <a:gd name="connsiteY1" fmla="*/ 191069 h 491320"/>
              <a:gd name="connsiteX2" fmla="*/ 27295 w 204799"/>
              <a:gd name="connsiteY2" fmla="*/ 341194 h 491320"/>
              <a:gd name="connsiteX3" fmla="*/ 204716 w 20479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99" h="491320">
                <a:moveTo>
                  <a:pt x="0" y="0"/>
                </a:moveTo>
                <a:cubicBezTo>
                  <a:pt x="100083" y="67101"/>
                  <a:pt x="200167" y="134203"/>
                  <a:pt x="204716" y="191069"/>
                </a:cubicBezTo>
                <a:cubicBezTo>
                  <a:pt x="209265" y="247935"/>
                  <a:pt x="27295" y="291152"/>
                  <a:pt x="27295" y="341194"/>
                </a:cubicBezTo>
                <a:cubicBezTo>
                  <a:pt x="27295" y="391236"/>
                  <a:pt x="116005" y="441278"/>
                  <a:pt x="204716" y="491320"/>
                </a:cubicBezTo>
              </a:path>
            </a:pathLst>
          </a:custGeom>
          <a:noFill/>
          <a:ln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9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표로 표시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3604"/>
              </p:ext>
            </p:extLst>
          </p:nvPr>
        </p:nvGraphicFramePr>
        <p:xfrm>
          <a:off x="1644350" y="3161496"/>
          <a:ext cx="60960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1584176"/>
                <a:gridCol w="3696074"/>
              </a:tblGrid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횟수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횟수 </a:t>
                      </a:r>
                      <a:r>
                        <a:rPr lang="en-US" altLang="ko-KR" sz="1200" smtClean="0"/>
                        <a:t>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[60000+</a:t>
                      </a:r>
                      <a:r>
                        <a:rPr lang="ko-KR" altLang="en-US" sz="1200" smtClean="0"/>
                        <a:t>횟수</a:t>
                      </a:r>
                      <a:r>
                        <a:rPr lang="en-US" altLang="ko-KR" sz="1200" smtClean="0"/>
                        <a:t>] -&gt; 990000</a:t>
                      </a:r>
                      <a:endParaRPr lang="ko-KR" altLang="en-US" sz="12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[60000] -&gt; 990000</a:t>
                      </a:r>
                      <a:endParaRPr lang="ko-KR" altLang="en-US" sz="12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[60001]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[60002]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[60003]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[60004]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5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[60005]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6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[60006]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7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[60007]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[60008]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9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[60009]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10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거짓</a:t>
                      </a:r>
                      <a:r>
                        <a:rPr lang="en-US" altLang="ko-KR" sz="1200" smtClean="0"/>
                        <a:t>! </a:t>
                      </a:r>
                      <a:r>
                        <a:rPr lang="ko-KR" altLang="en-US" sz="1200" smtClean="0"/>
                        <a:t>반복 끝남</a:t>
                      </a:r>
                      <a:endParaRPr lang="en-US" altLang="ko-KR" sz="12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9672" y="1724615"/>
            <a:ext cx="3945311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</a:p>
          <a:p>
            <a:r>
              <a:rPr lang="ko-KR" altLang="en-US" smtClean="0"/>
              <a:t>횟수 </a:t>
            </a:r>
            <a:r>
              <a:rPr lang="en-US" altLang="ko-KR" smtClean="0"/>
              <a:t>&lt; 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[60000 + 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2970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순서도</a:t>
            </a:r>
            <a:endParaRPr lang="ko-KR" altLang="en-US"/>
          </a:p>
        </p:txBody>
      </p:sp>
      <p:sp>
        <p:nvSpPr>
          <p:cNvPr id="4" name="순서도: 판단 3"/>
          <p:cNvSpPr/>
          <p:nvPr/>
        </p:nvSpPr>
        <p:spPr>
          <a:xfrm>
            <a:off x="3131840" y="2448892"/>
            <a:ext cx="2736304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&lt; 10</a:t>
            </a:r>
            <a:endParaRPr lang="ko-KR" altLang="en-US"/>
          </a:p>
        </p:txBody>
      </p:sp>
      <p:sp>
        <p:nvSpPr>
          <p:cNvPr id="5" name="순서도: 대체 처리 4"/>
          <p:cNvSpPr/>
          <p:nvPr/>
        </p:nvSpPr>
        <p:spPr>
          <a:xfrm>
            <a:off x="3491880" y="1484784"/>
            <a:ext cx="2016224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2267744" y="3933056"/>
            <a:ext cx="4464496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메모리</a:t>
            </a:r>
            <a:r>
              <a:rPr lang="en-US" altLang="ko-KR" smtClean="0"/>
              <a:t>[60000+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3059832" y="4941168"/>
            <a:ext cx="2880320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5" idx="2"/>
            <a:endCxn id="4" idx="0"/>
          </p:cNvCxnSpPr>
          <p:nvPr/>
        </p:nvCxnSpPr>
        <p:spPr>
          <a:xfrm>
            <a:off x="4499992" y="2132856"/>
            <a:ext cx="0" cy="31603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>
            <a:off x="4499992" y="3168972"/>
            <a:ext cx="0" cy="7640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99992" y="4581128"/>
            <a:ext cx="0" cy="404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</p:cNvCxnSpPr>
          <p:nvPr/>
        </p:nvCxnSpPr>
        <p:spPr>
          <a:xfrm>
            <a:off x="4499992" y="5589240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4543425" y="2800350"/>
            <a:ext cx="2786063" cy="3186113"/>
          </a:xfrm>
          <a:custGeom>
            <a:avLst/>
            <a:gdLst>
              <a:gd name="connsiteX0" fmla="*/ 1300163 w 2786063"/>
              <a:gd name="connsiteY0" fmla="*/ 0 h 3186113"/>
              <a:gd name="connsiteX1" fmla="*/ 2786063 w 2786063"/>
              <a:gd name="connsiteY1" fmla="*/ 0 h 3186113"/>
              <a:gd name="connsiteX2" fmla="*/ 2786063 w 2786063"/>
              <a:gd name="connsiteY2" fmla="*/ 3186113 h 3186113"/>
              <a:gd name="connsiteX3" fmla="*/ 0 w 2786063"/>
              <a:gd name="connsiteY3" fmla="*/ 3186113 h 31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63" h="3186113">
                <a:moveTo>
                  <a:pt x="1300163" y="0"/>
                </a:moveTo>
                <a:lnTo>
                  <a:pt x="2786063" y="0"/>
                </a:lnTo>
                <a:lnTo>
                  <a:pt x="2786063" y="3186113"/>
                </a:lnTo>
                <a:lnTo>
                  <a:pt x="0" y="3186113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47864" y="335699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</a:t>
            </a:r>
            <a:r>
              <a:rPr lang="en-US" altLang="ko-KR" smtClean="0"/>
              <a:t>(True)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56176" y="2316735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거짓</a:t>
            </a:r>
            <a:r>
              <a:rPr lang="en-US" altLang="ko-KR" smtClean="0"/>
              <a:t>(False)</a:t>
            </a:r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3608" y="2847703"/>
            <a:ext cx="2103120" cy="2416628"/>
          </a:xfrm>
          <a:custGeom>
            <a:avLst/>
            <a:gdLst>
              <a:gd name="connsiteX0" fmla="*/ 1933303 w 2103120"/>
              <a:gd name="connsiteY0" fmla="*/ 2416628 h 2416628"/>
              <a:gd name="connsiteX1" fmla="*/ 0 w 2103120"/>
              <a:gd name="connsiteY1" fmla="*/ 2416628 h 2416628"/>
              <a:gd name="connsiteX2" fmla="*/ 0 w 2103120"/>
              <a:gd name="connsiteY2" fmla="*/ 0 h 2416628"/>
              <a:gd name="connsiteX3" fmla="*/ 2103120 w 2103120"/>
              <a:gd name="connsiteY3" fmla="*/ 0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416628">
                <a:moveTo>
                  <a:pt x="1933303" y="2416628"/>
                </a:moveTo>
                <a:lnTo>
                  <a:pt x="0" y="2416628"/>
                </a:lnTo>
                <a:lnTo>
                  <a:pt x="0" y="0"/>
                </a:lnTo>
                <a:lnTo>
                  <a:pt x="210312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아래로 직선을 그려보자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힌트 </a:t>
            </a:r>
            <a:r>
              <a:rPr lang="en-US" altLang="ko-KR" sz="2000" smtClean="0"/>
              <a:t>: (0,0), (1,0), (2,0), …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/>
              <a:t>60000, 60100, 60200, …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550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사각형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폭이 </a:t>
            </a:r>
            <a:r>
              <a:rPr lang="en-US" altLang="ko-KR" smtClean="0"/>
              <a:t>4, </a:t>
            </a:r>
            <a:r>
              <a:rPr lang="ko-KR" altLang="en-US" smtClean="0"/>
              <a:t>높이가 </a:t>
            </a:r>
            <a:r>
              <a:rPr lang="en-US" altLang="ko-KR" smtClean="0"/>
              <a:t>4</a:t>
            </a:r>
            <a:r>
              <a:rPr lang="ko-KR" altLang="en-US" smtClean="0"/>
              <a:t>인 사각형을 그리자</a:t>
            </a:r>
            <a:endParaRPr lang="en-US" altLang="ko-KR" smtClean="0"/>
          </a:p>
          <a:p>
            <a:r>
              <a:rPr lang="ko-KR" altLang="en-US" smtClean="0"/>
              <a:t>점의 위치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60000, 60001, 60002, 60003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60100, 60101, 60102, 60103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60200, 60201, 60202, 60203</a:t>
            </a:r>
            <a:endParaRPr lang="ko-KR" altLang="en-US" smtClean="0"/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60300, 60301, 60302, 60303</a:t>
            </a:r>
            <a:endParaRPr lang="ko-KR" altLang="en-US" smtClean="0"/>
          </a:p>
          <a:p>
            <a:pPr marL="457200" lvl="1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 줄 그리기 </a:t>
            </a:r>
            <a:r>
              <a:rPr lang="en-US" altLang="ko-KR" smtClean="0"/>
              <a:t>(4</a:t>
            </a:r>
            <a:r>
              <a:rPr lang="ko-KR" altLang="en-US" smtClean="0"/>
              <a:t>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69491" y="1700808"/>
            <a:ext cx="29337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772816"/>
            <a:ext cx="817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</a:t>
            </a:r>
          </a:p>
          <a:p>
            <a:r>
              <a:rPr lang="en-US" altLang="ko-KR" smtClean="0"/>
              <a:t>60001</a:t>
            </a:r>
          </a:p>
          <a:p>
            <a:r>
              <a:rPr lang="en-US" altLang="ko-KR" smtClean="0"/>
              <a:t>60002</a:t>
            </a:r>
          </a:p>
          <a:p>
            <a:r>
              <a:rPr lang="en-US" altLang="ko-KR" smtClean="0"/>
              <a:t>60003</a:t>
            </a:r>
          </a:p>
        </p:txBody>
      </p:sp>
      <p:sp>
        <p:nvSpPr>
          <p:cNvPr id="3" name="오른쪽 화살표 2"/>
          <p:cNvSpPr/>
          <p:nvPr/>
        </p:nvSpPr>
        <p:spPr>
          <a:xfrm rot="19738920">
            <a:off x="1142032" y="1921794"/>
            <a:ext cx="1037290" cy="249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524815"/>
            <a:ext cx="28312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[60000] 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60001] </a:t>
            </a:r>
            <a:r>
              <a:rPr lang="en-US" altLang="ko-KR"/>
              <a:t>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60002] </a:t>
            </a:r>
            <a:r>
              <a:rPr lang="en-US" altLang="ko-KR"/>
              <a:t>-&gt; 990000</a:t>
            </a:r>
          </a:p>
          <a:p>
            <a:r>
              <a:rPr lang="ko-KR" altLang="en-US"/>
              <a:t>메모리</a:t>
            </a:r>
            <a:r>
              <a:rPr lang="en-US" altLang="ko-KR"/>
              <a:t>[</a:t>
            </a:r>
            <a:r>
              <a:rPr lang="en-US" altLang="ko-KR" smtClean="0"/>
              <a:t>60003]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4413496" y="3524815"/>
            <a:ext cx="4079963" cy="31393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가로횟수 </a:t>
            </a:r>
            <a:r>
              <a:rPr lang="en-US" altLang="ko-KR"/>
              <a:t>-&gt; 0</a:t>
            </a:r>
          </a:p>
          <a:p>
            <a:r>
              <a:rPr lang="ko-KR" altLang="en-US" smtClean="0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</a:p>
          <a:p>
            <a:endParaRPr lang="en-US" altLang="ko-KR"/>
          </a:p>
          <a:p>
            <a:r>
              <a:rPr lang="ko-KR" altLang="en-US" smtClean="0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</a:p>
          <a:p>
            <a:endParaRPr lang="en-US" altLang="ko-KR" smtClean="0"/>
          </a:p>
          <a:p>
            <a:r>
              <a:rPr lang="ko-KR" altLang="en-US" smtClean="0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2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990000</a:t>
            </a:r>
          </a:p>
          <a:p>
            <a:endParaRPr lang="en-US" altLang="ko-KR" smtClean="0"/>
          </a:p>
          <a:p>
            <a:r>
              <a:rPr lang="ko-KR" altLang="en-US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3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  <a:endParaRPr lang="en-US" altLang="ko-KR"/>
          </a:p>
        </p:txBody>
      </p:sp>
      <p:sp>
        <p:nvSpPr>
          <p:cNvPr id="4" name="오른쪽 화살표 3"/>
          <p:cNvSpPr/>
          <p:nvPr/>
        </p:nvSpPr>
        <p:spPr>
          <a:xfrm>
            <a:off x="3563888" y="3668831"/>
            <a:ext cx="648072" cy="792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 줄 그리기 </a:t>
            </a:r>
            <a:r>
              <a:rPr lang="en-US" altLang="ko-KR" smtClean="0"/>
              <a:t>(4</a:t>
            </a:r>
            <a:r>
              <a:rPr lang="ko-KR" altLang="en-US" smtClean="0"/>
              <a:t>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38052" y="2920452"/>
            <a:ext cx="440697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가로횟수 </a:t>
            </a:r>
            <a:r>
              <a:rPr lang="en-US" altLang="ko-KR"/>
              <a:t>-&gt; 0</a:t>
            </a:r>
          </a:p>
          <a:p>
            <a:r>
              <a:rPr lang="ko-KR" altLang="en-US"/>
              <a:t>가로횟수 </a:t>
            </a:r>
            <a:r>
              <a:rPr lang="en-US" altLang="ko-KR"/>
              <a:t>&lt; 4 </a:t>
            </a:r>
            <a:r>
              <a:rPr lang="ko-KR" altLang="en-US"/>
              <a:t>동안</a:t>
            </a:r>
          </a:p>
          <a:p>
            <a:r>
              <a:rPr lang="ko-KR" altLang="en-US" smtClean="0"/>
              <a:t>    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990000</a:t>
            </a:r>
          </a:p>
          <a:p>
            <a:r>
              <a:rPr lang="ko-KR" altLang="en-US" smtClean="0"/>
              <a:t>    가로횟수 </a:t>
            </a:r>
            <a:r>
              <a:rPr lang="en-US" altLang="ko-KR"/>
              <a:t>-&gt; </a:t>
            </a:r>
            <a:r>
              <a:rPr lang="ko-KR" altLang="en-US"/>
              <a:t>가로횟수 </a:t>
            </a:r>
            <a:r>
              <a:rPr lang="en-US" altLang="ko-KR"/>
              <a:t>+ 1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31902"/>
              </p:ext>
            </p:extLst>
          </p:nvPr>
        </p:nvGraphicFramePr>
        <p:xfrm>
          <a:off x="4348732" y="4932000"/>
          <a:ext cx="45365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152128"/>
                <a:gridCol w="2808312"/>
              </a:tblGrid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가로횟수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가로횟수 </a:t>
                      </a:r>
                      <a:r>
                        <a:rPr lang="en-US" altLang="ko-KR" sz="1400" smtClean="0"/>
                        <a:t>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[60000+</a:t>
                      </a:r>
                      <a:r>
                        <a:rPr lang="ko-KR" altLang="en-US" sz="1400" smtClean="0"/>
                        <a:t>가로횟수</a:t>
                      </a:r>
                      <a:r>
                        <a:rPr lang="en-US" altLang="ko-KR" sz="1400" smtClean="0"/>
                        <a:t>] -&gt; 990000</a:t>
                      </a:r>
                      <a:endParaRPr lang="ko-KR" altLang="en-US" sz="14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0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[60000] -&gt; 990000</a:t>
                      </a:r>
                      <a:endParaRPr lang="ko-KR" altLang="en-US" sz="14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[60001] -&gt; 990000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[60002] -&gt; 990000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 &lt; 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메모리</a:t>
                      </a:r>
                      <a:r>
                        <a:rPr lang="en-US" altLang="ko-KR" sz="1400" smtClean="0"/>
                        <a:t>[60003] -&gt; 990000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997" y="1585823"/>
            <a:ext cx="4079963" cy="31393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가로횟수 </a:t>
            </a:r>
            <a:r>
              <a:rPr lang="en-US" altLang="ko-KR"/>
              <a:t>-&gt; 0</a:t>
            </a:r>
          </a:p>
          <a:p>
            <a:r>
              <a:rPr lang="ko-KR" altLang="en-US" smtClean="0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</a:p>
          <a:p>
            <a:endParaRPr lang="en-US" altLang="ko-KR"/>
          </a:p>
          <a:p>
            <a:r>
              <a:rPr lang="ko-KR" altLang="en-US" smtClean="0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1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</a:p>
          <a:p>
            <a:endParaRPr lang="en-US" altLang="ko-KR" smtClean="0"/>
          </a:p>
          <a:p>
            <a:r>
              <a:rPr lang="ko-KR" altLang="en-US" smtClean="0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2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990000</a:t>
            </a:r>
          </a:p>
          <a:p>
            <a:endParaRPr lang="en-US" altLang="ko-KR" smtClean="0"/>
          </a:p>
          <a:p>
            <a:r>
              <a:rPr lang="ko-KR" altLang="en-US"/>
              <a:t>가로횟수 </a:t>
            </a:r>
            <a:r>
              <a:rPr lang="en-US" altLang="ko-KR"/>
              <a:t>-&gt; </a:t>
            </a:r>
            <a:r>
              <a:rPr lang="en-US" altLang="ko-KR" smtClean="0"/>
              <a:t>3</a:t>
            </a:r>
            <a:endParaRPr lang="en-US" altLang="ko-KR"/>
          </a:p>
          <a:p>
            <a:r>
              <a:rPr lang="ko-KR" altLang="en-US"/>
              <a:t>메모리</a:t>
            </a:r>
            <a:r>
              <a:rPr lang="en-US" altLang="ko-KR"/>
              <a:t>[60000 + </a:t>
            </a:r>
            <a:r>
              <a:rPr lang="ko-KR" altLang="en-US"/>
              <a:t>가로횟수</a:t>
            </a:r>
            <a:r>
              <a:rPr lang="en-US" altLang="ko-KR"/>
              <a:t>] -&gt; </a:t>
            </a:r>
            <a:r>
              <a:rPr lang="en-US" altLang="ko-KR" smtClean="0"/>
              <a:t>990000</a:t>
            </a:r>
            <a:endParaRPr lang="en-US" altLang="ko-KR"/>
          </a:p>
        </p:txBody>
      </p:sp>
      <p:sp>
        <p:nvSpPr>
          <p:cNvPr id="5" name="위로 굽은 화살표 4"/>
          <p:cNvSpPr/>
          <p:nvPr/>
        </p:nvSpPr>
        <p:spPr>
          <a:xfrm flipV="1">
            <a:off x="4442020" y="1988839"/>
            <a:ext cx="994076" cy="739551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1740</Words>
  <Application>Microsoft Office PowerPoint</Application>
  <PresentationFormat>화면 슬라이드 쇼(4:3)</PresentationFormat>
  <Paragraphs>548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인공지능 프로그래밍 ★ 3장 – 반복 ★</vt:lpstr>
      <vt:lpstr>예시(1)</vt:lpstr>
      <vt:lpstr>예시(2)</vt:lpstr>
      <vt:lpstr>표로 표시</vt:lpstr>
      <vt:lpstr>순서도</vt:lpstr>
      <vt:lpstr>연습문제</vt:lpstr>
      <vt:lpstr>사각형 그리기</vt:lpstr>
      <vt:lpstr>한 줄 그리기 (4칸)</vt:lpstr>
      <vt:lpstr>한 줄 그리기 (4칸)</vt:lpstr>
      <vt:lpstr>4줄 그리기</vt:lpstr>
      <vt:lpstr>4줄 그리기</vt:lpstr>
      <vt:lpstr>위치 옮기기</vt:lpstr>
      <vt:lpstr>세로,가로 위치에 사각형 그리기</vt:lpstr>
      <vt:lpstr>“점찍기” 기능 만들기</vt:lpstr>
      <vt:lpstr>“사각형그리기” 기능 만들기</vt:lpstr>
      <vt:lpstr>“사각형그리기” 기능 만들기</vt:lpstr>
      <vt:lpstr>화면을 칸(격자)로 나누기</vt:lpstr>
      <vt:lpstr>사각형 정의</vt:lpstr>
      <vt:lpstr>블록 그리기</vt:lpstr>
      <vt:lpstr>모든칸 채우기</vt:lpstr>
      <vt:lpstr>맞으면? 틀리면?</vt:lpstr>
      <vt:lpstr>맞다! 틀리다!</vt:lpstr>
      <vt:lpstr>맞으면 그리기</vt:lpstr>
      <vt:lpstr>숫자 계산</vt:lpstr>
      <vt:lpstr>7주차 (2019.3.15)</vt:lpstr>
      <vt:lpstr>조건식과 반복문</vt:lpstr>
      <vt:lpstr>키보드 사용하기</vt:lpstr>
      <vt:lpstr>키보드 알아듣기</vt:lpstr>
      <vt:lpstr>사각형을 움직이자</vt:lpstr>
      <vt:lpstr>살려주기</vt:lpstr>
      <vt:lpstr>한번에 한칸씩</vt:lpstr>
      <vt:lpstr>경로 숨기기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40</cp:revision>
  <dcterms:created xsi:type="dcterms:W3CDTF">2019-02-06T03:55:06Z</dcterms:created>
  <dcterms:modified xsi:type="dcterms:W3CDTF">2019-03-15T08:54:36Z</dcterms:modified>
</cp:coreProperties>
</file>