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59" r:id="rId5"/>
    <p:sldId id="257" r:id="rId6"/>
    <p:sldId id="260" r:id="rId7"/>
    <p:sldId id="261" r:id="rId8"/>
    <p:sldId id="262" r:id="rId9"/>
    <p:sldId id="263" r:id="rId10"/>
    <p:sldId id="266" r:id="rId11"/>
    <p:sldId id="267" r:id="rId12"/>
    <p:sldId id="273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2" d="100"/>
          <a:sy n="72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인공지능 프로그래밍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2</a:t>
            </a:r>
            <a:r>
              <a:rPr lang="ko-KR" altLang="en-US" sz="3200" i="1" smtClean="0"/>
              <a:t>장 </a:t>
            </a:r>
            <a:r>
              <a:rPr lang="en-US" altLang="ko-KR" sz="3200" i="1" smtClean="0"/>
              <a:t>– </a:t>
            </a:r>
            <a:r>
              <a:rPr lang="ko-KR" altLang="en-US" sz="3200" i="1" smtClean="0"/>
              <a:t>메모리 건드려보기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2019. 1. 25</a:t>
            </a:r>
          </a:p>
          <a:p>
            <a:r>
              <a:rPr lang="ko-KR" altLang="en-US" smtClean="0"/>
              <a:t>서울코딩학</a:t>
            </a:r>
            <a:r>
              <a:rPr lang="ko-KR" altLang="en-US"/>
              <a:t>원</a:t>
            </a:r>
            <a:endParaRPr lang="en-US" altLang="ko-KR" smtClean="0"/>
          </a:p>
          <a:p>
            <a:r>
              <a:rPr lang="ko-KR" altLang="en-US" smtClean="0"/>
              <a:t>김현</a:t>
            </a:r>
            <a:r>
              <a:rPr lang="ko-KR" altLang="en-US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다이얼 스위치</a:t>
            </a:r>
            <a:endParaRPr lang="ko-KR" altLang="en-US"/>
          </a:p>
        </p:txBody>
      </p:sp>
      <p:pic>
        <p:nvPicPr>
          <p:cNvPr id="7170" name="Picture 2" descr="dial switch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40481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32822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까</a:t>
            </a:r>
            <a:r>
              <a:rPr lang="ko-KR" altLang="en-US"/>
              <a:t>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9535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빨강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7477" y="1844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녹색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49605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파랑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67944" y="27182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하양</a:t>
            </a:r>
            <a:endParaRPr lang="ko-KR" altLang="en-US"/>
          </a:p>
        </p:txBody>
      </p:sp>
      <p:pic>
        <p:nvPicPr>
          <p:cNvPr id="7171" name="Picture 3" descr="C:\Users\hwangheui\AppData\Local\Microsoft\Windows\INetCache\IE\9QZXJBJ7\focus-2836211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516" y="2506094"/>
            <a:ext cx="1468426" cy="157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>
          <a:xfrm>
            <a:off x="3710609" y="4068417"/>
            <a:ext cx="2958179" cy="1143630"/>
          </a:xfrm>
          <a:custGeom>
            <a:avLst/>
            <a:gdLst>
              <a:gd name="connsiteX0" fmla="*/ 0 w 2958179"/>
              <a:gd name="connsiteY0" fmla="*/ 437322 h 1143630"/>
              <a:gd name="connsiteX1" fmla="*/ 1099930 w 2958179"/>
              <a:gd name="connsiteY1" fmla="*/ 1139687 h 1143630"/>
              <a:gd name="connsiteX2" fmla="*/ 2663687 w 2958179"/>
              <a:gd name="connsiteY2" fmla="*/ 689113 h 1143630"/>
              <a:gd name="connsiteX3" fmla="*/ 2955234 w 2958179"/>
              <a:gd name="connsiteY3" fmla="*/ 0 h 11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179" h="1143630">
                <a:moveTo>
                  <a:pt x="0" y="437322"/>
                </a:moveTo>
                <a:cubicBezTo>
                  <a:pt x="327991" y="767522"/>
                  <a:pt x="655982" y="1097722"/>
                  <a:pt x="1099930" y="1139687"/>
                </a:cubicBezTo>
                <a:cubicBezTo>
                  <a:pt x="1543878" y="1181652"/>
                  <a:pt x="2354470" y="879061"/>
                  <a:pt x="2663687" y="689113"/>
                </a:cubicBezTo>
                <a:cubicBezTo>
                  <a:pt x="2972904" y="499165"/>
                  <a:pt x="2964069" y="249582"/>
                  <a:pt x="295523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058054" y="2343839"/>
            <a:ext cx="1178241" cy="938452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736" y="515719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FF0000"/>
                </a:solidFill>
              </a:rPr>
              <a:t>65050</a:t>
            </a:r>
          </a:p>
          <a:p>
            <a:pPr algn="ctr"/>
            <a:r>
              <a:rPr lang="ko-KR" altLang="en-US" sz="3200" b="1" smtClean="0">
                <a:solidFill>
                  <a:srgbClr val="FF0000"/>
                </a:solidFill>
              </a:rPr>
              <a:t>메모리</a:t>
            </a:r>
            <a:endParaRPr lang="ko-KR" altLang="en-US" sz="3200" b="1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6884" y="515719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FF0000"/>
                </a:solidFill>
              </a:rPr>
              <a:t>화면의</a:t>
            </a:r>
            <a:endParaRPr lang="en-US" altLang="ko-KR" sz="3200" b="1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smtClean="0">
                <a:solidFill>
                  <a:srgbClr val="FF0000"/>
                </a:solidFill>
              </a:rPr>
              <a:t>한</a:t>
            </a:r>
            <a:r>
              <a:rPr lang="ko-KR" altLang="en-US" sz="3200" b="1">
                <a:solidFill>
                  <a:srgbClr val="FF0000"/>
                </a:solidFill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1751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그림은 점들로 그린다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smtClean="0"/>
              <a:t>화면은 수많은 점들로 이루어져 있다</a:t>
            </a:r>
            <a:endParaRPr lang="en-US" altLang="ko-KR" sz="1600" smtClean="0"/>
          </a:p>
          <a:p>
            <a:r>
              <a:rPr lang="ko-KR" altLang="en-US" sz="1600" smtClean="0"/>
              <a:t>컴퓨터에서 그림이나 사진은 한 점 한 점 그린다 </a:t>
            </a:r>
            <a:r>
              <a:rPr lang="en-US" altLang="ko-KR" sz="1600" smtClean="0"/>
              <a:t>(38</a:t>
            </a:r>
            <a:r>
              <a:rPr lang="ko-KR" altLang="en-US" sz="1600" smtClean="0"/>
              <a:t>쪽 고양이 사진</a:t>
            </a:r>
            <a:r>
              <a:rPr lang="en-US" altLang="ko-KR" sz="1600" smtClean="0"/>
              <a:t>)</a:t>
            </a:r>
          </a:p>
          <a:p>
            <a:r>
              <a:rPr lang="ko-KR" altLang="en-US" sz="1600" smtClean="0"/>
              <a:t>어머니들의 자수에서 실로 한칸씩 메꾸는 것과 비슷하다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Sunaba </a:t>
            </a:r>
            <a:r>
              <a:rPr lang="ko-KR" altLang="en-US" sz="1600" smtClean="0"/>
              <a:t>에서 화면은 총 </a:t>
            </a:r>
            <a:r>
              <a:rPr lang="en-US" altLang="ko-KR" sz="1600" smtClean="0"/>
              <a:t>100*100, </a:t>
            </a:r>
            <a:r>
              <a:rPr lang="ko-KR" altLang="en-US" sz="1600" smtClean="0"/>
              <a:t>즉 총 </a:t>
            </a:r>
            <a:r>
              <a:rPr lang="en-US" altLang="ko-KR" sz="1600" smtClean="0"/>
              <a:t>10000 </a:t>
            </a:r>
            <a:r>
              <a:rPr lang="ko-KR" altLang="en-US" sz="1600" smtClean="0"/>
              <a:t>개의 점으로 이루어져 있다</a:t>
            </a:r>
            <a:endParaRPr lang="en-US" altLang="ko-KR" sz="1600" smtClean="0"/>
          </a:p>
          <a:p>
            <a:r>
              <a:rPr lang="ko-KR" altLang="en-US" sz="1600" smtClean="0"/>
              <a:t>첫번째 점 </a:t>
            </a:r>
            <a:r>
              <a:rPr lang="en-US" altLang="ko-KR" sz="1600" smtClean="0">
                <a:sym typeface="Wingdings" panose="05000000000000000000" pitchFamily="2" charset="2"/>
              </a:rPr>
              <a:t> 60000</a:t>
            </a:r>
          </a:p>
          <a:p>
            <a:r>
              <a:rPr lang="ko-KR" altLang="en-US" sz="1600" smtClean="0">
                <a:sym typeface="Wingdings" panose="05000000000000000000" pitchFamily="2" charset="2"/>
              </a:rPr>
              <a:t>마지막 점 </a:t>
            </a:r>
            <a:r>
              <a:rPr lang="en-US" altLang="ko-KR" sz="1600" smtClean="0">
                <a:sym typeface="Wingdings" panose="05000000000000000000" pitchFamily="2" charset="2"/>
              </a:rPr>
              <a:t> 69999</a:t>
            </a:r>
          </a:p>
          <a:p>
            <a:r>
              <a:rPr lang="ko-KR" altLang="en-US" sz="1600" smtClean="0">
                <a:sym typeface="Wingdings" panose="05000000000000000000" pitchFamily="2" charset="2"/>
              </a:rPr>
              <a:t>첫번째줄 마지막 점 </a:t>
            </a:r>
            <a:r>
              <a:rPr lang="en-US" altLang="ko-KR" sz="1600" smtClean="0">
                <a:sym typeface="Wingdings" panose="05000000000000000000" pitchFamily="2" charset="2"/>
              </a:rPr>
              <a:t> 60099</a:t>
            </a:r>
          </a:p>
          <a:p>
            <a:r>
              <a:rPr lang="ko-KR" altLang="en-US" sz="1600" smtClean="0">
                <a:sym typeface="Wingdings" panose="05000000000000000000" pitchFamily="2" charset="2"/>
              </a:rPr>
              <a:t>두번째줄 첫 점 </a:t>
            </a:r>
            <a:r>
              <a:rPr lang="en-US" altLang="ko-KR" sz="1600" smtClean="0">
                <a:sym typeface="Wingdings" panose="05000000000000000000" pitchFamily="2" charset="2"/>
              </a:rPr>
              <a:t> 60100</a:t>
            </a:r>
            <a:endParaRPr lang="ko-KR" altLang="en-US" sz="1600"/>
          </a:p>
        </p:txBody>
      </p:sp>
      <p:pic>
        <p:nvPicPr>
          <p:cNvPr id="9218" name="Picture 2" descr="C:\Users\hwangheui\AppData\Local\Microsoft\Windows\INetCache\IE\ULT8CS4E\portada-bordado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93096"/>
            <a:ext cx="3168352" cy="211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화면과 메모리번호 연결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12103"/>
              </p:ext>
            </p:extLst>
          </p:nvPr>
        </p:nvGraphicFramePr>
        <p:xfrm>
          <a:off x="2129598" y="2323813"/>
          <a:ext cx="5015880" cy="3616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176"/>
                <a:gridCol w="1003176"/>
                <a:gridCol w="1003176"/>
                <a:gridCol w="1003176"/>
                <a:gridCol w="1003176"/>
              </a:tblGrid>
              <a:tr h="723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60000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60001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60098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60099</a:t>
                      </a:r>
                      <a:endParaRPr lang="ko-KR" altLang="en-US"/>
                    </a:p>
                  </a:txBody>
                  <a:tcPr anchor="ctr"/>
                </a:tc>
              </a:tr>
              <a:tr h="723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60100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60101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60198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60199</a:t>
                      </a:r>
                      <a:endParaRPr lang="ko-KR" altLang="en-US"/>
                    </a:p>
                  </a:txBody>
                  <a:tcPr anchor="ctr"/>
                </a:tc>
              </a:tr>
              <a:tr h="723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/>
                </a:tc>
              </a:tr>
              <a:tr h="723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69800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69801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69898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69899</a:t>
                      </a:r>
                      <a:endParaRPr lang="ko-KR" altLang="en-US"/>
                    </a:p>
                  </a:txBody>
                  <a:tcPr anchor="ctr"/>
                </a:tc>
              </a:tr>
              <a:tr h="723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69900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69901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69998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69999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25149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첫번째 줄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32036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두</a:t>
            </a:r>
            <a:r>
              <a:rPr lang="ko-KR" altLang="en-US" smtClean="0"/>
              <a:t>번째 줄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4643844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99</a:t>
            </a:r>
            <a:r>
              <a:rPr lang="ko-KR" altLang="en-US" smtClean="0"/>
              <a:t>번째 줄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53639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</a:t>
            </a:r>
            <a:r>
              <a:rPr lang="ko-KR" altLang="en-US" smtClean="0"/>
              <a:t>번째 줄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45078" y="6084004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한줄은 </a:t>
            </a:r>
            <a:r>
              <a:rPr lang="en-US" altLang="ko-KR" smtClean="0"/>
              <a:t>100</a:t>
            </a:r>
            <a:r>
              <a:rPr lang="ko-KR" altLang="en-US" smtClean="0"/>
              <a:t>개의 점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98541" y="1753652"/>
            <a:ext cx="1406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ko-KR" alt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화면</a:t>
            </a:r>
            <a:r>
              <a:rPr lang="en-US" altLang="ko-KR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ko-KR" alt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08" y="3356992"/>
            <a:ext cx="6774456" cy="314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메모리와 화면 연결</a:t>
            </a:r>
            <a:endParaRPr lang="ko-KR" altLang="en-US"/>
          </a:p>
        </p:txBody>
      </p:sp>
      <p:sp>
        <p:nvSpPr>
          <p:cNvPr id="5" name="순서도: 문서 4"/>
          <p:cNvSpPr/>
          <p:nvPr/>
        </p:nvSpPr>
        <p:spPr>
          <a:xfrm>
            <a:off x="539552" y="1916832"/>
            <a:ext cx="2808312" cy="374441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메모리</a:t>
            </a:r>
            <a:endParaRPr lang="en-US" altLang="ko-KR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60000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60099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60100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65050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69900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69999</a:t>
            </a:r>
          </a:p>
        </p:txBody>
      </p:sp>
      <p:sp>
        <p:nvSpPr>
          <p:cNvPr id="4" name="자유형 3"/>
          <p:cNvSpPr/>
          <p:nvPr/>
        </p:nvSpPr>
        <p:spPr>
          <a:xfrm>
            <a:off x="1298713" y="2531997"/>
            <a:ext cx="4704522" cy="1205116"/>
          </a:xfrm>
          <a:custGeom>
            <a:avLst/>
            <a:gdLst>
              <a:gd name="connsiteX0" fmla="*/ 0 w 4704522"/>
              <a:gd name="connsiteY0" fmla="*/ 78681 h 1205116"/>
              <a:gd name="connsiteX1" fmla="*/ 2902226 w 4704522"/>
              <a:gd name="connsiteY1" fmla="*/ 118438 h 1205116"/>
              <a:gd name="connsiteX2" fmla="*/ 4704522 w 4704522"/>
              <a:gd name="connsiteY2" fmla="*/ 1205116 h 120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4522" h="1205116">
                <a:moveTo>
                  <a:pt x="0" y="78681"/>
                </a:moveTo>
                <a:cubicBezTo>
                  <a:pt x="1059069" y="4690"/>
                  <a:pt x="2118139" y="-69301"/>
                  <a:pt x="2902226" y="118438"/>
                </a:cubicBezTo>
                <a:cubicBezTo>
                  <a:pt x="3686313" y="306177"/>
                  <a:pt x="4195417" y="755646"/>
                  <a:pt x="4704522" y="1205116"/>
                </a:cubicBezTo>
              </a:path>
            </a:pathLst>
          </a:cu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285461" y="2956912"/>
            <a:ext cx="7328452" cy="793453"/>
          </a:xfrm>
          <a:custGeom>
            <a:avLst/>
            <a:gdLst>
              <a:gd name="connsiteX0" fmla="*/ 0 w 7328452"/>
              <a:gd name="connsiteY0" fmla="*/ 263366 h 793453"/>
              <a:gd name="connsiteX1" fmla="*/ 4943061 w 7328452"/>
              <a:gd name="connsiteY1" fmla="*/ 24827 h 793453"/>
              <a:gd name="connsiteX2" fmla="*/ 7328452 w 7328452"/>
              <a:gd name="connsiteY2" fmla="*/ 793453 h 79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8452" h="793453">
                <a:moveTo>
                  <a:pt x="0" y="263366"/>
                </a:moveTo>
                <a:cubicBezTo>
                  <a:pt x="1860826" y="99922"/>
                  <a:pt x="3721652" y="-63521"/>
                  <a:pt x="4943061" y="24827"/>
                </a:cubicBezTo>
                <a:cubicBezTo>
                  <a:pt x="6164470" y="113175"/>
                  <a:pt x="6746461" y="453314"/>
                  <a:pt x="7328452" y="793453"/>
                </a:cubicBezTo>
              </a:path>
            </a:pathLst>
          </a:cu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258957" y="3350832"/>
            <a:ext cx="4757530" cy="439290"/>
          </a:xfrm>
          <a:custGeom>
            <a:avLst/>
            <a:gdLst>
              <a:gd name="connsiteX0" fmla="*/ 0 w 4757530"/>
              <a:gd name="connsiteY0" fmla="*/ 68229 h 439290"/>
              <a:gd name="connsiteX1" fmla="*/ 3273286 w 4757530"/>
              <a:gd name="connsiteY1" fmla="*/ 28472 h 439290"/>
              <a:gd name="connsiteX2" fmla="*/ 4757530 w 4757530"/>
              <a:gd name="connsiteY2" fmla="*/ 439290 h 43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7530" h="439290">
                <a:moveTo>
                  <a:pt x="0" y="68229"/>
                </a:moveTo>
                <a:cubicBezTo>
                  <a:pt x="1240182" y="17429"/>
                  <a:pt x="2480364" y="-33371"/>
                  <a:pt x="3273286" y="28472"/>
                </a:cubicBezTo>
                <a:cubicBezTo>
                  <a:pt x="4066208" y="90315"/>
                  <a:pt x="4411869" y="264802"/>
                  <a:pt x="4757530" y="439290"/>
                </a:cubicBezTo>
              </a:path>
            </a:pathLst>
          </a:cu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311966" y="4545497"/>
            <a:ext cx="4678017" cy="1828800"/>
          </a:xfrm>
          <a:custGeom>
            <a:avLst/>
            <a:gdLst>
              <a:gd name="connsiteX0" fmla="*/ 0 w 4704522"/>
              <a:gd name="connsiteY0" fmla="*/ 0 h 2345635"/>
              <a:gd name="connsiteX1" fmla="*/ 2743200 w 4704522"/>
              <a:gd name="connsiteY1" fmla="*/ 1842052 h 2345635"/>
              <a:gd name="connsiteX2" fmla="*/ 4704522 w 4704522"/>
              <a:gd name="connsiteY2" fmla="*/ 2345635 h 2345635"/>
              <a:gd name="connsiteX0" fmla="*/ 0 w 4678017"/>
              <a:gd name="connsiteY0" fmla="*/ 0 h 1828800"/>
              <a:gd name="connsiteX1" fmla="*/ 2716695 w 4678017"/>
              <a:gd name="connsiteY1" fmla="*/ 1325217 h 1828800"/>
              <a:gd name="connsiteX2" fmla="*/ 4678017 w 4678017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017" h="1828800">
                <a:moveTo>
                  <a:pt x="0" y="0"/>
                </a:moveTo>
                <a:cubicBezTo>
                  <a:pt x="979556" y="725556"/>
                  <a:pt x="1937026" y="1020417"/>
                  <a:pt x="2716695" y="1325217"/>
                </a:cubicBezTo>
                <a:cubicBezTo>
                  <a:pt x="3496365" y="1630017"/>
                  <a:pt x="4089399" y="1772478"/>
                  <a:pt x="4678017" y="1828800"/>
                </a:cubicBezTo>
              </a:path>
            </a:pathLst>
          </a:cu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298713" y="5141843"/>
            <a:ext cx="7341704" cy="1258957"/>
          </a:xfrm>
          <a:custGeom>
            <a:avLst/>
            <a:gdLst>
              <a:gd name="connsiteX0" fmla="*/ 0 w 7341704"/>
              <a:gd name="connsiteY0" fmla="*/ 0 h 1815548"/>
              <a:gd name="connsiteX1" fmla="*/ 5751444 w 7341704"/>
              <a:gd name="connsiteY1" fmla="*/ 1033670 h 1815548"/>
              <a:gd name="connsiteX2" fmla="*/ 7341704 w 7341704"/>
              <a:gd name="connsiteY2" fmla="*/ 1815548 h 1815548"/>
              <a:gd name="connsiteX0" fmla="*/ 0 w 7341704"/>
              <a:gd name="connsiteY0" fmla="*/ 0 h 1258957"/>
              <a:gd name="connsiteX1" fmla="*/ 5751444 w 7341704"/>
              <a:gd name="connsiteY1" fmla="*/ 477079 h 1258957"/>
              <a:gd name="connsiteX2" fmla="*/ 7341704 w 7341704"/>
              <a:gd name="connsiteY2" fmla="*/ 1258957 h 12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1704" h="1258957">
                <a:moveTo>
                  <a:pt x="0" y="0"/>
                </a:moveTo>
                <a:cubicBezTo>
                  <a:pt x="2263913" y="365539"/>
                  <a:pt x="4527827" y="267253"/>
                  <a:pt x="5751444" y="477079"/>
                </a:cubicBezTo>
                <a:cubicBezTo>
                  <a:pt x="6975061" y="686905"/>
                  <a:pt x="7158382" y="1019313"/>
                  <a:pt x="7341704" y="1258957"/>
                </a:cubicBezTo>
              </a:path>
            </a:pathLst>
          </a:cu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311965" y="4015409"/>
            <a:ext cx="5996339" cy="1073426"/>
          </a:xfrm>
          <a:custGeom>
            <a:avLst/>
            <a:gdLst>
              <a:gd name="connsiteX0" fmla="*/ 0 w 5989983"/>
              <a:gd name="connsiteY0" fmla="*/ 0 h 1073426"/>
              <a:gd name="connsiteX1" fmla="*/ 5989983 w 5989983"/>
              <a:gd name="connsiteY1" fmla="*/ 1073426 h 1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9983" h="1073426">
                <a:moveTo>
                  <a:pt x="0" y="0"/>
                </a:moveTo>
                <a:lnTo>
                  <a:pt x="5989983" y="1073426"/>
                </a:lnTo>
              </a:path>
            </a:pathLst>
          </a:cu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위치 계산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9010" y="1645603"/>
            <a:ext cx="32944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mtClean="0"/>
              <a:t>6</a:t>
            </a:r>
            <a:r>
              <a:rPr lang="en-US" altLang="ko-KR" sz="8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50</a:t>
            </a:r>
            <a:r>
              <a:rPr lang="en-US" altLang="ko-KR" sz="8800" smtClean="0">
                <a:solidFill>
                  <a:srgbClr val="FF0000"/>
                </a:solidFill>
              </a:rPr>
              <a:t>50</a:t>
            </a:r>
            <a:endParaRPr lang="ko-KR" altLang="en-US" sz="880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969010" y="2869739"/>
            <a:ext cx="288032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8810" y="3301787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화면 스위치는</a:t>
            </a:r>
            <a:endParaRPr lang="en-US" altLang="ko-KR" smtClean="0"/>
          </a:p>
          <a:p>
            <a:pPr algn="ctr"/>
            <a:r>
              <a:rPr lang="en-US" altLang="ko-KR" smtClean="0"/>
              <a:t>6</a:t>
            </a:r>
            <a:r>
              <a:rPr lang="ko-KR" altLang="en-US" smtClean="0"/>
              <a:t>만번대</a:t>
            </a:r>
            <a:r>
              <a:rPr lang="en-US" altLang="ko-KR" smtClean="0"/>
              <a:t> </a:t>
            </a:r>
            <a:r>
              <a:rPr lang="ko-KR" altLang="en-US" smtClean="0"/>
              <a:t>부터 시작</a:t>
            </a: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193146" y="2941747"/>
            <a:ext cx="0" cy="10063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07675" y="4165883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/>
              <a:t>51</a:t>
            </a:r>
            <a:r>
              <a:rPr lang="ko-KR" altLang="en-US" smtClean="0"/>
              <a:t>번째 줄</a:t>
            </a:r>
            <a:endParaRPr lang="en-US" altLang="ko-KR" smtClean="0"/>
          </a:p>
          <a:p>
            <a:pPr algn="ctr"/>
            <a:r>
              <a:rPr lang="en-US" altLang="ko-KR" smtClean="0"/>
              <a:t>(0</a:t>
            </a:r>
            <a:r>
              <a:rPr lang="ko-KR" altLang="en-US" smtClean="0"/>
              <a:t>번 부터 시작</a:t>
            </a:r>
            <a:r>
              <a:rPr lang="en-US" altLang="ko-KR" smtClean="0"/>
              <a:t>)</a:t>
            </a: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489290" y="2869739"/>
            <a:ext cx="432048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1965" y="3301787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/>
              <a:t>51</a:t>
            </a:r>
            <a:r>
              <a:rPr lang="ko-KR" altLang="en-US" smtClean="0"/>
              <a:t>번째 칸</a:t>
            </a:r>
            <a:endParaRPr lang="en-US" altLang="ko-KR" smtClean="0"/>
          </a:p>
          <a:p>
            <a:pPr algn="ctr"/>
            <a:r>
              <a:rPr lang="en-US" altLang="ko-KR" smtClean="0"/>
              <a:t>(0</a:t>
            </a:r>
            <a:r>
              <a:rPr lang="ko-KR" altLang="en-US" smtClean="0"/>
              <a:t>번 부터 시작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5995" y="5517232"/>
            <a:ext cx="6404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smtClean="0"/>
              <a:t>62387 </a:t>
            </a:r>
            <a:r>
              <a:rPr lang="en-US" altLang="ko-KR" sz="2400" smtClean="0">
                <a:sym typeface="Wingdings" panose="05000000000000000000" pitchFamily="2" charset="2"/>
              </a:rPr>
              <a:t> 6 23 87  24</a:t>
            </a:r>
            <a:r>
              <a:rPr lang="ko-KR" altLang="en-US" sz="2400" smtClean="0">
                <a:sym typeface="Wingdings" panose="05000000000000000000" pitchFamily="2" charset="2"/>
              </a:rPr>
              <a:t>번째 줄</a:t>
            </a:r>
            <a:r>
              <a:rPr lang="en-US" altLang="ko-KR" sz="2400" smtClean="0">
                <a:sym typeface="Wingdings" panose="05000000000000000000" pitchFamily="2" charset="2"/>
              </a:rPr>
              <a:t>, 88</a:t>
            </a:r>
            <a:r>
              <a:rPr lang="ko-KR" altLang="en-US" sz="2400" smtClean="0">
                <a:sym typeface="Wingdings" panose="05000000000000000000" pitchFamily="2" charset="2"/>
              </a:rPr>
              <a:t>번째 칸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smtClean="0">
                <a:sym typeface="Wingdings" panose="05000000000000000000" pitchFamily="2" charset="2"/>
              </a:rPr>
              <a:t>5</a:t>
            </a:r>
            <a:r>
              <a:rPr lang="ko-KR" altLang="en-US" sz="2400" smtClean="0">
                <a:sym typeface="Wingdings" panose="05000000000000000000" pitchFamily="2" charset="2"/>
              </a:rPr>
              <a:t>번째 줄 마지막 칸 </a:t>
            </a:r>
            <a:r>
              <a:rPr lang="en-US" altLang="ko-KR" sz="2400" smtClean="0">
                <a:sym typeface="Wingdings" panose="05000000000000000000" pitchFamily="2" charset="2"/>
              </a:rPr>
              <a:t> 6 04 99  60499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942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smtClean="0"/>
              <a:t>화면 왼쪽 위에 </a:t>
            </a:r>
            <a:r>
              <a:rPr lang="en-US" altLang="ko-KR" sz="2000" smtClean="0"/>
              <a:t>4*</a:t>
            </a:r>
            <a:r>
              <a:rPr lang="en-US" altLang="ko-KR" sz="2000"/>
              <a:t>4</a:t>
            </a:r>
            <a:r>
              <a:rPr lang="en-US" altLang="ko-KR" sz="2000" smtClean="0"/>
              <a:t> </a:t>
            </a:r>
            <a:r>
              <a:rPr lang="ko-KR" altLang="en-US" sz="2000" smtClean="0"/>
              <a:t>사각형을 그려 보세요</a:t>
            </a:r>
            <a:endParaRPr lang="en-US" altLang="ko-KR" sz="200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smtClean="0"/>
              <a:t>화면 오른쪽 아래에 </a:t>
            </a:r>
            <a:r>
              <a:rPr lang="en-US" altLang="ko-KR" sz="2000" smtClean="0"/>
              <a:t>10*10 </a:t>
            </a:r>
            <a:r>
              <a:rPr lang="ko-KR" altLang="en-US" sz="2000" smtClean="0"/>
              <a:t>사각형을 그려 보세요</a:t>
            </a:r>
            <a:endParaRPr lang="en-US" altLang="ko-KR" sz="200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smtClean="0"/>
              <a:t>999999, </a:t>
            </a:r>
            <a:r>
              <a:rPr lang="en-US" altLang="ko-KR" sz="2000" smtClean="0"/>
              <a:t>000000(0), </a:t>
            </a:r>
            <a:r>
              <a:rPr lang="en-US" altLang="ko-KR" sz="2000" smtClean="0"/>
              <a:t>990000, </a:t>
            </a:r>
            <a:r>
              <a:rPr lang="en-US" altLang="ko-KR" sz="2000" smtClean="0"/>
              <a:t>009900(9900), 000099(99) </a:t>
            </a:r>
            <a:r>
              <a:rPr lang="ko-KR" altLang="en-US" sz="2000" smtClean="0"/>
              <a:t>의 색깔을 적용해 보세요</a:t>
            </a:r>
            <a:endParaRPr lang="ko-KR" altLang="en-US" sz="2000"/>
          </a:p>
        </p:txBody>
      </p:sp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3927"/>
            <a:ext cx="22479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1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lecture carto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57150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0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실행 절차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smtClean="0"/>
              <a:t>Sunaba.exe </a:t>
            </a:r>
            <a:r>
              <a:rPr lang="ko-KR" altLang="en-US" sz="2000" smtClean="0"/>
              <a:t>실행</a:t>
            </a:r>
            <a:endParaRPr lang="en-US" altLang="ko-KR" sz="200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smtClean="0"/>
              <a:t>노트패드</a:t>
            </a:r>
            <a:r>
              <a:rPr lang="en-US" altLang="ko-KR" sz="2000" smtClean="0"/>
              <a:t>++ </a:t>
            </a:r>
            <a:r>
              <a:rPr lang="ko-KR" altLang="en-US" sz="2000" smtClean="0"/>
              <a:t>에서 프로그램 만들고 저장</a:t>
            </a:r>
            <a:endParaRPr lang="en-US" altLang="ko-KR" sz="200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smtClean="0"/>
              <a:t>프로그램 파일을 </a:t>
            </a:r>
            <a:r>
              <a:rPr lang="en-US" altLang="ko-KR" sz="2000" smtClean="0"/>
              <a:t>Sunaba </a:t>
            </a:r>
            <a:r>
              <a:rPr lang="ko-KR" altLang="en-US" sz="2000" smtClean="0"/>
              <a:t>로 드래그앤드드롭</a:t>
            </a:r>
            <a:endParaRPr lang="ko-KR" altLang="en-US" sz="1800"/>
          </a:p>
        </p:txBody>
      </p:sp>
      <p:pic>
        <p:nvPicPr>
          <p:cNvPr id="5124" name="Picture 4" descr="saul steinber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933056"/>
            <a:ext cx="2437062" cy="272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작성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21" y="1976611"/>
            <a:ext cx="24669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753835" y="2852936"/>
            <a:ext cx="576064" cy="46193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2780928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mtClean="0"/>
              <a:t>2.</a:t>
            </a:r>
          </a:p>
          <a:p>
            <a:pPr algn="ctr"/>
            <a:r>
              <a:rPr lang="ko-KR" altLang="en-US" sz="1600" b="1" smtClean="0"/>
              <a:t>더블</a:t>
            </a:r>
            <a:endParaRPr lang="en-US" altLang="ko-KR" sz="1600" b="1" smtClean="0"/>
          </a:p>
          <a:p>
            <a:pPr algn="ctr"/>
            <a:r>
              <a:rPr lang="ko-KR" altLang="en-US" sz="1600" b="1" smtClean="0"/>
              <a:t>클릭</a:t>
            </a:r>
            <a:endParaRPr lang="ko-KR" alt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528029"/>
            <a:ext cx="5684540" cy="413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8989" y="1434262"/>
            <a:ext cx="4491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/>
              <a:t>1. “c:\</a:t>
            </a:r>
            <a:r>
              <a:rPr lang="ko-KR" altLang="en-US" sz="1600" b="1" smtClean="0"/>
              <a:t>인공지능 프로그래밍</a:t>
            </a:r>
            <a:r>
              <a:rPr lang="en-US" altLang="ko-KR" sz="1600" b="1" smtClean="0"/>
              <a:t>\2</a:t>
            </a:r>
            <a:r>
              <a:rPr lang="ko-KR" altLang="en-US" sz="1600" b="1" smtClean="0"/>
              <a:t>주차</a:t>
            </a:r>
            <a:r>
              <a:rPr lang="en-US" altLang="ko-KR" sz="1600" b="1" smtClean="0"/>
              <a:t>”</a:t>
            </a:r>
            <a:r>
              <a:rPr lang="ko-KR" altLang="en-US" sz="1600" b="1" smtClean="0"/>
              <a:t> 폴더 생성</a:t>
            </a:r>
            <a:endParaRPr lang="ko-KR" altLang="en-US" sz="1600" b="1"/>
          </a:p>
        </p:txBody>
      </p:sp>
      <p:sp>
        <p:nvSpPr>
          <p:cNvPr id="9" name="오른쪽 화살표 8"/>
          <p:cNvSpPr/>
          <p:nvPr/>
        </p:nvSpPr>
        <p:spPr>
          <a:xfrm rot="7531103">
            <a:off x="4430286" y="2621967"/>
            <a:ext cx="1080120" cy="46193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45135" y="1772816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/>
              <a:t>3. </a:t>
            </a:r>
            <a:r>
              <a:rPr lang="ko-KR" altLang="en-US" sz="1600" b="1" smtClean="0"/>
              <a:t>소스 입력</a:t>
            </a:r>
            <a:endParaRPr lang="en-US" altLang="ko-KR" sz="1600" b="1" smtClean="0"/>
          </a:p>
          <a:p>
            <a:r>
              <a:rPr lang="en-US" altLang="ko-KR" sz="1600" b="1" smtClean="0"/>
              <a:t>“</a:t>
            </a:r>
            <a:r>
              <a:rPr lang="ko-KR" altLang="en-US" sz="1600" b="1" smtClean="0"/>
              <a:t>메모리</a:t>
            </a:r>
            <a:r>
              <a:rPr lang="en-US" altLang="ko-KR" sz="1600" b="1" smtClean="0"/>
              <a:t>[65050] -&gt; 999999”</a:t>
            </a:r>
            <a:endParaRPr lang="ko-KR" altLang="en-US" sz="1600" b="1"/>
          </a:p>
        </p:txBody>
      </p:sp>
      <p:sp>
        <p:nvSpPr>
          <p:cNvPr id="11" name="TextBox 10"/>
          <p:cNvSpPr txBox="1"/>
          <p:nvPr/>
        </p:nvSpPr>
        <p:spPr>
          <a:xfrm>
            <a:off x="280990" y="4941168"/>
            <a:ext cx="249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mtClean="0"/>
              <a:t>4. [File-Save] </a:t>
            </a:r>
            <a:r>
              <a:rPr lang="ko-KR" altLang="en-US" sz="1600" b="1" smtClean="0"/>
              <a:t>또는 </a:t>
            </a:r>
            <a:r>
              <a:rPr lang="en-US" altLang="ko-KR" sz="1600" b="1" smtClean="0"/>
              <a:t>ctrl-s</a:t>
            </a:r>
            <a:endParaRPr lang="ko-KR" altLang="en-US" sz="1600" b="1"/>
          </a:p>
        </p:txBody>
      </p:sp>
      <p:sp>
        <p:nvSpPr>
          <p:cNvPr id="12" name="오른쪽 화살표 11"/>
          <p:cNvSpPr/>
          <p:nvPr/>
        </p:nvSpPr>
        <p:spPr>
          <a:xfrm rot="7531103">
            <a:off x="4890639" y="3212753"/>
            <a:ext cx="1080120" cy="46193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31745" y="2531412"/>
            <a:ext cx="1322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mtClean="0"/>
              <a:t>5. </a:t>
            </a:r>
            <a:r>
              <a:rPr lang="ko-KR" altLang="en-US" sz="1600" b="1" smtClean="0"/>
              <a:t>폴더 지정</a:t>
            </a:r>
            <a:endParaRPr lang="ko-KR" altLang="en-US" sz="1600" b="1"/>
          </a:p>
        </p:txBody>
      </p:sp>
      <p:sp>
        <p:nvSpPr>
          <p:cNvPr id="14" name="오른쪽 화살표 13"/>
          <p:cNvSpPr/>
          <p:nvPr/>
        </p:nvSpPr>
        <p:spPr>
          <a:xfrm rot="7531103">
            <a:off x="5565875" y="5453230"/>
            <a:ext cx="1080120" cy="46193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06284" y="4771889"/>
            <a:ext cx="292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mtClean="0"/>
              <a:t>6. </a:t>
            </a:r>
            <a:r>
              <a:rPr lang="ko-KR" altLang="en-US" sz="1600" b="1" smtClean="0"/>
              <a:t>파일이름 </a:t>
            </a:r>
            <a:r>
              <a:rPr lang="en-US" altLang="ko-KR" sz="1600" b="1" smtClean="0"/>
              <a:t>“2</a:t>
            </a:r>
            <a:r>
              <a:rPr lang="ko-KR" altLang="en-US" sz="1600" b="1" smtClean="0"/>
              <a:t>장</a:t>
            </a:r>
            <a:r>
              <a:rPr lang="en-US" altLang="ko-KR" sz="1600" b="1" smtClean="0"/>
              <a:t>_01” </a:t>
            </a:r>
            <a:r>
              <a:rPr lang="ko-KR" altLang="en-US" sz="1600" b="1" smtClean="0"/>
              <a:t>로 지정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실행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4" y="2276872"/>
            <a:ext cx="778781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 rot="7531103">
            <a:off x="1325426" y="2064372"/>
            <a:ext cx="583236" cy="46193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8492" y="1620374"/>
            <a:ext cx="2014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mtClean="0"/>
              <a:t>1. Sunaba.exe </a:t>
            </a:r>
            <a:r>
              <a:rPr lang="ko-KR" altLang="en-US" sz="1600" b="1" smtClean="0"/>
              <a:t>실행</a:t>
            </a:r>
            <a:endParaRPr lang="ko-KR" altLang="en-US" sz="1600" b="1"/>
          </a:p>
        </p:txBody>
      </p:sp>
      <p:sp>
        <p:nvSpPr>
          <p:cNvPr id="8" name="오른쪽 화살표 7"/>
          <p:cNvSpPr/>
          <p:nvPr/>
        </p:nvSpPr>
        <p:spPr>
          <a:xfrm rot="7531103">
            <a:off x="4926966" y="2941603"/>
            <a:ext cx="583236" cy="46193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05672" y="2497605"/>
            <a:ext cx="1322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mtClean="0"/>
              <a:t>2. </a:t>
            </a:r>
            <a:r>
              <a:rPr lang="ko-KR" altLang="en-US" sz="1600" b="1" smtClean="0"/>
              <a:t>폴더 열기</a:t>
            </a:r>
            <a:endParaRPr lang="ko-KR" altLang="en-US" sz="1600" b="1"/>
          </a:p>
        </p:txBody>
      </p:sp>
      <p:sp>
        <p:nvSpPr>
          <p:cNvPr id="10" name="오른쪽 화살표 9"/>
          <p:cNvSpPr/>
          <p:nvPr/>
        </p:nvSpPr>
        <p:spPr>
          <a:xfrm rot="11996517">
            <a:off x="3099123" y="3696891"/>
            <a:ext cx="1295789" cy="46193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6443" y="3139011"/>
            <a:ext cx="248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mtClean="0"/>
              <a:t>3. </a:t>
            </a:r>
            <a:r>
              <a:rPr lang="ko-KR" altLang="en-US" sz="1600" b="1" smtClean="0"/>
              <a:t>작성한 프로그램을</a:t>
            </a:r>
            <a:endParaRPr lang="en-US" altLang="ko-KR" sz="1600" b="1" smtClean="0"/>
          </a:p>
          <a:p>
            <a:pPr algn="ctr"/>
            <a:r>
              <a:rPr lang="en-US" altLang="ko-KR" sz="1600" b="1" smtClean="0"/>
              <a:t>Sunaba </a:t>
            </a:r>
            <a:r>
              <a:rPr lang="ko-KR" altLang="en-US" sz="1600" b="1" smtClean="0"/>
              <a:t>창으로 가져오기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실행 결과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2" y="1628800"/>
            <a:ext cx="838505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 rot="5400000">
            <a:off x="1421251" y="2729980"/>
            <a:ext cx="504056" cy="46193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7664" y="3258596"/>
            <a:ext cx="17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mtClean="0"/>
              <a:t>1. </a:t>
            </a:r>
            <a:r>
              <a:rPr lang="ko-KR" altLang="en-US" sz="1600" b="1" smtClean="0"/>
              <a:t>실행이력 출력</a:t>
            </a:r>
            <a:endParaRPr lang="ko-KR" altLang="en-US" sz="1600" b="1"/>
          </a:p>
        </p:txBody>
      </p:sp>
      <p:sp>
        <p:nvSpPr>
          <p:cNvPr id="8" name="오른쪽 화살표 7"/>
          <p:cNvSpPr/>
          <p:nvPr/>
        </p:nvSpPr>
        <p:spPr>
          <a:xfrm rot="5400000">
            <a:off x="4599011" y="3930179"/>
            <a:ext cx="1127995" cy="46193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58741" y="4731211"/>
            <a:ext cx="3180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mtClean="0"/>
              <a:t>2. </a:t>
            </a:r>
            <a:r>
              <a:rPr lang="ko-KR" altLang="en-US" sz="1600" b="1" smtClean="0"/>
              <a:t>화면 중앙에 흰점 한개 출력됨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수정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24" y="1459072"/>
            <a:ext cx="8027440" cy="524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271021" y="2424974"/>
            <a:ext cx="504056" cy="46193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63169" y="2492896"/>
            <a:ext cx="183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smtClean="0"/>
              <a:t>프로그램 수정</a:t>
            </a:r>
            <a:endParaRPr lang="en-US" altLang="ko-KR" sz="1600" b="1" smtClean="0"/>
          </a:p>
          <a:p>
            <a:pPr marL="342900" indent="-342900">
              <a:buAutoNum type="arabicPeriod"/>
            </a:pPr>
            <a:r>
              <a:rPr lang="ko-KR" altLang="en-US" sz="1600" b="1" smtClean="0"/>
              <a:t>저장 </a:t>
            </a:r>
            <a:r>
              <a:rPr lang="en-US" altLang="ko-KR" sz="1600" b="1" smtClean="0"/>
              <a:t>(ctrl-s)</a:t>
            </a:r>
            <a:endParaRPr lang="ko-KR" altLang="en-US" sz="1600" b="1"/>
          </a:p>
        </p:txBody>
      </p:sp>
      <p:sp>
        <p:nvSpPr>
          <p:cNvPr id="8" name="오른쪽 화살표 7"/>
          <p:cNvSpPr/>
          <p:nvPr/>
        </p:nvSpPr>
        <p:spPr>
          <a:xfrm rot="16200000">
            <a:off x="1213284" y="3090019"/>
            <a:ext cx="648072" cy="46193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8249" y="2658398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/>
              <a:t>3. </a:t>
            </a:r>
            <a:r>
              <a:rPr lang="ko-KR" altLang="en-US" sz="1600" b="1" smtClean="0"/>
              <a:t>재시작</a:t>
            </a:r>
            <a:endParaRPr lang="ko-KR" altLang="en-US" sz="1600" b="1"/>
          </a:p>
        </p:txBody>
      </p:sp>
      <p:sp>
        <p:nvSpPr>
          <p:cNvPr id="10" name="오른쪽 화살표 9"/>
          <p:cNvSpPr/>
          <p:nvPr/>
        </p:nvSpPr>
        <p:spPr>
          <a:xfrm rot="3947903">
            <a:off x="7255767" y="5244458"/>
            <a:ext cx="648073" cy="46193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13556" y="5865669"/>
            <a:ext cx="2143536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mtClean="0"/>
              <a:t>4. </a:t>
            </a:r>
            <a:r>
              <a:rPr lang="ko-KR" altLang="en-US" sz="1600" b="1" smtClean="0"/>
              <a:t>흰점이 오른쪽으로</a:t>
            </a:r>
            <a:endParaRPr lang="en-US" altLang="ko-KR" sz="1600" b="1" smtClean="0"/>
          </a:p>
          <a:p>
            <a:pPr algn="ctr"/>
            <a:r>
              <a:rPr lang="ko-KR" altLang="en-US" sz="1600" b="1" smtClean="0"/>
              <a:t>이동</a:t>
            </a:r>
            <a:r>
              <a:rPr lang="ko-KR" altLang="en-US" sz="1600" b="1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테스트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메모리</a:t>
            </a:r>
            <a:r>
              <a:rPr lang="en-US" altLang="ko-KR" sz="1600"/>
              <a:t>[65050] -&gt; </a:t>
            </a:r>
            <a:r>
              <a:rPr lang="en-US" altLang="ko-KR" sz="1600" smtClean="0"/>
              <a:t>999999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65050 </a:t>
            </a:r>
            <a:r>
              <a:rPr lang="ko-KR" altLang="en-US" sz="1600" smtClean="0"/>
              <a:t>을 조금씩 바꿔보자 </a:t>
            </a:r>
            <a:r>
              <a:rPr lang="en-US" altLang="ko-KR" sz="1600" smtClean="0">
                <a:sym typeface="Wingdings" panose="05000000000000000000" pitchFamily="2" charset="2"/>
              </a:rPr>
              <a:t> 65051, 65000, 65150, 66050 </a:t>
            </a:r>
            <a:r>
              <a:rPr lang="ko-KR" altLang="en-US" sz="1600" smtClean="0">
                <a:sym typeface="Wingdings" panose="05000000000000000000" pitchFamily="2" charset="2"/>
              </a:rPr>
              <a:t>등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sym typeface="Wingdings" panose="05000000000000000000" pitchFamily="2" charset="2"/>
              </a:rPr>
              <a:t>999999 </a:t>
            </a:r>
            <a:r>
              <a:rPr lang="ko-KR" altLang="en-US" sz="1600" smtClean="0">
                <a:sym typeface="Wingdings" panose="05000000000000000000" pitchFamily="2" charset="2"/>
              </a:rPr>
              <a:t>를 바꿔보자 </a:t>
            </a:r>
            <a:r>
              <a:rPr lang="en-US" altLang="ko-KR" sz="1600" smtClean="0">
                <a:sym typeface="Wingdings" panose="05000000000000000000" pitchFamily="2" charset="2"/>
              </a:rPr>
              <a:t> 999988, 999900, 119999, 9900, 99, 0 </a:t>
            </a:r>
            <a:r>
              <a:rPr lang="ko-KR" altLang="en-US" sz="1600" smtClean="0">
                <a:sym typeface="Wingdings" panose="05000000000000000000" pitchFamily="2" charset="2"/>
              </a:rPr>
              <a:t>등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sym typeface="Wingdings" panose="05000000000000000000" pitchFamily="2" charset="2"/>
              </a:rPr>
              <a:t>65050 </a:t>
            </a:r>
            <a:r>
              <a:rPr lang="ko-KR" altLang="en-US" sz="1600" smtClean="0">
                <a:sym typeface="Wingdings" panose="05000000000000000000" pitchFamily="2" charset="2"/>
              </a:rPr>
              <a:t>과 </a:t>
            </a:r>
            <a:r>
              <a:rPr lang="en-US" altLang="ko-KR" sz="1600" smtClean="0">
                <a:sym typeface="Wingdings" panose="05000000000000000000" pitchFamily="2" charset="2"/>
              </a:rPr>
              <a:t>999999 </a:t>
            </a:r>
            <a:r>
              <a:rPr lang="ko-KR" altLang="en-US" sz="1600" smtClean="0">
                <a:sym typeface="Wingdings" panose="05000000000000000000" pitchFamily="2" charset="2"/>
              </a:rPr>
              <a:t>는 각각 무엇을 의미하는가</a:t>
            </a:r>
            <a:r>
              <a:rPr lang="en-US" altLang="ko-KR" sz="1600" smtClean="0"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>
                <a:sym typeface="Wingdings" panose="05000000000000000000" pitchFamily="2" charset="2"/>
              </a:rPr>
              <a:t>아래와 같이 수정해 보자</a:t>
            </a:r>
            <a:endParaRPr lang="ko-KR" altLang="en-US" sz="160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2"/>
            <a:ext cx="2268786" cy="297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메모리</a:t>
            </a:r>
            <a:r>
              <a:rPr lang="ko-KR" altLang="en-US" sz="2000" smtClean="0"/>
              <a:t>는 컴퓨터 안에 있는 </a:t>
            </a:r>
            <a:r>
              <a:rPr lang="ko-KR" altLang="en-US" sz="2000" b="1" smtClean="0">
                <a:solidFill>
                  <a:srgbClr val="FF0000"/>
                </a:solidFill>
              </a:rPr>
              <a:t>숫자</a:t>
            </a:r>
            <a:r>
              <a:rPr lang="ko-KR" altLang="en-US" sz="2000" smtClean="0"/>
              <a:t>를 저장하는 </a:t>
            </a:r>
            <a:r>
              <a:rPr lang="ko-KR" altLang="en-US" sz="2000" b="1" smtClean="0">
                <a:solidFill>
                  <a:srgbClr val="FF0000"/>
                </a:solidFill>
              </a:rPr>
              <a:t>공간</a:t>
            </a:r>
            <a:r>
              <a:rPr lang="ko-KR" altLang="en-US" sz="2000" smtClean="0"/>
              <a:t>이다</a:t>
            </a:r>
            <a:endParaRPr lang="en-US" altLang="ko-KR" sz="2000" smtClean="0"/>
          </a:p>
          <a:p>
            <a:r>
              <a:rPr lang="ko-KR" altLang="en-US" sz="2000" smtClean="0"/>
              <a:t>그래서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메모리를 </a:t>
            </a:r>
            <a:r>
              <a:rPr lang="ko-KR" altLang="en-US" sz="2000" b="1">
                <a:solidFill>
                  <a:srgbClr val="FF0000"/>
                </a:solidFill>
              </a:rPr>
              <a:t>저장공간</a:t>
            </a:r>
            <a:r>
              <a:rPr lang="ko-KR" altLang="en-US" sz="2000" smtClean="0"/>
              <a:t> 또는 </a:t>
            </a:r>
            <a:r>
              <a:rPr lang="ko-KR" altLang="en-US" sz="2000" b="1">
                <a:solidFill>
                  <a:srgbClr val="FF0000"/>
                </a:solidFill>
              </a:rPr>
              <a:t>기억장소</a:t>
            </a:r>
            <a:r>
              <a:rPr lang="ko-KR" altLang="en-US" sz="2000" smtClean="0"/>
              <a:t> 라고 한다</a:t>
            </a:r>
            <a:endParaRPr lang="en-US" altLang="ko-KR" sz="2000" smtClean="0"/>
          </a:p>
          <a:p>
            <a:r>
              <a:rPr lang="ko-KR" altLang="en-US" sz="2000" smtClean="0"/>
              <a:t>메모리를 줄번호가 적혀진 공책으로 생각할 수 있다</a:t>
            </a:r>
            <a:endParaRPr lang="en-US" altLang="ko-KR" sz="2000" smtClean="0"/>
          </a:p>
          <a:p>
            <a:endParaRPr lang="ko-KR" altLang="en-US" sz="2000"/>
          </a:p>
        </p:txBody>
      </p:sp>
      <p:pic>
        <p:nvPicPr>
          <p:cNvPr id="6146" name="Picture 2" descr="C:\Users\hwangheui\AppData\Local\Microsoft\Windows\INetCache\IE\9QZXJBJ7\snb_n9a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2933006" cy="219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순서도: 문서 4"/>
          <p:cNvSpPr/>
          <p:nvPr/>
        </p:nvSpPr>
        <p:spPr>
          <a:xfrm>
            <a:off x="3851920" y="3140968"/>
            <a:ext cx="2808312" cy="3456384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메모리</a:t>
            </a:r>
            <a:endParaRPr lang="en-US" altLang="ko-KR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0: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1: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2: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65049:</a:t>
            </a:r>
          </a:p>
          <a:p>
            <a:r>
              <a:rPr lang="en-US" altLang="ko-KR" b="1" smtClean="0">
                <a:solidFill>
                  <a:srgbClr val="FF0000"/>
                </a:solidFill>
              </a:rPr>
              <a:t>65050: 999999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65051: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 rot="2527028">
            <a:off x="5296691" y="5588618"/>
            <a:ext cx="1232585" cy="43564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385390" y="3949148"/>
            <a:ext cx="1444487" cy="662609"/>
          </a:xfrm>
          <a:custGeom>
            <a:avLst/>
            <a:gdLst>
              <a:gd name="connsiteX0" fmla="*/ 0 w 1616766"/>
              <a:gd name="connsiteY0" fmla="*/ 265188 h 265188"/>
              <a:gd name="connsiteX1" fmla="*/ 689113 w 1616766"/>
              <a:gd name="connsiteY1" fmla="*/ 144 h 265188"/>
              <a:gd name="connsiteX2" fmla="*/ 1245705 w 1616766"/>
              <a:gd name="connsiteY2" fmla="*/ 225431 h 265188"/>
              <a:gd name="connsiteX3" fmla="*/ 1616766 w 1616766"/>
              <a:gd name="connsiteY3" fmla="*/ 53153 h 265188"/>
              <a:gd name="connsiteX0" fmla="*/ 0 w 1470992"/>
              <a:gd name="connsiteY0" fmla="*/ 813128 h 813128"/>
              <a:gd name="connsiteX1" fmla="*/ 543339 w 1470992"/>
              <a:gd name="connsiteY1" fmla="*/ 17997 h 813128"/>
              <a:gd name="connsiteX2" fmla="*/ 1099931 w 1470992"/>
              <a:gd name="connsiteY2" fmla="*/ 243284 h 813128"/>
              <a:gd name="connsiteX3" fmla="*/ 1470992 w 1470992"/>
              <a:gd name="connsiteY3" fmla="*/ 71006 h 813128"/>
              <a:gd name="connsiteX0" fmla="*/ 0 w 1470992"/>
              <a:gd name="connsiteY0" fmla="*/ 742122 h 742122"/>
              <a:gd name="connsiteX1" fmla="*/ 543339 w 1470992"/>
              <a:gd name="connsiteY1" fmla="*/ 238539 h 742122"/>
              <a:gd name="connsiteX2" fmla="*/ 1099931 w 1470992"/>
              <a:gd name="connsiteY2" fmla="*/ 172278 h 742122"/>
              <a:gd name="connsiteX3" fmla="*/ 1470992 w 1470992"/>
              <a:gd name="connsiteY3" fmla="*/ 0 h 742122"/>
              <a:gd name="connsiteX0" fmla="*/ 0 w 1444487"/>
              <a:gd name="connsiteY0" fmla="*/ 662609 h 662609"/>
              <a:gd name="connsiteX1" fmla="*/ 543339 w 1444487"/>
              <a:gd name="connsiteY1" fmla="*/ 159026 h 662609"/>
              <a:gd name="connsiteX2" fmla="*/ 1099931 w 1444487"/>
              <a:gd name="connsiteY2" fmla="*/ 92765 h 662609"/>
              <a:gd name="connsiteX3" fmla="*/ 1444487 w 1444487"/>
              <a:gd name="connsiteY3" fmla="*/ 0 h 66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4487" h="662609">
                <a:moveTo>
                  <a:pt x="0" y="662609"/>
                </a:moveTo>
                <a:cubicBezTo>
                  <a:pt x="240748" y="533400"/>
                  <a:pt x="360017" y="254000"/>
                  <a:pt x="543339" y="159026"/>
                </a:cubicBezTo>
                <a:cubicBezTo>
                  <a:pt x="726661" y="64052"/>
                  <a:pt x="949740" y="119269"/>
                  <a:pt x="1099931" y="92765"/>
                </a:cubicBezTo>
                <a:cubicBezTo>
                  <a:pt x="1250122" y="66261"/>
                  <a:pt x="1384852" y="70678"/>
                  <a:pt x="144448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12160" y="618975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메모리</a:t>
            </a:r>
            <a:r>
              <a:rPr lang="en-US" altLang="ko-KR"/>
              <a:t>[65050] -&gt; </a:t>
            </a:r>
            <a:r>
              <a:rPr lang="en-US" altLang="ko-KR" smtClean="0"/>
              <a:t>999999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65050 </a:t>
            </a:r>
            <a:r>
              <a:rPr lang="ko-KR" altLang="en-US" smtClean="0"/>
              <a:t>메모리</a:t>
            </a:r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90" y="2995530"/>
            <a:ext cx="7339874" cy="352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순서도: 문서 8"/>
          <p:cNvSpPr/>
          <p:nvPr/>
        </p:nvSpPr>
        <p:spPr>
          <a:xfrm>
            <a:off x="539552" y="1916832"/>
            <a:ext cx="2808312" cy="3456384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메모리</a:t>
            </a:r>
            <a:endParaRPr lang="en-US" altLang="ko-KR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0: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1: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2: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65049:</a:t>
            </a:r>
          </a:p>
          <a:p>
            <a:r>
              <a:rPr lang="en-US" altLang="ko-KR" b="1" smtClean="0">
                <a:solidFill>
                  <a:srgbClr val="FF0000"/>
                </a:solidFill>
              </a:rPr>
              <a:t>65050: 999999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65051:</a:t>
            </a:r>
          </a:p>
          <a:p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296868">
            <a:off x="2423106" y="3983988"/>
            <a:ext cx="2870781" cy="46193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91880" y="1628800"/>
            <a:ext cx="5670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65050 </a:t>
            </a:r>
            <a:r>
              <a:rPr lang="ko-KR" altLang="en-US" smtClean="0"/>
              <a:t>메모리는 스위치로 배선이 화면 어딘가의</a:t>
            </a:r>
            <a:endParaRPr lang="en-US" altLang="ko-KR" smtClean="0"/>
          </a:p>
          <a:p>
            <a:r>
              <a:rPr lang="ko-KR" altLang="en-US" smtClean="0"/>
              <a:t>한 점에 연결되어 있다</a:t>
            </a:r>
            <a:endParaRPr lang="en-US" altLang="ko-KR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mtClean="0"/>
              <a:t>65050 </a:t>
            </a:r>
            <a:r>
              <a:rPr lang="ko-KR" altLang="en-US" smtClean="0"/>
              <a:t>메모리는 </a:t>
            </a:r>
            <a:r>
              <a:rPr lang="ko-KR" altLang="en-US" b="1" smtClean="0">
                <a:solidFill>
                  <a:srgbClr val="FF0000"/>
                </a:solidFill>
              </a:rPr>
              <a:t>색깔</a:t>
            </a:r>
            <a:r>
              <a:rPr lang="ko-KR" altLang="en-US" smtClean="0"/>
              <a:t>을 맞추는 </a:t>
            </a:r>
            <a:r>
              <a:rPr lang="ko-KR" altLang="en-US" b="1" smtClean="0">
                <a:solidFill>
                  <a:srgbClr val="FF0000"/>
                </a:solidFill>
              </a:rPr>
              <a:t>다이얼</a:t>
            </a:r>
            <a:r>
              <a:rPr lang="ko-KR" altLang="en-US" smtClean="0"/>
              <a:t>과 비슷하다</a:t>
            </a:r>
            <a:endParaRPr lang="en-US" altLang="ko-KR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mtClean="0"/>
              <a:t>999999 </a:t>
            </a:r>
            <a:r>
              <a:rPr lang="ko-KR" altLang="en-US" smtClean="0"/>
              <a:t>를 </a:t>
            </a:r>
            <a:r>
              <a:rPr lang="en-US" altLang="ko-KR" smtClean="0"/>
              <a:t>990000 </a:t>
            </a:r>
            <a:r>
              <a:rPr lang="ko-KR" altLang="en-US" smtClean="0"/>
              <a:t>으로 바꾸어 보자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468</Words>
  <Application>Microsoft Office PowerPoint</Application>
  <PresentationFormat>화면 슬라이드 쇼(4:3)</PresentationFormat>
  <Paragraphs>148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인공지능 프로그래밍 ★ 2장 – 메모리 건드려보기 ★</vt:lpstr>
      <vt:lpstr>프로그램 실행 절차</vt:lpstr>
      <vt:lpstr>프로그램 작성</vt:lpstr>
      <vt:lpstr>프로그램 실행</vt:lpstr>
      <vt:lpstr>실행 결과</vt:lpstr>
      <vt:lpstr>프로그램 수정</vt:lpstr>
      <vt:lpstr>프로그램 테스트</vt:lpstr>
      <vt:lpstr>메모리</vt:lpstr>
      <vt:lpstr>65050 메모리</vt:lpstr>
      <vt:lpstr>다이얼 스위치</vt:lpstr>
      <vt:lpstr>그림은 점들로 그린다</vt:lpstr>
      <vt:lpstr>화면과 메모리번호 연결</vt:lpstr>
      <vt:lpstr>메모리와 화면 연결</vt:lpstr>
      <vt:lpstr>화면 위치 계산</vt:lpstr>
      <vt:lpstr>연습문제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46</cp:revision>
  <dcterms:created xsi:type="dcterms:W3CDTF">2019-01-17T00:58:44Z</dcterms:created>
  <dcterms:modified xsi:type="dcterms:W3CDTF">2019-01-24T03:28:53Z</dcterms:modified>
</cp:coreProperties>
</file>