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30" r:id="rId3"/>
    <p:sldId id="331" r:id="rId4"/>
    <p:sldId id="333" r:id="rId5"/>
    <p:sldId id="332" r:id="rId6"/>
    <p:sldId id="268" r:id="rId7"/>
    <p:sldId id="325" r:id="rId8"/>
    <p:sldId id="303" r:id="rId9"/>
    <p:sldId id="334" r:id="rId10"/>
    <p:sldId id="335" r:id="rId11"/>
    <p:sldId id="33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B11EA"/>
    <a:srgbClr val="F78615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1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5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5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6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8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3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0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5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2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3B5F-9009-4429-B189-AC5C9A41A797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0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r>
              <a:rPr lang="ko-KR" altLang="en-US" smtClean="0"/>
              <a:t>인공지능 프로그래밍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3200" i="1" smtClean="0">
                <a:solidFill>
                  <a:srgbClr val="FF0000"/>
                </a:solidFill>
              </a:rPr>
              <a:t>★</a:t>
            </a:r>
            <a:r>
              <a:rPr lang="en-US" altLang="ko-KR" sz="3200" i="1" smtClean="0"/>
              <a:t> </a:t>
            </a:r>
            <a:r>
              <a:rPr lang="en-US" altLang="ko-KR" sz="3200" i="1" smtClean="0"/>
              <a:t>14</a:t>
            </a:r>
            <a:r>
              <a:rPr lang="ko-KR" altLang="en-US" sz="3200" i="1" smtClean="0"/>
              <a:t>주차 </a:t>
            </a:r>
            <a:r>
              <a:rPr lang="en-US" altLang="ko-KR" sz="3200" i="1" smtClean="0"/>
              <a:t>– </a:t>
            </a:r>
            <a:r>
              <a:rPr lang="ko-KR" altLang="en-US" sz="3200" i="1" smtClean="0"/>
              <a:t>파이썬 시작 </a:t>
            </a:r>
            <a:r>
              <a:rPr lang="en-US" altLang="ko-KR" sz="3200" i="1" smtClean="0">
                <a:solidFill>
                  <a:srgbClr val="00B0F0"/>
                </a:solidFill>
              </a:rPr>
              <a:t>★</a:t>
            </a:r>
            <a:endParaRPr lang="ko-KR" altLang="en-US" sz="32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2019. </a:t>
            </a:r>
            <a:r>
              <a:rPr lang="en-US" altLang="ko-KR" smtClean="0"/>
              <a:t>5. 3</a:t>
            </a:r>
            <a:endParaRPr lang="en-US" altLang="ko-KR" smtClean="0"/>
          </a:p>
          <a:p>
            <a:r>
              <a:rPr lang="ko-KR" altLang="en-US" smtClean="0"/>
              <a:t>서울코딩학</a:t>
            </a:r>
            <a:r>
              <a:rPr lang="ko-KR" altLang="en-US"/>
              <a:t>원</a:t>
            </a:r>
            <a:endParaRPr lang="en-US" altLang="ko-KR" smtClean="0"/>
          </a:p>
          <a:p>
            <a:r>
              <a:rPr lang="ko-KR" altLang="en-US" smtClean="0"/>
              <a:t>김현호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몫과 나머지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46" y="2060848"/>
            <a:ext cx="6770338" cy="466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55357" y="1465620"/>
            <a:ext cx="3236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srgbClr val="00B050"/>
                </a:solidFill>
              </a:rPr>
              <a:t>// (</a:t>
            </a:r>
            <a:r>
              <a:rPr lang="ko-KR" altLang="en-US" sz="2800" b="1" smtClean="0">
                <a:solidFill>
                  <a:srgbClr val="00B050"/>
                </a:solidFill>
              </a:rPr>
              <a:t>몫</a:t>
            </a:r>
            <a:r>
              <a:rPr lang="en-US" altLang="ko-KR" sz="2800" b="1" smtClean="0">
                <a:solidFill>
                  <a:srgbClr val="00B050"/>
                </a:solidFill>
              </a:rPr>
              <a:t>), % (</a:t>
            </a:r>
            <a:r>
              <a:rPr lang="ko-KR" altLang="en-US" sz="2800" b="1" smtClean="0">
                <a:solidFill>
                  <a:srgbClr val="00B050"/>
                </a:solidFill>
              </a:rPr>
              <a:t>나머지</a:t>
            </a:r>
            <a:r>
              <a:rPr lang="en-US" altLang="ko-KR" sz="2800" b="1" smtClean="0">
                <a:solidFill>
                  <a:srgbClr val="00B050"/>
                </a:solidFill>
              </a:rPr>
              <a:t>)</a:t>
            </a:r>
            <a:endParaRPr lang="ko-KR" altLang="en-US" sz="28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9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0~9 </a:t>
            </a:r>
            <a:r>
              <a:rPr lang="ko-KR" altLang="en-US"/>
              <a:t>사이의 정수를 </a:t>
            </a:r>
            <a:r>
              <a:rPr lang="en-US" altLang="ko-KR"/>
              <a:t>2 </a:t>
            </a:r>
            <a:r>
              <a:rPr lang="ko-KR" altLang="en-US"/>
              <a:t>로 나눈 나머지는</a:t>
            </a:r>
            <a:r>
              <a:rPr lang="en-US" altLang="ko-KR"/>
              <a:t>?</a:t>
            </a:r>
          </a:p>
          <a:p>
            <a:r>
              <a:rPr lang="ko-KR" altLang="en-US" smtClean="0"/>
              <a:t>올해는 </a:t>
            </a:r>
            <a:r>
              <a:rPr lang="ko-KR" altLang="en-US"/>
              <a:t>윤달이 없고 새해는 화요일이었다</a:t>
            </a:r>
            <a:r>
              <a:rPr lang="en-US" altLang="ko-KR"/>
              <a:t>. </a:t>
            </a:r>
            <a:r>
              <a:rPr lang="ko-KR" altLang="en-US"/>
              <a:t>내년 새해의 요일은</a:t>
            </a:r>
            <a:r>
              <a:rPr lang="en-US" altLang="ko-KR"/>
              <a:t>?</a:t>
            </a:r>
          </a:p>
          <a:p>
            <a:r>
              <a:rPr lang="ko-KR" altLang="en-US" smtClean="0"/>
              <a:t>내년은 </a:t>
            </a:r>
            <a:r>
              <a:rPr lang="en-US" altLang="ko-KR"/>
              <a:t>2020</a:t>
            </a:r>
            <a:r>
              <a:rPr lang="ko-KR" altLang="en-US"/>
              <a:t>년이다</a:t>
            </a:r>
            <a:r>
              <a:rPr lang="en-US" altLang="ko-KR"/>
              <a:t>. </a:t>
            </a:r>
            <a:r>
              <a:rPr lang="ko-KR" altLang="en-US"/>
              <a:t>윤달이 </a:t>
            </a:r>
            <a:r>
              <a:rPr lang="ko-KR" altLang="en-US"/>
              <a:t>있을까</a:t>
            </a:r>
            <a:r>
              <a:rPr lang="en-US" altLang="ko-KR" smtClean="0"/>
              <a:t>?</a:t>
            </a:r>
          </a:p>
          <a:p>
            <a:r>
              <a:rPr lang="en-US" altLang="ko-KR" smtClean="0"/>
              <a:t>97</a:t>
            </a:r>
            <a:r>
              <a:rPr lang="ko-KR" altLang="en-US" smtClean="0"/>
              <a:t>은 솟수일까</a:t>
            </a:r>
            <a:r>
              <a:rPr lang="en-US" altLang="ko-KR" smtClean="0"/>
              <a:t>?</a:t>
            </a:r>
          </a:p>
          <a:p>
            <a:r>
              <a:rPr lang="ko-KR" altLang="en-US" smtClean="0"/>
              <a:t>구슬이 총 </a:t>
            </a:r>
            <a:r>
              <a:rPr lang="en-US" altLang="ko-KR" smtClean="0"/>
              <a:t>100</a:t>
            </a:r>
            <a:r>
              <a:rPr lang="ko-KR" altLang="en-US" smtClean="0"/>
              <a:t>개가 있다</a:t>
            </a:r>
            <a:r>
              <a:rPr lang="en-US" altLang="ko-KR" smtClean="0"/>
              <a:t>. 7</a:t>
            </a:r>
            <a:r>
              <a:rPr lang="ko-KR" altLang="en-US" smtClean="0"/>
              <a:t>명이 공평하게 나눠가지면 어떻게 될까</a:t>
            </a:r>
            <a:r>
              <a:rPr lang="en-US" altLang="ko-KR" smtClean="0"/>
              <a:t>?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504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https://www.python.org/downloads</a:t>
            </a:r>
            <a:r>
              <a:rPr lang="en-US" altLang="ko-KR" sz="2000" smtClean="0"/>
              <a:t>/</a:t>
            </a:r>
            <a:endParaRPr lang="en-US" altLang="ko-KR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28" y="2060848"/>
            <a:ext cx="6106920" cy="408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979712" y="5068524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856" y="4889374"/>
            <a:ext cx="1478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Python 3.6.8</a:t>
            </a:r>
          </a:p>
          <a:p>
            <a:r>
              <a:rPr lang="ko-KR" altLang="en-US" smtClean="0"/>
              <a:t>클</a:t>
            </a:r>
            <a:r>
              <a:rPr lang="ko-KR" altLang="en-US"/>
              <a:t>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6453336"/>
            <a:ext cx="693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다음 화면에서 </a:t>
            </a:r>
            <a:r>
              <a:rPr lang="en-US" altLang="ko-KR" smtClean="0"/>
              <a:t>“Windows </a:t>
            </a:r>
            <a:r>
              <a:rPr lang="en-US" altLang="ko-KR"/>
              <a:t>x86-64 executable </a:t>
            </a:r>
            <a:r>
              <a:rPr lang="en-US" altLang="ko-KR" smtClean="0"/>
              <a:t>installer” </a:t>
            </a:r>
            <a:r>
              <a:rPr lang="ko-KR" altLang="en-US" smtClean="0"/>
              <a:t>다운로드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python-3.6.8-amd64.exe </a:t>
            </a:r>
            <a:r>
              <a:rPr lang="ko-KR" altLang="en-US" sz="2400"/>
              <a:t>실행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52" y="2286620"/>
            <a:ext cx="6286500" cy="385762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31400" y="594928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1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8841" y="2863488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2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987824" y="5697252"/>
            <a:ext cx="2291860" cy="504056"/>
          </a:xfrm>
          <a:prstGeom prst="ellipse">
            <a:avLst/>
          </a:prstGeom>
          <a:solidFill>
            <a:srgbClr val="FFFF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 bwMode="auto">
          <a:xfrm rot="20270795">
            <a:off x="2436830" y="5943976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131840" y="3466546"/>
            <a:ext cx="2291860" cy="504056"/>
          </a:xfrm>
          <a:prstGeom prst="ellipse">
            <a:avLst/>
          </a:prstGeom>
          <a:solidFill>
            <a:srgbClr val="FFFF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 bwMode="auto">
          <a:xfrm rot="1836194">
            <a:off x="2534891" y="332253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76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명령 프롬프트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2304256" cy="364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 bwMode="auto">
          <a:xfrm rot="13803449">
            <a:off x="785186" y="5625186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9352" y="5842138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rgbClr val="FF0000"/>
                </a:solidFill>
              </a:rPr>
              <a:t>1. </a:t>
            </a:r>
            <a:r>
              <a:rPr lang="ko-KR" altLang="en-US" sz="2400" smtClean="0">
                <a:solidFill>
                  <a:srgbClr val="FF0000"/>
                </a:solidFill>
              </a:rPr>
              <a:t>검색버튼</a:t>
            </a: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7886719">
            <a:off x="945652" y="4685291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7828" y="4285159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rgbClr val="FF0000"/>
                </a:solidFill>
              </a:rPr>
              <a:t>2. “</a:t>
            </a:r>
            <a:r>
              <a:rPr lang="ko-KR" altLang="en-US" sz="2400" smtClean="0">
                <a:solidFill>
                  <a:srgbClr val="FF0000"/>
                </a:solidFill>
              </a:rPr>
              <a:t>명령</a:t>
            </a:r>
            <a:r>
              <a:rPr lang="en-US" altLang="ko-KR" sz="2400" smtClean="0">
                <a:solidFill>
                  <a:srgbClr val="FF0000"/>
                </a:solidFill>
              </a:rPr>
              <a:t>”</a:t>
            </a:r>
            <a:r>
              <a:rPr lang="ko-KR" altLang="en-US" sz="2400" smtClean="0">
                <a:solidFill>
                  <a:srgbClr val="FF0000"/>
                </a:solidFill>
              </a:rPr>
              <a:t> 입력</a:t>
            </a: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 bwMode="auto">
          <a:xfrm rot="10800000">
            <a:off x="2171007" y="234888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3095" y="2231286"/>
            <a:ext cx="344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rgbClr val="FF0000"/>
                </a:solidFill>
              </a:rPr>
              <a:t>3. “</a:t>
            </a:r>
            <a:r>
              <a:rPr lang="ko-KR" altLang="en-US" sz="2400" smtClean="0">
                <a:solidFill>
                  <a:srgbClr val="FF0000"/>
                </a:solidFill>
              </a:rPr>
              <a:t>명령 프롬프트</a:t>
            </a:r>
            <a:r>
              <a:rPr lang="en-US" altLang="ko-KR" sz="2400" smtClean="0">
                <a:solidFill>
                  <a:srgbClr val="FF0000"/>
                </a:solidFill>
              </a:rPr>
              <a:t>” </a:t>
            </a:r>
            <a:r>
              <a:rPr lang="ko-KR" altLang="en-US" sz="2400" smtClean="0">
                <a:solidFill>
                  <a:srgbClr val="FF0000"/>
                </a:solidFill>
              </a:rPr>
              <a:t>실행</a:t>
            </a:r>
            <a:endParaRPr lang="ko-KR" altLang="en-US" sz="240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94650"/>
            <a:ext cx="4176464" cy="287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65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</a:t>
            </a:r>
            <a:r>
              <a:rPr lang="ko-KR" altLang="en-US" smtClean="0"/>
              <a:t>실</a:t>
            </a:r>
            <a:r>
              <a:rPr lang="ko-KR" altLang="en-US"/>
              <a:t>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“</a:t>
            </a:r>
            <a:r>
              <a:rPr lang="ko-KR" altLang="en-US" sz="2000" smtClean="0"/>
              <a:t>명령 프롬프트</a:t>
            </a:r>
            <a:r>
              <a:rPr lang="en-US" altLang="ko-KR" sz="2000" smtClean="0"/>
              <a:t>” </a:t>
            </a:r>
            <a:r>
              <a:rPr lang="ko-KR" altLang="en-US" sz="2000" smtClean="0"/>
              <a:t>에서 </a:t>
            </a:r>
            <a:r>
              <a:rPr lang="ko-KR" altLang="en-US" sz="2000"/>
              <a:t>“</a:t>
            </a:r>
            <a:r>
              <a:rPr lang="en-US" altLang="ko-KR" sz="2000"/>
              <a:t>python” </a:t>
            </a:r>
            <a:r>
              <a:rPr lang="ko-KR" altLang="en-US" sz="2000" smtClean="0"/>
              <a:t>입력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종료는 </a:t>
            </a:r>
            <a:r>
              <a:rPr lang="en-US" altLang="ko-KR" sz="1600" smtClean="0"/>
              <a:t>“</a:t>
            </a:r>
            <a:r>
              <a:rPr lang="en-US" altLang="ko-KR" sz="1600" smtClean="0"/>
              <a:t>quit( )” </a:t>
            </a:r>
            <a:r>
              <a:rPr lang="ko-KR" altLang="en-US" sz="1600" smtClean="0"/>
              <a:t>입력</a:t>
            </a:r>
            <a:r>
              <a:rPr lang="ko-KR" altLang="en-US" sz="1600" smtClean="0"/>
              <a:t> </a:t>
            </a:r>
            <a:endParaRPr lang="ko-KR" altLang="en-US" sz="16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93800"/>
            <a:ext cx="6192688" cy="4275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3275856" y="3086980"/>
            <a:ext cx="864096" cy="504056"/>
          </a:xfrm>
          <a:prstGeom prst="ellipse">
            <a:avLst/>
          </a:prstGeom>
          <a:solidFill>
            <a:srgbClr val="FFFF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763688" y="4140200"/>
            <a:ext cx="864096" cy="436488"/>
          </a:xfrm>
          <a:prstGeom prst="ellipse">
            <a:avLst/>
          </a:prstGeom>
          <a:solidFill>
            <a:srgbClr val="FFFF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63688" y="4576688"/>
            <a:ext cx="864096" cy="436488"/>
          </a:xfrm>
          <a:prstGeom prst="ellipse">
            <a:avLst/>
          </a:prstGeom>
          <a:solidFill>
            <a:srgbClr val="FFFF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무작정 따라해보기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13" y="1632694"/>
            <a:ext cx="7202388" cy="49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5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입력해 보기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97" y="1412776"/>
            <a:ext cx="7490420" cy="516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3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계산기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6626324" cy="456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1465620"/>
            <a:ext cx="6340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srgbClr val="00B050"/>
                </a:solidFill>
              </a:rPr>
              <a:t>+ </a:t>
            </a:r>
            <a:r>
              <a:rPr lang="en-US" altLang="ko-KR" sz="2800" b="1">
                <a:solidFill>
                  <a:srgbClr val="00B050"/>
                </a:solidFill>
              </a:rPr>
              <a:t>(</a:t>
            </a:r>
            <a:r>
              <a:rPr lang="ko-KR" altLang="en-US" sz="2800" b="1">
                <a:solidFill>
                  <a:srgbClr val="00B050"/>
                </a:solidFill>
              </a:rPr>
              <a:t>덧셈</a:t>
            </a:r>
            <a:r>
              <a:rPr lang="en-US" altLang="ko-KR" sz="2800" b="1">
                <a:solidFill>
                  <a:srgbClr val="00B050"/>
                </a:solidFill>
              </a:rPr>
              <a:t>), - (</a:t>
            </a:r>
            <a:r>
              <a:rPr lang="ko-KR" altLang="en-US" sz="2800" b="1">
                <a:solidFill>
                  <a:srgbClr val="00B050"/>
                </a:solidFill>
              </a:rPr>
              <a:t>뺄셈</a:t>
            </a:r>
            <a:r>
              <a:rPr lang="en-US" altLang="ko-KR" sz="2800" b="1">
                <a:solidFill>
                  <a:srgbClr val="00B050"/>
                </a:solidFill>
              </a:rPr>
              <a:t>), * (</a:t>
            </a:r>
            <a:r>
              <a:rPr lang="ko-KR" altLang="en-US" sz="2800" b="1">
                <a:solidFill>
                  <a:srgbClr val="00B050"/>
                </a:solidFill>
              </a:rPr>
              <a:t>곱셈</a:t>
            </a:r>
            <a:r>
              <a:rPr lang="en-US" altLang="ko-KR" sz="2800" b="1">
                <a:solidFill>
                  <a:srgbClr val="00B050"/>
                </a:solidFill>
              </a:rPr>
              <a:t>), / (</a:t>
            </a:r>
            <a:r>
              <a:rPr lang="ko-KR" altLang="en-US" sz="2800" b="1">
                <a:solidFill>
                  <a:srgbClr val="00B050"/>
                </a:solidFill>
              </a:rPr>
              <a:t>나눗셈</a:t>
            </a:r>
            <a:r>
              <a:rPr lang="en-US" altLang="ko-KR" sz="2800" b="1">
                <a:solidFill>
                  <a:srgbClr val="00B050"/>
                </a:solidFill>
              </a:rPr>
              <a:t>)</a:t>
            </a:r>
            <a:endParaRPr lang="ko-KR" altLang="en-US" sz="28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76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7X4</a:t>
            </a:r>
          </a:p>
          <a:p>
            <a:r>
              <a:rPr lang="en-US" altLang="ko-KR" smtClean="0"/>
              <a:t>999X999</a:t>
            </a:r>
          </a:p>
          <a:p>
            <a:r>
              <a:rPr lang="en-US" altLang="ko-KR" smtClean="0"/>
              <a:t>1</a:t>
            </a:r>
            <a:r>
              <a:rPr lang="ko-KR" altLang="en-US" smtClean="0"/>
              <a:t>부터 차례로 홀수를 </a:t>
            </a:r>
            <a:r>
              <a:rPr lang="en-US" altLang="ko-KR" smtClean="0"/>
              <a:t>5</a:t>
            </a:r>
            <a:r>
              <a:rPr lang="ko-KR" altLang="en-US" smtClean="0"/>
              <a:t>개 더하면</a:t>
            </a:r>
            <a:r>
              <a:rPr lang="en-US" altLang="ko-KR" smtClean="0"/>
              <a:t>?</a:t>
            </a:r>
          </a:p>
          <a:p>
            <a:r>
              <a:rPr lang="en-US" altLang="ko-KR" smtClean="0"/>
              <a:t>1 – (2 + 3) </a:t>
            </a:r>
            <a:r>
              <a:rPr lang="ko-KR" altLang="en-US" smtClean="0"/>
              <a:t>과 </a:t>
            </a:r>
            <a:r>
              <a:rPr lang="en-US" altLang="ko-KR" smtClean="0"/>
              <a:t>(1 – 2) +3 </a:t>
            </a:r>
            <a:r>
              <a:rPr lang="ko-KR" altLang="en-US" smtClean="0"/>
              <a:t>의 차이는</a:t>
            </a:r>
            <a:r>
              <a:rPr lang="en-US" altLang="ko-KR" smtClean="0"/>
              <a:t>?</a:t>
            </a:r>
          </a:p>
          <a:p>
            <a:r>
              <a:rPr lang="en-US" altLang="ko-KR" smtClean="0"/>
              <a:t>1 – 2 </a:t>
            </a:r>
            <a:r>
              <a:rPr lang="ko-KR" altLang="en-US" smtClean="0"/>
              <a:t>와 </a:t>
            </a:r>
            <a:r>
              <a:rPr lang="en-US" altLang="ko-KR" smtClean="0"/>
              <a:t>-2 + 1 </a:t>
            </a:r>
            <a:r>
              <a:rPr lang="ko-KR" altLang="en-US" smtClean="0"/>
              <a:t>은 같은가</a:t>
            </a:r>
            <a:r>
              <a:rPr lang="en-US" altLang="ko-KR" smtClean="0"/>
              <a:t>?</a:t>
            </a:r>
          </a:p>
          <a:p>
            <a:r>
              <a:rPr lang="en-US" altLang="ko-KR" smtClean="0"/>
              <a:t>1/2/3*3*2</a:t>
            </a:r>
          </a:p>
          <a:p>
            <a:r>
              <a:rPr lang="en-US" altLang="ko-KR" smtClean="0"/>
              <a:t>1/0 </a:t>
            </a:r>
            <a:r>
              <a:rPr lang="ko-KR" altLang="en-US" smtClean="0"/>
              <a:t>은 가능한가</a:t>
            </a:r>
            <a:r>
              <a:rPr lang="en-US" altLang="ko-KR" smtClean="0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2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189</Words>
  <Application>Microsoft Office PowerPoint</Application>
  <PresentationFormat>화면 슬라이드 쇼(4:3)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인공지능 프로그래밍 ★ 14주차 – 파이썬 시작 ★</vt:lpstr>
      <vt:lpstr>파이썬 다운로드</vt:lpstr>
      <vt:lpstr>파이썬 설치</vt:lpstr>
      <vt:lpstr>명령 프롬프트</vt:lpstr>
      <vt:lpstr>파이썬 실행</vt:lpstr>
      <vt:lpstr>무작정 따라해보기</vt:lpstr>
      <vt:lpstr>입력해 보기</vt:lpstr>
      <vt:lpstr>파이썬은 계산기</vt:lpstr>
      <vt:lpstr>연습문제</vt:lpstr>
      <vt:lpstr>몫과 나머지</vt:lpstr>
      <vt:lpstr>연습문제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3장 – 반복 ★</dc:title>
  <dc:creator>hwangheui lee</dc:creator>
  <cp:lastModifiedBy>hwangheui lee</cp:lastModifiedBy>
  <cp:revision>99</cp:revision>
  <dcterms:created xsi:type="dcterms:W3CDTF">2019-03-21T12:09:07Z</dcterms:created>
  <dcterms:modified xsi:type="dcterms:W3CDTF">2019-05-02T02:24:11Z</dcterms:modified>
</cp:coreProperties>
</file>