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2" d="100"/>
          <a:sy n="72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item/main.nhn?code=0059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nance.naver.com/item/sise.nhn?code=00593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item/sise_day.nhn?code=00593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ance.naver.com/item/sise.nhn?code=00593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item/sise_day.nhn?code=005930" TargetMode="External"/><Relationship Id="rId2" Type="http://schemas.openxmlformats.org/officeDocument/2006/relationships/hyperlink" Target="https://finance.naver.com/item/sise.nhn?code=00593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319200824/http:/coreapython.hosting.paran.com/etc/beautifulsoup4.html" TargetMode="External"/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웹크롤링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2019. 11. 13</a:t>
            </a:r>
          </a:p>
          <a:p>
            <a:r>
              <a:rPr lang="ko-KR" altLang="en-US" sz="2800" smtClean="0"/>
              <a:t>한국과학창의재</a:t>
            </a:r>
            <a:r>
              <a:rPr lang="ko-KR" altLang="en-US" sz="2800"/>
              <a:t>단</a:t>
            </a:r>
            <a:endParaRPr lang="en-US" altLang="ko-KR" sz="2800" smtClean="0"/>
          </a:p>
          <a:p>
            <a:r>
              <a:rPr lang="ko-KR" altLang="en-US" sz="2800" smtClean="0"/>
              <a:t>강사</a:t>
            </a:r>
            <a:r>
              <a:rPr lang="en-US" altLang="ko-KR" sz="2800" smtClean="0"/>
              <a:t>: </a:t>
            </a:r>
            <a:r>
              <a:rPr lang="ko-KR" altLang="en-US" sz="2800" smtClean="0"/>
              <a:t>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2404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20244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501008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284984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1556792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▶ 파이썬을 활용한 업무자동화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웹크롤링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웹에 있는 무수히 많은 데이터를 내 것으로 만들자</a:t>
            </a:r>
            <a:endParaRPr lang="en-US" altLang="ko-KR" sz="2400" smtClean="0"/>
          </a:p>
          <a:p>
            <a:r>
              <a:rPr lang="ko-KR" altLang="en-US" sz="2400" smtClean="0"/>
              <a:t>웹 기본 기술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웹 문서는 </a:t>
            </a:r>
            <a:r>
              <a:rPr lang="en-US" altLang="ko-KR" sz="2000" smtClean="0"/>
              <a:t>HTML </a:t>
            </a:r>
            <a:r>
              <a:rPr lang="ko-KR" altLang="en-US" sz="2000" smtClean="0"/>
              <a:t>로 되어 있다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HTML </a:t>
            </a:r>
            <a:r>
              <a:rPr lang="ko-KR" altLang="en-US" sz="2000" smtClean="0"/>
              <a:t>은 </a:t>
            </a:r>
            <a:r>
              <a:rPr lang="en-US" altLang="ko-KR" sz="2000" smtClean="0"/>
              <a:t>XML </a:t>
            </a:r>
            <a:r>
              <a:rPr lang="ko-KR" altLang="en-US" sz="2000" smtClean="0"/>
              <a:t>의 일종으로 구조화된 데이터이다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브라우저와 웹서버는 </a:t>
            </a:r>
            <a:r>
              <a:rPr lang="en-US" altLang="ko-KR" sz="2000" smtClean="0"/>
              <a:t>HTTP </a:t>
            </a:r>
            <a:r>
              <a:rPr lang="ko-KR" altLang="en-US" sz="2000" smtClean="0"/>
              <a:t>로 통신한다</a:t>
            </a:r>
            <a:endParaRPr lang="en-US" altLang="ko-KR" sz="2000" smtClean="0"/>
          </a:p>
          <a:p>
            <a:r>
              <a:rPr lang="ko-KR" altLang="en-US" sz="2400" smtClean="0"/>
              <a:t>웹크롤링 기본 절차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데이터가 있는 웹페이지를 알아낸다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해당 웹페이지의 구조를 분석한다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해당 웹페이지를 문자열로 불러온다 </a:t>
            </a:r>
            <a:r>
              <a:rPr lang="en-US" altLang="ko-KR" sz="2000" smtClean="0"/>
              <a:t>(urllib, requests </a:t>
            </a:r>
            <a:r>
              <a:rPr lang="ko-KR" altLang="en-US" sz="2000" smtClean="0"/>
              <a:t>등</a:t>
            </a:r>
            <a:r>
              <a:rPr lang="en-US" altLang="ko-KR" sz="2000" smtClean="0"/>
              <a:t>)</a:t>
            </a:r>
          </a:p>
          <a:p>
            <a:pPr lvl="1"/>
            <a:r>
              <a:rPr lang="ko-KR" altLang="en-US" sz="2000" smtClean="0"/>
              <a:t>웹크롤링 라이브러리</a:t>
            </a:r>
            <a:r>
              <a:rPr lang="en-US" altLang="ko-KR" sz="2000" smtClean="0"/>
              <a:t>(BeautifulSoup)</a:t>
            </a:r>
            <a:r>
              <a:rPr lang="ko-KR" altLang="en-US" sz="2000" smtClean="0"/>
              <a:t>를 이용하여 원하는 데이터만 뽑아낸다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데이터를 주무른다 </a:t>
            </a:r>
            <a:r>
              <a:rPr lang="en-US" altLang="ko-KR" sz="2000" smtClean="0"/>
              <a:t>(numpy, pandas, matplotlib, </a:t>
            </a:r>
            <a:r>
              <a:rPr lang="ko-KR" altLang="en-US" sz="2000" smtClean="0"/>
              <a:t>머신러닝</a:t>
            </a:r>
            <a:r>
              <a:rPr lang="en-US" altLang="ko-KR" sz="2000" smtClean="0"/>
              <a:t>, </a:t>
            </a:r>
            <a:r>
              <a:rPr lang="ko-KR" altLang="en-US" sz="2000" smtClean="0"/>
              <a:t>딥러닝 등등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네이버 주가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98" y="1412776"/>
            <a:ext cx="7754254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6237312"/>
            <a:ext cx="594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https://finance.naver.com/item/main.nhn?code=005930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일별 시세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5589240"/>
            <a:ext cx="580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://finance.naver.com/item/sise.nhn?code=005930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66875"/>
            <a:ext cx="670560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0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84486"/>
            <a:ext cx="8064896" cy="4956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크롬 개발자도구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2037" y="1268760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크롬 브라우저에서 </a:t>
            </a:r>
            <a:r>
              <a:rPr lang="en-US" altLang="ko-KR" smtClean="0">
                <a:solidFill>
                  <a:srgbClr val="FF0000"/>
                </a:solidFill>
              </a:rPr>
              <a:t>F12 </a:t>
            </a:r>
            <a:r>
              <a:rPr lang="ko-KR" altLang="en-US" smtClean="0">
                <a:solidFill>
                  <a:srgbClr val="FF0000"/>
                </a:solidFill>
              </a:rPr>
              <a:t>를 눌러 개발자 화면으로 들어간다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 rot="18463113">
            <a:off x="3765328" y="1957468"/>
            <a:ext cx="720080" cy="5760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77022" y="2520023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solidFill>
                  <a:srgbClr val="FF0000"/>
                </a:solidFill>
              </a:rPr>
              <a:t>1.</a:t>
            </a:r>
            <a:r>
              <a:rPr lang="ko-KR" altLang="en-US" sz="2800" b="1" smtClean="0">
                <a:solidFill>
                  <a:srgbClr val="FF0000"/>
                </a:solidFill>
              </a:rPr>
              <a:t>클릭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rot="18463113">
            <a:off x="379476" y="3344783"/>
            <a:ext cx="720080" cy="5760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861" y="3997570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2</a:t>
            </a:r>
            <a:r>
              <a:rPr lang="en-US" altLang="ko-KR" sz="2800" b="1" smtClean="0">
                <a:solidFill>
                  <a:srgbClr val="FF0000"/>
                </a:solidFill>
              </a:rPr>
              <a:t>.</a:t>
            </a:r>
            <a:r>
              <a:rPr lang="ko-KR" altLang="en-US" sz="2800" b="1" smtClean="0">
                <a:solidFill>
                  <a:srgbClr val="FF0000"/>
                </a:solidFill>
              </a:rPr>
              <a:t>클릭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13739414">
            <a:off x="6376018" y="2695928"/>
            <a:ext cx="720080" cy="5760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6057" y="3349498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solidFill>
                  <a:srgbClr val="FF0000"/>
                </a:solidFill>
              </a:rPr>
              <a:t>3.</a:t>
            </a:r>
            <a:r>
              <a:rPr lang="ko-KR" altLang="en-US" sz="2800" b="1" smtClean="0">
                <a:solidFill>
                  <a:srgbClr val="FF0000"/>
                </a:solidFill>
              </a:rPr>
              <a:t>표시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일별시세 부분 찾아가기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037" y="1556792"/>
            <a:ext cx="446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마우스 오른쪽버튼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페이지소스보기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sym typeface="Wingdings" panose="05000000000000000000" pitchFamily="2" charset="2"/>
              </a:rPr>
              <a:t>Ctrl-F  “</a:t>
            </a:r>
            <a:r>
              <a:rPr lang="ko-KR" altLang="en-US" smtClean="0">
                <a:sym typeface="Wingdings" panose="05000000000000000000" pitchFamily="2" charset="2"/>
              </a:rPr>
              <a:t>일별 시세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검색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>
                <a:sym typeface="Wingdings" panose="05000000000000000000" pitchFamily="2" charset="2"/>
              </a:rPr>
              <a:t>iframe </a:t>
            </a:r>
            <a:r>
              <a:rPr lang="ko-KR" altLang="en-US" smtClean="0">
                <a:sym typeface="Wingdings" panose="05000000000000000000" pitchFamily="2" charset="2"/>
              </a:rPr>
              <a:t>부분에서 </a:t>
            </a:r>
            <a:r>
              <a:rPr lang="en-US" altLang="ko-KR" smtClean="0">
                <a:sym typeface="Wingdings" panose="05000000000000000000" pitchFamily="2" charset="2"/>
              </a:rPr>
              <a:t>URL </a:t>
            </a:r>
            <a:r>
              <a:rPr lang="ko-KR" altLang="en-US" smtClean="0">
                <a:sym typeface="Wingdings" panose="05000000000000000000" pitchFamily="2" charset="2"/>
              </a:rPr>
              <a:t>알아내</a:t>
            </a:r>
            <a:r>
              <a:rPr lang="ko-KR" altLang="en-US">
                <a:sym typeface="Wingdings" panose="05000000000000000000" pitchFamily="2" charset="2"/>
              </a:rPr>
              <a:t>기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6" y="2624138"/>
            <a:ext cx="7353300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 rot="14919235">
            <a:off x="4279726" y="4093264"/>
            <a:ext cx="720080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07704" y="5589240"/>
            <a:ext cx="626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/</a:t>
            </a:r>
            <a:r>
              <a:rPr lang="en-US" altLang="ko-KR" smtClean="0">
                <a:hlinkClick r:id="rId3"/>
              </a:rPr>
              <a:t>item/sise_day.nhn?code=005930</a:t>
            </a:r>
            <a:r>
              <a:rPr lang="en-US" altLang="ko-KR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endParaRPr lang="en-US" altLang="ko-KR" smtClean="0">
              <a:hlinkClick r:id="rId4"/>
            </a:endParaRPr>
          </a:p>
          <a:p>
            <a:r>
              <a:rPr lang="en-US" altLang="ko-KR" smtClean="0">
                <a:hlinkClick r:id="rId4"/>
              </a:rPr>
              <a:t>https</a:t>
            </a:r>
            <a:r>
              <a:rPr lang="en-US" altLang="ko-KR">
                <a:hlinkClick r:id="rId4"/>
              </a:rPr>
              <a:t>://</a:t>
            </a:r>
            <a:r>
              <a:rPr lang="en-US" altLang="ko-KR" smtClean="0">
                <a:hlinkClick r:id="rId4"/>
              </a:rPr>
              <a:t>finance.naver.com</a:t>
            </a:r>
            <a:r>
              <a:rPr lang="en-US" altLang="ko-KR">
                <a:hlinkClick r:id="rId3"/>
              </a:rPr>
              <a:t>/item/sise_day.nhn?code=005930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최종 </a:t>
            </a:r>
            <a:r>
              <a:rPr lang="en-US" altLang="ko-KR" smtClean="0"/>
              <a:t>URL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35593" y="6052646"/>
            <a:ext cx="626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finance.naver.com</a:t>
            </a:r>
            <a:r>
              <a:rPr lang="en-US" altLang="ko-KR">
                <a:hlinkClick r:id="rId3"/>
              </a:rPr>
              <a:t>/item/sise_day.nhn?code=005930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578903"/>
            <a:ext cx="6257925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불러오기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from urllib.request import urlopen</a:t>
            </a:r>
          </a:p>
          <a:p>
            <a:r>
              <a:rPr lang="ko-KR" altLang="en-US" smtClean="0"/>
              <a:t>또</a:t>
            </a:r>
            <a:r>
              <a:rPr lang="ko-KR" altLang="en-US"/>
              <a:t>는</a:t>
            </a:r>
            <a:endParaRPr lang="en-US" altLang="ko-KR" smtClean="0"/>
          </a:p>
          <a:p>
            <a:r>
              <a:rPr lang="en-US" altLang="ko-KR" smtClean="0"/>
              <a:t>import requests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BeautifulSoup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BeautifulSoup 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HTML </a:t>
            </a:r>
            <a:r>
              <a:rPr lang="ko-KR" altLang="en-US" sz="2400" smtClean="0"/>
              <a:t>문서를 분석하는 도구이다</a:t>
            </a:r>
            <a:endParaRPr lang="en-US" altLang="ko-KR" sz="2400"/>
          </a:p>
          <a:p>
            <a:r>
              <a:rPr lang="ko-KR" altLang="en-US" sz="2400" smtClean="0"/>
              <a:t>설치 </a:t>
            </a:r>
            <a:r>
              <a:rPr lang="en-US" altLang="ko-KR" sz="2400" smtClean="0">
                <a:sym typeface="Wingdings" panose="05000000000000000000" pitchFamily="2" charset="2"/>
              </a:rPr>
              <a:t></a:t>
            </a:r>
            <a:r>
              <a:rPr lang="en-US" altLang="ko-KR" sz="2400" smtClean="0"/>
              <a:t> </a:t>
            </a:r>
            <a:r>
              <a:rPr lang="en-US" altLang="ko-KR" sz="2400"/>
              <a:t>pip install</a:t>
            </a:r>
            <a:r>
              <a:rPr lang="en-US" altLang="ko-KR" sz="2400"/>
              <a:t> </a:t>
            </a:r>
            <a:r>
              <a:rPr lang="en-US" altLang="ko-KR" sz="2400" smtClean="0"/>
              <a:t>beautifulsoup4 (</a:t>
            </a:r>
            <a:r>
              <a:rPr lang="ko-KR" altLang="en-US" sz="2400" smtClean="0"/>
              <a:t>아나콘다에는 설치되어 있음</a:t>
            </a:r>
            <a:r>
              <a:rPr lang="en-US" altLang="ko-KR" sz="2400" smtClean="0"/>
              <a:t>)</a:t>
            </a:r>
          </a:p>
          <a:p>
            <a:r>
              <a:rPr lang="ko-KR" altLang="en-US" sz="2400" smtClean="0"/>
              <a:t>튜토리얼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en-US" altLang="ko-KR" sz="2400" smtClean="0">
                <a:hlinkClick r:id="rId2"/>
              </a:rPr>
              <a:t>https</a:t>
            </a:r>
            <a:r>
              <a:rPr lang="en-US" altLang="ko-KR" sz="2400">
                <a:hlinkClick r:id="rId2"/>
              </a:rPr>
              <a:t>://</a:t>
            </a:r>
            <a:r>
              <a:rPr lang="en-US" altLang="ko-KR" sz="2400">
                <a:hlinkClick r:id="rId2"/>
              </a:rPr>
              <a:t>www.crummy.com/software/BeautifulSoup/bs4/doc</a:t>
            </a:r>
            <a:r>
              <a:rPr lang="en-US" altLang="ko-KR" sz="2400" smtClean="0">
                <a:hlinkClick r:id="rId2"/>
              </a:rPr>
              <a:t>/</a:t>
            </a:r>
            <a:endParaRPr lang="en-US" altLang="ko-KR" sz="2400" smtClean="0"/>
          </a:p>
          <a:p>
            <a:r>
              <a:rPr lang="ko-KR" altLang="en-US" sz="2400" smtClean="0"/>
              <a:t>한글 튜토리얼</a:t>
            </a:r>
            <a:r>
              <a:rPr lang="en-US" altLang="ko-KR" sz="2400" smtClean="0"/>
              <a:t>(</a:t>
            </a:r>
            <a:r>
              <a:rPr lang="ko-KR" altLang="en-US" sz="2400" smtClean="0"/>
              <a:t>번역</a:t>
            </a:r>
            <a:r>
              <a:rPr lang="en-US" altLang="ko-KR" sz="2400" smtClean="0"/>
              <a:t>)</a:t>
            </a:r>
            <a:r>
              <a:rPr lang="ko-KR" altLang="en-US" sz="2400" smtClean="0"/>
              <a:t> </a:t>
            </a:r>
            <a:r>
              <a:rPr lang="en-US" altLang="ko-KR" sz="2400" smtClean="0">
                <a:sym typeface="Wingdings" panose="05000000000000000000" pitchFamily="2" charset="2"/>
              </a:rPr>
              <a:t></a:t>
            </a:r>
            <a:r>
              <a:rPr lang="en-US" altLang="ko-KR" sz="2400" smtClean="0"/>
              <a:t> </a:t>
            </a:r>
            <a:r>
              <a:rPr lang="en-US" altLang="ko-KR" sz="2400">
                <a:hlinkClick r:id="rId3"/>
              </a:rPr>
              <a:t>https://web.archive.org/web/20150319200824/http</a:t>
            </a:r>
            <a:r>
              <a:rPr lang="en-US" altLang="ko-KR" sz="2400">
                <a:hlinkClick r:id="rId3"/>
              </a:rPr>
              <a:t>://</a:t>
            </a:r>
            <a:r>
              <a:rPr lang="en-US" altLang="ko-KR" sz="2400" smtClean="0">
                <a:hlinkClick r:id="rId3"/>
              </a:rPr>
              <a:t>coreapython.hosting.paran.com/etc/beautifulsoup4.html</a:t>
            </a:r>
            <a:endParaRPr lang="en-US" altLang="ko-KR" sz="2400" smtClean="0"/>
          </a:p>
          <a:p>
            <a:r>
              <a:rPr lang="ko-KR" altLang="en-US" sz="2400" smtClean="0"/>
              <a:t>불러오기 </a:t>
            </a:r>
            <a:r>
              <a:rPr lang="en-US" altLang="ko-KR" sz="2400" smtClean="0">
                <a:sym typeface="Wingdings" panose="05000000000000000000" pitchFamily="2" charset="2"/>
              </a:rPr>
              <a:t></a:t>
            </a:r>
            <a:r>
              <a:rPr lang="en-US" altLang="ko-KR" sz="2400" smtClean="0"/>
              <a:t> </a:t>
            </a:r>
            <a:r>
              <a:rPr lang="en-US" altLang="ko-KR" sz="2400"/>
              <a:t>from bs4 import BeautifulSoup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6758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168</Words>
  <Application>Microsoft Office PowerPoint</Application>
  <PresentationFormat>화면 슬라이드 쇼(4:3)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파이썬 웹크롤링</vt:lpstr>
      <vt:lpstr>웹크롤링 개념</vt:lpstr>
      <vt:lpstr>네이버 주가</vt:lpstr>
      <vt:lpstr>일별 시세</vt:lpstr>
      <vt:lpstr>크롬 개발자도구</vt:lpstr>
      <vt:lpstr>일별시세 부분 찾아가기</vt:lpstr>
      <vt:lpstr>최종 URL</vt:lpstr>
      <vt:lpstr>HTML 불러오기</vt:lpstr>
      <vt:lpstr>BeautifulSoup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148</cp:revision>
  <dcterms:created xsi:type="dcterms:W3CDTF">2019-01-17T00:58:44Z</dcterms:created>
  <dcterms:modified xsi:type="dcterms:W3CDTF">2019-11-07T07:28:41Z</dcterms:modified>
</cp:coreProperties>
</file>