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500 observations with 250 of category 0 and 250 of category 1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698-D97A-4D85-BE0C-15069F7D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1D51-296D-4529-8467-B8995F2B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0EBBC7-D3A9-4CB6-A37C-5E48A704B19A}"/>
              </a:ext>
            </a:extLst>
          </p:cNvPr>
          <p:cNvGrpSpPr/>
          <p:nvPr/>
        </p:nvGrpSpPr>
        <p:grpSpPr>
          <a:xfrm>
            <a:off x="2006320" y="2648110"/>
            <a:ext cx="7520128" cy="3024087"/>
            <a:chOff x="2006320" y="2648110"/>
            <a:chExt cx="7520128" cy="30240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7E5B58-2B5E-4652-855C-96FE808200FA}"/>
                </a:ext>
              </a:extLst>
            </p:cNvPr>
            <p:cNvGrpSpPr/>
            <p:nvPr/>
          </p:nvGrpSpPr>
          <p:grpSpPr>
            <a:xfrm>
              <a:off x="2895872" y="2648110"/>
              <a:ext cx="5940287" cy="2761697"/>
              <a:chOff x="2961860" y="3349486"/>
              <a:chExt cx="5940287" cy="276169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AA95A4F-9195-479E-A584-3E421F1F1C72}"/>
                  </a:ext>
                </a:extLst>
              </p:cNvPr>
              <p:cNvGrpSpPr/>
              <p:nvPr/>
            </p:nvGrpSpPr>
            <p:grpSpPr>
              <a:xfrm>
                <a:off x="4244008" y="3349486"/>
                <a:ext cx="3061252" cy="993913"/>
                <a:chOff x="4204252" y="3180521"/>
                <a:chExt cx="3061252" cy="99391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7D99881-C79B-47E2-9CFC-5B87DDDCFA5C}"/>
                    </a:ext>
                  </a:extLst>
                </p:cNvPr>
                <p:cNvSpPr/>
                <p:nvPr/>
              </p:nvSpPr>
              <p:spPr>
                <a:xfrm>
                  <a:off x="4204252" y="3180521"/>
                  <a:ext cx="3061252" cy="99391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81F8BEF-D8A0-4C83-A694-DF6D5D356878}"/>
                    </a:ext>
                  </a:extLst>
                </p:cNvPr>
                <p:cNvSpPr txBox="1"/>
                <p:nvPr/>
              </p:nvSpPr>
              <p:spPr>
                <a:xfrm>
                  <a:off x="4472608" y="3301549"/>
                  <a:ext cx="252453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250 y=0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250 y=1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452088-C690-4392-9579-2B0142AB4BED}"/>
                  </a:ext>
                </a:extLst>
              </p:cNvPr>
              <p:cNvSpPr txBox="1"/>
              <p:nvPr/>
            </p:nvSpPr>
            <p:spPr>
              <a:xfrm>
                <a:off x="7619999" y="5557185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C87FAD-04E5-446C-8678-569A6EA61D58}"/>
                  </a:ext>
                </a:extLst>
              </p:cNvPr>
              <p:cNvSpPr txBox="1"/>
              <p:nvPr/>
            </p:nvSpPr>
            <p:spPr>
              <a:xfrm>
                <a:off x="2961860" y="5551609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Y=0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DBEB40-A210-435E-969F-44A6C9ED7742}"/>
                  </a:ext>
                </a:extLst>
              </p:cNvPr>
              <p:cNvCxnSpPr/>
              <p:nvPr/>
            </p:nvCxnSpPr>
            <p:spPr>
              <a:xfrm flipH="1">
                <a:off x="4393095" y="4671391"/>
                <a:ext cx="1252331" cy="57647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55FB6DA-AA0C-4D12-A41E-81B34F7F2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538" y="4671391"/>
                <a:ext cx="1162879" cy="57647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1E6922-AB13-4A67-BA16-A267CF725C9D}"/>
                  </a:ext>
                </a:extLst>
              </p:cNvPr>
              <p:cNvSpPr txBox="1"/>
              <p:nvPr/>
            </p:nvSpPr>
            <p:spPr>
              <a:xfrm>
                <a:off x="5328729" y="4336225"/>
                <a:ext cx="134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BEST split</a:t>
                </a:r>
                <a:endParaRPr lang="en-US" b="0" i="0" dirty="0">
                  <a:solidFill>
                    <a:srgbClr val="303133"/>
                  </a:solidFill>
                  <a:effectLst/>
                  <a:latin typeface="Poppin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7B7AEA-7148-429F-9A41-93FF1DE4FEF5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250 y=0</a:t>
              </a:r>
            </a:p>
            <a:p>
              <a:pPr algn="ctr"/>
              <a:r>
                <a:rPr lang="en-US" dirty="0"/>
                <a:t>0 y=1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CBB972-8F9F-4918-BCFC-FFF542647D14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 y=0</a:t>
              </a:r>
            </a:p>
            <a:p>
              <a:pPr algn="ctr"/>
              <a:r>
                <a:rPr lang="en-US" dirty="0"/>
                <a:t>250 y=1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2C8F6E-B369-4B85-ABCC-A544713B0CC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BAF99-9E99-4208-9CC2-3D00153E928E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FD5C1-9393-49BA-87C5-2EB26E7195F5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AD0B78-437A-44EF-9442-8133F790B246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79896 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48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6" grpId="1"/>
      <p:bldP spid="28" grpId="0"/>
      <p:bldP spid="28" grpId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698-D97A-4D85-BE0C-15069F7D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1D51-296D-4529-8467-B8995F2B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0EBBC7-D3A9-4CB6-A37C-5E48A704B19A}"/>
              </a:ext>
            </a:extLst>
          </p:cNvPr>
          <p:cNvGrpSpPr/>
          <p:nvPr/>
        </p:nvGrpSpPr>
        <p:grpSpPr>
          <a:xfrm>
            <a:off x="2006320" y="2648110"/>
            <a:ext cx="7520128" cy="3024087"/>
            <a:chOff x="2006320" y="2648110"/>
            <a:chExt cx="7520128" cy="30240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7E5B58-2B5E-4652-855C-96FE808200FA}"/>
                </a:ext>
              </a:extLst>
            </p:cNvPr>
            <p:cNvGrpSpPr/>
            <p:nvPr/>
          </p:nvGrpSpPr>
          <p:grpSpPr>
            <a:xfrm>
              <a:off x="2895872" y="2648110"/>
              <a:ext cx="5940287" cy="2761697"/>
              <a:chOff x="2961860" y="3349486"/>
              <a:chExt cx="5940287" cy="276169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AA95A4F-9195-479E-A584-3E421F1F1C72}"/>
                  </a:ext>
                </a:extLst>
              </p:cNvPr>
              <p:cNvGrpSpPr/>
              <p:nvPr/>
            </p:nvGrpSpPr>
            <p:grpSpPr>
              <a:xfrm>
                <a:off x="4244008" y="3349486"/>
                <a:ext cx="3061252" cy="993913"/>
                <a:chOff x="4204252" y="3180521"/>
                <a:chExt cx="3061252" cy="99391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7D99881-C79B-47E2-9CFC-5B87DDDCFA5C}"/>
                    </a:ext>
                  </a:extLst>
                </p:cNvPr>
                <p:cNvSpPr/>
                <p:nvPr/>
              </p:nvSpPr>
              <p:spPr>
                <a:xfrm>
                  <a:off x="4204252" y="3180521"/>
                  <a:ext cx="3061252" cy="99391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81F8BEF-D8A0-4C83-A694-DF6D5D356878}"/>
                    </a:ext>
                  </a:extLst>
                </p:cNvPr>
                <p:cNvSpPr txBox="1"/>
                <p:nvPr/>
              </p:nvSpPr>
              <p:spPr>
                <a:xfrm>
                  <a:off x="4472608" y="3301549"/>
                  <a:ext cx="252453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250 y=0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250 y=1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452088-C690-4392-9579-2B0142AB4BED}"/>
                  </a:ext>
                </a:extLst>
              </p:cNvPr>
              <p:cNvSpPr txBox="1"/>
              <p:nvPr/>
            </p:nvSpPr>
            <p:spPr>
              <a:xfrm>
                <a:off x="7619999" y="5557185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C87FAD-04E5-446C-8678-569A6EA61D58}"/>
                  </a:ext>
                </a:extLst>
              </p:cNvPr>
              <p:cNvSpPr txBox="1"/>
              <p:nvPr/>
            </p:nvSpPr>
            <p:spPr>
              <a:xfrm>
                <a:off x="2961860" y="5551609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Y=0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DBEB40-A210-435E-969F-44A6C9ED7742}"/>
                  </a:ext>
                </a:extLst>
              </p:cNvPr>
              <p:cNvCxnSpPr/>
              <p:nvPr/>
            </p:nvCxnSpPr>
            <p:spPr>
              <a:xfrm flipH="1">
                <a:off x="4393095" y="4671391"/>
                <a:ext cx="1252331" cy="57647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55FB6DA-AA0C-4D12-A41E-81B34F7F2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538" y="4671391"/>
                <a:ext cx="1162879" cy="57647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1E6922-AB13-4A67-BA16-A267CF725C9D}"/>
                  </a:ext>
                </a:extLst>
              </p:cNvPr>
              <p:cNvSpPr txBox="1"/>
              <p:nvPr/>
            </p:nvSpPr>
            <p:spPr>
              <a:xfrm>
                <a:off x="5209452" y="4336225"/>
                <a:ext cx="134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WORST split</a:t>
                </a:r>
                <a:endParaRPr lang="en-US" b="0" i="0" dirty="0">
                  <a:solidFill>
                    <a:srgbClr val="303133"/>
                  </a:solidFill>
                  <a:effectLst/>
                  <a:latin typeface="Poppin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7B7AEA-7148-429F-9A41-93FF1DE4FEF5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125 y=0</a:t>
              </a:r>
            </a:p>
            <a:p>
              <a:pPr algn="ctr"/>
              <a:r>
                <a:rPr lang="en-US" dirty="0"/>
                <a:t>125 y=1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CBB972-8F9F-4918-BCFC-FFF542647D14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125 y=0</a:t>
              </a:r>
            </a:p>
            <a:p>
              <a:pPr algn="ctr"/>
              <a:r>
                <a:rPr lang="en-US" dirty="0"/>
                <a:t>125 y=1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2C8F6E-B369-4B85-ABCC-A544713B0CC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BAF99-9E99-4208-9CC2-3D00153E928E}"/>
              </a:ext>
            </a:extLst>
          </p:cNvPr>
          <p:cNvSpPr txBox="1"/>
          <p:nvPr/>
        </p:nvSpPr>
        <p:spPr>
          <a:xfrm>
            <a:off x="1985390" y="5840659"/>
            <a:ext cx="430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 </a:t>
            </a:r>
          </a:p>
          <a:p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FD5C1-9393-49BA-87C5-2EB26E7195F5}"/>
              </a:ext>
            </a:extLst>
          </p:cNvPr>
          <p:cNvSpPr txBox="1"/>
          <p:nvPr/>
        </p:nvSpPr>
        <p:spPr>
          <a:xfrm>
            <a:off x="6420007" y="5838271"/>
            <a:ext cx="459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   </a:t>
            </a:r>
          </a:p>
          <a:p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0FAD4-CDE9-4B1E-B7E4-A5AA166286A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7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79896 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48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6" grpId="1"/>
      <p:bldP spid="28" grpId="0"/>
      <p:bldP spid="28" grpId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y=0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y=1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y=0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y=1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y=0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y=1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y=0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y=1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y=0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y=1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y=0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y=1</a:t>
              </a:r>
            </a:p>
          </p:txBody>
        </p:sp>
      </p:grp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9B752490-E2EE-4A17-9737-D87903606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1.Simple Decision Tree</a:t>
            </a:r>
          </a:p>
          <a:p>
            <a:pPr marL="0" indent="0">
              <a:buNone/>
            </a:pPr>
            <a:r>
              <a:rPr lang="en-US" sz="4400" dirty="0"/>
              <a:t>2.Complex Decision Tree</a:t>
            </a:r>
          </a:p>
          <a:p>
            <a:pPr marL="0" indent="0">
              <a:buNone/>
            </a:pPr>
            <a:r>
              <a:rPr lang="en-US" sz="4400" dirty="0"/>
              <a:t>3.Random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 and Continuous x</a:t>
            </a:r>
          </a:p>
          <a:p>
            <a:r>
              <a:rPr lang="en-US" dirty="0"/>
              <a:t>Affect the process of splitting</a:t>
            </a:r>
          </a:p>
          <a:p>
            <a:r>
              <a:rPr lang="en-US" dirty="0"/>
              <a:t>Categorical x: split according to the category of input data such as hot and cold weather</a:t>
            </a:r>
          </a:p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</a:t>
            </a:r>
          </a:p>
          <a:p>
            <a:r>
              <a:rPr lang="en-US" dirty="0"/>
              <a:t>Classification Tree: categorical y </a:t>
            </a:r>
          </a:p>
          <a:p>
            <a:r>
              <a:rPr lang="en-US" dirty="0"/>
              <a:t>Regression Tree: continuous y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split to accurately classify each category of dependent output variable y according to independent input variable x</a:t>
                </a:r>
              </a:p>
              <a:p>
                <a:r>
                  <a:rPr lang="en-US" dirty="0"/>
                  <a:t>Split to maximize the information gain</a:t>
                </a:r>
              </a:p>
              <a:p>
                <a:r>
                  <a:rPr lang="en-US" dirty="0"/>
                  <a:t>Information gain = Entropy before split - Entropy after split </a:t>
                </a:r>
              </a:p>
              <a:p>
                <a:r>
                  <a:rPr lang="en-US" dirty="0"/>
                  <a:t>Entropy: measure of homogeneity (similar value)</a:t>
                </a:r>
              </a:p>
              <a:p>
                <a:pPr lvl="1"/>
                <a:r>
                  <a:rPr lang="en-US" dirty="0"/>
                  <a:t>Entropy = 0: most homogeneous or all data are in the same class or pure!</a:t>
                </a:r>
              </a:p>
              <a:p>
                <a:pPr lvl="1"/>
                <a:r>
                  <a:rPr lang="en-US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i</a:t>
                </a:r>
                <a:r>
                  <a:rPr lang="en-US" dirty="0"/>
                  <a:t> is the index of category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640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1.Simple Decision Tree</vt:lpstr>
      <vt:lpstr>1.Simple Decision Tree</vt:lpstr>
      <vt:lpstr>Type of input (independent variable x)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Examples</vt:lpstr>
      <vt:lpstr>Classification Tree: Examples</vt:lpstr>
      <vt:lpstr>Classification Tree: Examples</vt:lpstr>
      <vt:lpstr>Classification Tree: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374</cp:revision>
  <dcterms:created xsi:type="dcterms:W3CDTF">2020-08-27T07:25:12Z</dcterms:created>
  <dcterms:modified xsi:type="dcterms:W3CDTF">2020-08-30T07:06:06Z</dcterms:modified>
</cp:coreProperties>
</file>