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5" r:id="rId8"/>
    <p:sldId id="264" r:id="rId9"/>
    <p:sldId id="266" r:id="rId10"/>
    <p:sldId id="267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E137-809C-45D3-886E-55151834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6514B-EE52-4507-8870-18FFB9C1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97D6-DB62-440C-8077-28746F89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03AFE-0013-4C53-8E41-9A97B985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AF793-5188-4C19-B818-3BBB4787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3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EC28-88C3-483C-820C-6866B730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233EE-C58F-4F4B-A2CF-80B18439F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D5AA8-8AC8-4892-8E2D-97855450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04767-AFB2-444F-9FA7-E46072F6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F4E4-B2EE-47D6-B1CC-14D385E3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581EB-81A8-4FB4-9B06-670C5C492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4E2DD-701D-40AB-99A2-3A7380EE9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698B-88D7-496D-AC69-36CFA64C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F3A5-C13E-48F1-8DA7-83B03B4D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0177-C118-4C8C-8F28-4EF49A5D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2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E2A5-11E4-4400-9401-462127F5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2D62-7BA7-4D0A-859E-CDD16A08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B1828-CECC-4614-BEB8-7AFC0BBE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837C-3778-4705-898F-E9E6787D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B0BA-E961-4355-8E54-8B1785B7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4EE2-9D6E-4D4E-A875-0EC901E7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FFE39-E8A3-4F8D-A8BC-820B3793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71D05-6966-4FBE-8B60-3D2FE056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48D3D-8351-4C0D-BFDB-C016E0FC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156B6-D9B5-40B3-A35E-02E9B05F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BB64-C574-4A6D-B9CE-7005E665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6F7A-4FE7-4EE0-BE07-596DDF676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EC89C-D8D5-42DD-BCBD-09BF4CECB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D0CC1-79CD-4EC3-9987-E83D84A1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726AC-0E93-44B2-A4D8-422FC10B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C5E2C-C1BC-4DC2-A81C-9B2774E9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4C4A-AE8B-475D-B9FB-0C481A64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61DA-7551-46F8-B52D-3AA547C1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53A2A-E2B8-4658-9C59-1B7162C11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50921-0B19-4777-B8C4-7A217A4D8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C07D9-1430-462C-ACF3-76195A416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416C4-F66B-4AE9-AD2B-9AA37655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50739-3123-42BB-99C7-5AD6D283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2C890-811E-48DC-BB66-E61424D1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2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94EE-C90F-45F8-9EC7-DF57F884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49916-B8D1-454A-845F-11692E96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DB772-C126-4BAD-8C5C-7DA838B0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5E767-06F6-4DA8-9518-04A731EC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2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61738-C4A2-4B80-9C4C-43CE08A7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48AC9-F543-4014-9F13-4004AE2F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3F5CB-1694-4C64-9463-A5277BA3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C35B-D06C-484D-9DD1-8BD37CA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1BA8-D08D-4267-9CE3-E1968077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07393-4B09-4B88-8A08-CB66457CF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4EF83-C46F-4A1C-90D5-40E5A47C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1257D-0D25-432A-B084-D3DAB91B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52C99-AB99-481B-8E70-69827F3F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5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E9DD-99D5-4C36-9810-4EF9572A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816FF-62A0-4A00-912C-B9EB3E7B8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ED695-59DD-40F4-93E8-F670A1116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B7242-0BA7-418E-AF86-25B4CFE3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369A-8E8E-4988-800F-9A487D75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911B2-7131-4002-A46C-22F1DA3D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0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F76E8-EC77-4048-8931-A03FA991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8DFAF-E512-439C-B894-66DE530A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A3C94-7E86-4FDD-BD3B-55D15D0BC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DAE4-642B-4BE8-8CEA-1456295B9D9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337A-5F34-4F99-B444-CA9F4170C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9C8C-9CBD-41A3-8F4B-C6A1F7153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327F-B7E3-4DCB-B289-06179F39B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80239-E1EE-4C70-8FF5-F000F628B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Tisana wanwarn</a:t>
            </a:r>
          </a:p>
        </p:txBody>
      </p:sp>
    </p:spTree>
    <p:extLst>
      <p:ext uri="{BB962C8B-B14F-4D97-AF65-F5344CB8AC3E}">
        <p14:creationId xmlns:p14="http://schemas.microsoft.com/office/powerpoint/2010/main" val="356263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500 balls with 250 of red and 250 of green</a:t>
                </a:r>
              </a:p>
              <a:p>
                <a:r>
                  <a:rPr lang="en-US" dirty="0"/>
                  <a:t>Calculation of Entropy before split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Entropy before split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= - [0.5log(0.5) + 0.5log(0.5)</a:t>
                </a:r>
              </a:p>
              <a:p>
                <a:pPr marL="0" indent="0">
                  <a:buNone/>
                </a:pPr>
                <a:r>
                  <a:rPr lang="en-US" dirty="0"/>
                  <a:t>			  = 0.6931471805599453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250/500 = 0.5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B1A96CB-EE86-4F97-BD14-F82916AB36C9}"/>
              </a:ext>
            </a:extLst>
          </p:cNvPr>
          <p:cNvGrpSpPr/>
          <p:nvPr/>
        </p:nvGrpSpPr>
        <p:grpSpPr>
          <a:xfrm>
            <a:off x="8061863" y="2043169"/>
            <a:ext cx="3061252" cy="1004965"/>
            <a:chOff x="4178020" y="2637058"/>
            <a:chExt cx="3061252" cy="10049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B4CBE4-96ED-48FE-8A69-762A75D0E4E1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7D85E9A-1DF8-40B2-9801-D02E6CE1496C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B36D25D-7CD7-4280-B412-61F56ADB6339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14FCA2D-2494-4119-B96A-A3EB6D03F6BF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D010138-57AE-42DC-ABDB-F3AD00F6E0F5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D300DE5-2BC9-412C-91F0-B43E61369701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666BB8B-F655-4989-A4B5-EE317B23CA2B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D80943B-482A-4494-B97B-498CB273E8FD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F0D8FB6-087A-475C-A388-DD31192567F7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20029B3-7ADC-4DF3-A857-0ABFDC155F14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A56E0C7-B068-4B69-8A8E-8BFE340740F6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8AC9BCA-14F4-4850-A8C0-D06627AF32E8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CC62CB3-17F4-4E9C-A37F-69B41C151AEB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963BB41-4B78-4735-9AA4-03C880F3D234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AFE72DE-C155-4207-86CF-440AD4A7F110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C986614-81D2-4596-948D-709833EF8574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8BA2235-E267-4DBC-A11C-A26731B9CF7B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6E97DF4-175F-4933-9F64-601A97395FE9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121EB61-F0A4-4A1E-A060-2AE812903D2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7849344-C95B-40AB-BD2A-1260547D0B4E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CB37F17-6B14-4679-ABFD-5E14ABA839E6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56BD307-0D84-4345-A262-85AC36F301A1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E44480E-DB6B-40E4-9B1A-22925E5D67A6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367AD2E-9EB3-4DE3-8AC6-B7AD8973E470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0C88285-FA72-4AE6-BB84-528E9F6814DD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ADA509B-CA50-4FF8-A59A-7BD9AC9A7ED5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63BD92-BE22-46D0-AEE0-D3929AA55051}"/>
                </a:ext>
              </a:extLst>
            </p:cNvPr>
            <p:cNvSpPr txBox="1"/>
            <p:nvPr/>
          </p:nvSpPr>
          <p:spPr>
            <a:xfrm>
              <a:off x="4491141" y="263705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35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073A-5816-44A6-84A1-FF16D3A9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4CC00F-0718-4AE5-9B01-0B7C00F74CBF}"/>
              </a:ext>
            </a:extLst>
          </p:cNvPr>
          <p:cNvCxnSpPr/>
          <p:nvPr/>
        </p:nvCxnSpPr>
        <p:spPr>
          <a:xfrm flipH="1">
            <a:off x="4327107" y="3970015"/>
            <a:ext cx="1252331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475EB-3D23-499D-AEED-7E872B3F8470}"/>
              </a:ext>
            </a:extLst>
          </p:cNvPr>
          <p:cNvCxnSpPr>
            <a:cxnSpLocks/>
          </p:cNvCxnSpPr>
          <p:nvPr/>
        </p:nvCxnSpPr>
        <p:spPr>
          <a:xfrm>
            <a:off x="5887550" y="3970015"/>
            <a:ext cx="1162879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0B31B4-6A68-4EB5-B35F-49A06B9C5E05}"/>
              </a:ext>
            </a:extLst>
          </p:cNvPr>
          <p:cNvSpPr txBox="1"/>
          <p:nvPr/>
        </p:nvSpPr>
        <p:spPr>
          <a:xfrm>
            <a:off x="5262741" y="3634849"/>
            <a:ext cx="134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split</a:t>
            </a:r>
            <a:endParaRPr lang="en-US" b="0" i="0" dirty="0">
              <a:solidFill>
                <a:srgbClr val="303133"/>
              </a:solidFill>
              <a:effectLst/>
              <a:latin typeface="Poppi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FD1EB-6B7F-4D95-ADA1-4FF7BEFCEF09}"/>
              </a:ext>
            </a:extLst>
          </p:cNvPr>
          <p:cNvSpPr txBox="1"/>
          <p:nvPr/>
        </p:nvSpPr>
        <p:spPr>
          <a:xfrm>
            <a:off x="5373210" y="4874860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7DD71-B46D-4408-8CB8-53F30E4CBD34}"/>
              </a:ext>
            </a:extLst>
          </p:cNvPr>
          <p:cNvSpPr txBox="1"/>
          <p:nvPr/>
        </p:nvSpPr>
        <p:spPr>
          <a:xfrm>
            <a:off x="917505" y="4860889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24" name="Content Placeholder 2">
            <a:extLst>
              <a:ext uri="{FF2B5EF4-FFF2-40B4-BE49-F238E27FC236}">
                <a16:creationId xmlns:a16="http://schemas.microsoft.com/office/drawing/2014/main" id="{C0C77705-88FC-4D68-8B44-9E4771E7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Consider BEST split scenario where 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98247A6-C0AF-4D44-9535-14EB48C1AE38}"/>
              </a:ext>
            </a:extLst>
          </p:cNvPr>
          <p:cNvGrpSpPr/>
          <p:nvPr/>
        </p:nvGrpSpPr>
        <p:grpSpPr>
          <a:xfrm>
            <a:off x="4178020" y="2637058"/>
            <a:ext cx="3061252" cy="1004965"/>
            <a:chOff x="4178020" y="2637058"/>
            <a:chExt cx="3061252" cy="10049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EF91D-F6E0-4029-8BD0-076044B13358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969160F-7569-427E-BAFD-5BFB129C6D14}"/>
                </a:ext>
              </a:extLst>
            </p:cNvPr>
            <p:cNvGrpSpPr/>
            <p:nvPr/>
          </p:nvGrpSpPr>
          <p:grpSpPr>
            <a:xfrm>
              <a:off x="4330002" y="2682248"/>
              <a:ext cx="2773596" cy="939196"/>
              <a:chOff x="4236869" y="2682248"/>
              <a:chExt cx="2773596" cy="93919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C1D2FF-6665-465D-877D-B1FFE5C5CEE5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891FEF-63F2-4AE6-9654-2166063AE25D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04BCC2-046D-415C-81B6-743933C91088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F3681D8-89C9-4DEC-ADCC-7142AAB2EC3C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8E6BB5-D79C-40DD-BF1B-7320D434B94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80D2ACE-B295-43BD-A2B1-F04AD2554A8E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59A9B6F-90F9-4A83-98E1-E8629DA1AF62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60EB4BA-E95B-432A-9CCC-5ACCBAC1DC2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9206773-174F-4FAE-A84F-CC5CA4AE7B5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5AB5AF2-1AFE-4110-8521-83BB8B41D8A7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B679DC-FC73-49AE-AE14-B25DE2C11C80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AA2BD4D-05A2-4633-9A6E-328298959ACE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BE8D570-6135-473E-A82A-EFE3BBE74BA2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85C14F-15FC-48BB-ADE1-862C4AF5F1D0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CFA97EC-C2E1-464F-9E86-85CE11C4C8EA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321202F-1A97-4B5F-8B6B-A240935AC608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46F7085-A37C-41A1-A3A5-E17F59CFFE7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B4CF404-014C-4072-89B2-F2C4CA6E27EF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D4EF999-888E-4F87-8DE6-B0D75A7D7565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9FAE195-06D9-43CF-B87E-59BA150E58B0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8C69EF1-851B-4488-99B0-BFE9766A13D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D326262-DBD9-43C7-A4F8-CD4C75D3BCD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696BED1-5156-4010-9CA1-E099FB819B40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2F49D75-60C0-47D2-B4A5-FA92E77E76AE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D8C9082-662B-49C8-80EF-FE15E790B1B7}"/>
                </a:ext>
              </a:extLst>
            </p:cNvPr>
            <p:cNvSpPr txBox="1"/>
            <p:nvPr/>
          </p:nvSpPr>
          <p:spPr>
            <a:xfrm>
              <a:off x="4491141" y="263705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4C0BEB4-9021-4E15-B839-9B57F982D1B3}"/>
              </a:ext>
            </a:extLst>
          </p:cNvPr>
          <p:cNvGrpSpPr/>
          <p:nvPr/>
        </p:nvGrpSpPr>
        <p:grpSpPr>
          <a:xfrm>
            <a:off x="2006320" y="4658657"/>
            <a:ext cx="3061252" cy="1009815"/>
            <a:chOff x="2006320" y="4658657"/>
            <a:chExt cx="3061252" cy="10098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1104AA-61EC-4037-83BB-BEBFF00B5821}"/>
                </a:ext>
              </a:extLst>
            </p:cNvPr>
            <p:cNvSpPr txBox="1"/>
            <p:nvPr/>
          </p:nvSpPr>
          <p:spPr>
            <a:xfrm>
              <a:off x="2895872" y="4850233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7140DC-7007-48E6-80B4-3217FCA86046}"/>
                </a:ext>
              </a:extLst>
            </p:cNvPr>
            <p:cNvSpPr/>
            <p:nvPr/>
          </p:nvSpPr>
          <p:spPr>
            <a:xfrm>
              <a:off x="2006320" y="4674559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D4C0ADC-6BB3-4A43-92BD-91F2CB7048E6}"/>
                </a:ext>
              </a:extLst>
            </p:cNvPr>
            <p:cNvGrpSpPr/>
            <p:nvPr/>
          </p:nvGrpSpPr>
          <p:grpSpPr>
            <a:xfrm>
              <a:off x="2150148" y="4701917"/>
              <a:ext cx="2773596" cy="939196"/>
              <a:chOff x="4236869" y="2682248"/>
              <a:chExt cx="2773596" cy="939196"/>
            </a:xfrm>
            <a:solidFill>
              <a:srgbClr val="00B050"/>
            </a:solidFill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82DBEA6-7F01-48AC-98E9-D13ECD928F46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D251979-6CF9-4C00-8501-411D524C5E7B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79420EE-873F-4988-A3D4-BB8783559D02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A661188-113B-4002-8292-B34EA4E5D0A8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C09847A-8CF2-424D-B4E1-7118BABB4BFC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71D41D4-D9A3-49BC-96D9-DEF8D5DC6B52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67E37CF-3E59-4123-99B9-AB56D13112F5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C72F450-AE9B-4658-B46F-237A5FFDFB4B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49CE65E-96D2-4C8F-8DE8-E52EBA3DE376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272BC10-D801-4ACD-931A-DF1097AD438C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1311705-7983-421C-BDC2-56D1ED9C7F2B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15E35B9-700C-4D8F-9D18-3A7A7FD4CD82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6B73296-F4DF-4D29-979F-ED2931546C23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FA5395A-E48E-4203-8DAC-A61E90A91E86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5C319B0-F872-4058-BF31-102C8611C786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423EB3D-F74C-4285-80E8-224E78C6AB9E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B8CED08-8405-4AC8-BA30-B74C545395F1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6A57822-70CD-4227-A0C9-91981E5AC6B5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666197A-FD19-41BC-8B32-4BC518D7C9F2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9FAF48D-B8E7-4CC0-B48B-6038B24E6882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28F41658-1335-4D6D-85EA-A140F94C55A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934526D-B482-48BA-A206-5E0D2654D8E4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2323F7B-3E5D-44F7-98EB-CE24E10F7527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61B88243-9D1A-47A6-947F-D2B2498DFCCC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6A13B05-B10C-4176-8565-BFCB83F83A3A}"/>
                </a:ext>
              </a:extLst>
            </p:cNvPr>
            <p:cNvSpPr txBox="1"/>
            <p:nvPr/>
          </p:nvSpPr>
          <p:spPr>
            <a:xfrm>
              <a:off x="2283116" y="4658657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2041C6F-B0EB-4D86-88B6-13C4030D1087}"/>
              </a:ext>
            </a:extLst>
          </p:cNvPr>
          <p:cNvGrpSpPr/>
          <p:nvPr/>
        </p:nvGrpSpPr>
        <p:grpSpPr>
          <a:xfrm>
            <a:off x="6465196" y="4650178"/>
            <a:ext cx="3061252" cy="1022019"/>
            <a:chOff x="6465196" y="4650178"/>
            <a:chExt cx="3061252" cy="10220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1F5689-C62F-4CB0-95A6-B2B482D11B68}"/>
                </a:ext>
              </a:extLst>
            </p:cNvPr>
            <p:cNvSpPr txBox="1"/>
            <p:nvPr/>
          </p:nvSpPr>
          <p:spPr>
            <a:xfrm>
              <a:off x="7554011" y="4855809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88C24A-3EF1-43AB-AB7A-478F8534BD09}"/>
                </a:ext>
              </a:extLst>
            </p:cNvPr>
            <p:cNvSpPr/>
            <p:nvPr/>
          </p:nvSpPr>
          <p:spPr>
            <a:xfrm>
              <a:off x="6465196" y="4678284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4D1FDF7-DB36-4DA9-B94A-477899A3F62B}"/>
                </a:ext>
              </a:extLst>
            </p:cNvPr>
            <p:cNvGrpSpPr/>
            <p:nvPr/>
          </p:nvGrpSpPr>
          <p:grpSpPr>
            <a:xfrm>
              <a:off x="6623453" y="4709532"/>
              <a:ext cx="2773596" cy="939196"/>
              <a:chOff x="4236869" y="2682248"/>
              <a:chExt cx="2773596" cy="939196"/>
            </a:xfrm>
            <a:solidFill>
              <a:srgbClr val="FF0000"/>
            </a:solidFill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88BC641-14C0-45EF-ABD3-66E3E8991B88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65A16CC-7FC2-4DF5-BCC1-E6C6126DE7FE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E433AAE-E369-4497-8D8E-DEC3E23C28C6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E2B990F0-15C9-47F4-805D-FE7775EB0C3A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6CD9F4D-57AF-42AE-A62B-4BADDD0412F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C8EAC98-59BF-4048-B233-247244E4DC23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09BF54BC-0E28-4DE7-95D4-72A167D4097B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D5C6534-A1D0-4054-9840-986150015432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EC4FA15-97D1-4BE5-8859-479D1878AFBA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6FA5A0B6-F583-4ABA-B492-72DAD3F14468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C5A29E3-023B-4C6C-8955-75E9E12C5811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A7CC08E-B5D2-445A-BAE5-5C3125CA7397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8F79ED67-786F-4BC5-B5D0-6FB8F997ECFB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3E3A0A2B-9535-412C-8A5D-E37B283CFFBB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949EF75D-3DA4-4DCB-AECD-F26750378BEF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A34D21B9-E77F-4B3D-800A-49BFFAADE650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B9F2C3E-7E64-415B-BA19-00271592ABD3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B02B7F9-9984-45BB-96B8-EE6674D3E6C4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1535177-5C06-41FE-9E70-86314DDB0660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92052C3-B0E9-43BA-8500-CA909A3E2DFA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FFF4FAA-4A4F-4D42-AA86-5DFB2BFDF27D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1D297A8-7B93-4996-ABD0-211BFE0FF76A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A1F38C1-EBA5-43A2-8BEC-6AA77BD3FEA4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D5768EF0-08A3-4D2C-B94D-C20E0EE3A649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B0CBB41-4C13-489F-B9D9-A33F1B76BF41}"/>
                </a:ext>
              </a:extLst>
            </p:cNvPr>
            <p:cNvSpPr txBox="1"/>
            <p:nvPr/>
          </p:nvSpPr>
          <p:spPr>
            <a:xfrm>
              <a:off x="6847913" y="465017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 green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7A3A1460-E12A-49C3-9546-176D2D599F1A}"/>
              </a:ext>
            </a:extLst>
          </p:cNvPr>
          <p:cNvSpPr txBox="1"/>
          <p:nvPr/>
        </p:nvSpPr>
        <p:spPr>
          <a:xfrm>
            <a:off x="7507628" y="2988518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before split = 0.6931471805599453</a:t>
            </a:r>
          </a:p>
          <a:p>
            <a:r>
              <a:rPr lang="en-US" dirty="0"/>
              <a:t>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9D48BCE-AB9B-4293-8BE6-096F842E712F}"/>
              </a:ext>
            </a:extLst>
          </p:cNvPr>
          <p:cNvSpPr txBox="1"/>
          <p:nvPr/>
        </p:nvSpPr>
        <p:spPr>
          <a:xfrm>
            <a:off x="1985390" y="5840659"/>
            <a:ext cx="246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left branch = 0</a:t>
            </a:r>
          </a:p>
          <a:p>
            <a:r>
              <a:rPr lang="en-US" dirty="0"/>
              <a:t>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E97EE1E-23F8-4F6B-B393-48A102A07A37}"/>
              </a:ext>
            </a:extLst>
          </p:cNvPr>
          <p:cNvSpPr txBox="1"/>
          <p:nvPr/>
        </p:nvSpPr>
        <p:spPr>
          <a:xfrm>
            <a:off x="6420008" y="5838271"/>
            <a:ext cx="246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right branch = 0  </a:t>
            </a:r>
          </a:p>
          <a:p>
            <a:r>
              <a:rPr lang="en-US" dirty="0"/>
              <a:t>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103387B-8826-4BBC-A7C8-AE1453768CF8}"/>
              </a:ext>
            </a:extLst>
          </p:cNvPr>
          <p:cNvSpPr txBox="1"/>
          <p:nvPr/>
        </p:nvSpPr>
        <p:spPr>
          <a:xfrm>
            <a:off x="1774691" y="4836163"/>
            <a:ext cx="10699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Information Gain = 0.6931471805599453</a:t>
            </a:r>
          </a:p>
          <a:p>
            <a:r>
              <a:rPr lang="en-US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905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0.00764 L -0.52708 -0.0842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55" y="-460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49 -0.02569 L -0.07487 -0.44305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2088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37 L -0.43893 -0.38773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-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7" grpId="0"/>
      <p:bldP spid="19" grpId="0"/>
      <p:bldP spid="147" grpId="0"/>
      <p:bldP spid="147" grpId="1"/>
      <p:bldP spid="148" grpId="0"/>
      <p:bldP spid="148" grpId="1"/>
      <p:bldP spid="149" grpId="0"/>
      <p:bldP spid="149" grpId="1"/>
      <p:bldP spid="1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073A-5816-44A6-84A1-FF16D3A9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4CC00F-0718-4AE5-9B01-0B7C00F74CBF}"/>
              </a:ext>
            </a:extLst>
          </p:cNvPr>
          <p:cNvCxnSpPr/>
          <p:nvPr/>
        </p:nvCxnSpPr>
        <p:spPr>
          <a:xfrm flipH="1">
            <a:off x="4327107" y="3970015"/>
            <a:ext cx="1252331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475EB-3D23-499D-AEED-7E872B3F8470}"/>
              </a:ext>
            </a:extLst>
          </p:cNvPr>
          <p:cNvCxnSpPr>
            <a:cxnSpLocks/>
          </p:cNvCxnSpPr>
          <p:nvPr/>
        </p:nvCxnSpPr>
        <p:spPr>
          <a:xfrm>
            <a:off x="5887550" y="3970015"/>
            <a:ext cx="1162879" cy="576470"/>
          </a:xfrm>
          <a:prstGeom prst="straightConnector1">
            <a:avLst/>
          </a:prstGeom>
          <a:solidFill>
            <a:schemeClr val="tx1"/>
          </a:solidFill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0B31B4-6A68-4EB5-B35F-49A06B9C5E05}"/>
              </a:ext>
            </a:extLst>
          </p:cNvPr>
          <p:cNvSpPr txBox="1"/>
          <p:nvPr/>
        </p:nvSpPr>
        <p:spPr>
          <a:xfrm>
            <a:off x="5262741" y="3634849"/>
            <a:ext cx="134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WORST split</a:t>
            </a:r>
            <a:endParaRPr lang="en-US" b="0" i="0" dirty="0">
              <a:solidFill>
                <a:srgbClr val="303133"/>
              </a:solidFill>
              <a:effectLst/>
              <a:latin typeface="Poppi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FD1EB-6B7F-4D95-ADA1-4FF7BEFCEF09}"/>
              </a:ext>
            </a:extLst>
          </p:cNvPr>
          <p:cNvSpPr txBox="1"/>
          <p:nvPr/>
        </p:nvSpPr>
        <p:spPr>
          <a:xfrm>
            <a:off x="5373210" y="4874860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7DD71-B46D-4408-8CB8-53F30E4CBD34}"/>
              </a:ext>
            </a:extLst>
          </p:cNvPr>
          <p:cNvSpPr txBox="1"/>
          <p:nvPr/>
        </p:nvSpPr>
        <p:spPr>
          <a:xfrm>
            <a:off x="917505" y="4860889"/>
            <a:ext cx="112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250 y=0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250 y=1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E54F0B-C9AC-4652-B25E-7AA9CF31DAF7}"/>
              </a:ext>
            </a:extLst>
          </p:cNvPr>
          <p:cNvGrpSpPr/>
          <p:nvPr/>
        </p:nvGrpSpPr>
        <p:grpSpPr>
          <a:xfrm>
            <a:off x="4178020" y="2637058"/>
            <a:ext cx="3061252" cy="1004965"/>
            <a:chOff x="4178020" y="2637058"/>
            <a:chExt cx="3061252" cy="10049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EEF91D-F6E0-4029-8BD0-076044B13358}"/>
                </a:ext>
              </a:extLst>
            </p:cNvPr>
            <p:cNvSpPr/>
            <p:nvPr/>
          </p:nvSpPr>
          <p:spPr>
            <a:xfrm>
              <a:off x="4178020" y="2648110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4FD32E9-E539-4D46-8B7F-54CE18CE0F83}"/>
                </a:ext>
              </a:extLst>
            </p:cNvPr>
            <p:cNvGrpSpPr/>
            <p:nvPr/>
          </p:nvGrpSpPr>
          <p:grpSpPr>
            <a:xfrm>
              <a:off x="4352466" y="2665370"/>
              <a:ext cx="2773596" cy="939196"/>
              <a:chOff x="4236869" y="2682248"/>
              <a:chExt cx="2773596" cy="939196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F64D0D12-A38F-4490-B061-7B28B6067E82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3A84D630-2588-4281-9EA4-E6CC4BE62257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4F9258E9-22BD-4DBF-BCBB-6AEAAE6526AA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F8700226-E1E1-48CD-ADBD-B05B4A4816F0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771C032-A86D-43E4-913C-1A5FB0262409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AF4D5F7A-A420-46DB-8BB1-1E0F8EA94D01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F8DF822B-1910-496F-97E6-E8E8E66D6755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001A259-CC6C-4F6F-A8D4-640A9B9BDBF6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0D4B4180-E0EE-4639-B0EF-365F3F348AE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5B04F34-383C-4DE9-AA29-071635EC1DC4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8BD04FD4-50EF-49CD-97CA-27507B3E9F14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3CC212F-85A1-4822-9035-6F64E0BD9F00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C8FE107-439A-4170-9F2A-7FE82EEE27A4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874630B-3825-428F-A6DE-C3B9FE59246F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9BC7EB0-3B0C-42D5-A49E-A716B036DCE7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DC67A7C-E344-4DFD-A19F-71E072909005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12BACD52-2F19-4AF8-BB97-0A3CE4B648D8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2C2A344-6D6B-4795-AED5-8A00FC76798D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FA3CAC63-E7F9-429D-9B6C-D5D654E3E57A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2BA37A8-8DE0-4547-9040-D801516907D4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8617643-0F19-45F3-BA46-89DEB97D4637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49D0460-4DDE-4AD0-B53F-39D3B9827D3E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3A292D5A-DD6A-47E5-92F8-230EB25B6B88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BBF022B-383C-49F4-A71C-3317E0867511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8AD3E4-7F94-4772-9800-14E1DAA594CD}"/>
                </a:ext>
              </a:extLst>
            </p:cNvPr>
            <p:cNvSpPr txBox="1"/>
            <p:nvPr/>
          </p:nvSpPr>
          <p:spPr>
            <a:xfrm>
              <a:off x="4491141" y="2637058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250 green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114225-820C-4ABA-9919-2A4C0DB341D6}"/>
              </a:ext>
            </a:extLst>
          </p:cNvPr>
          <p:cNvGrpSpPr/>
          <p:nvPr/>
        </p:nvGrpSpPr>
        <p:grpSpPr>
          <a:xfrm>
            <a:off x="2006320" y="4674559"/>
            <a:ext cx="3061252" cy="993913"/>
            <a:chOff x="2006320" y="4674559"/>
            <a:chExt cx="3061252" cy="9939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1104AA-61EC-4037-83BB-BEBFF00B5821}"/>
                </a:ext>
              </a:extLst>
            </p:cNvPr>
            <p:cNvSpPr txBox="1"/>
            <p:nvPr/>
          </p:nvSpPr>
          <p:spPr>
            <a:xfrm>
              <a:off x="2895872" y="4850233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7140DC-7007-48E6-80B4-3217FCA86046}"/>
                </a:ext>
              </a:extLst>
            </p:cNvPr>
            <p:cNvSpPr/>
            <p:nvPr/>
          </p:nvSpPr>
          <p:spPr>
            <a:xfrm>
              <a:off x="2006320" y="4674559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969160F-7569-427E-BAFD-5BFB129C6D14}"/>
                </a:ext>
              </a:extLst>
            </p:cNvPr>
            <p:cNvGrpSpPr/>
            <p:nvPr/>
          </p:nvGrpSpPr>
          <p:grpSpPr>
            <a:xfrm>
              <a:off x="2143305" y="4705246"/>
              <a:ext cx="2773596" cy="939196"/>
              <a:chOff x="4236869" y="2682248"/>
              <a:chExt cx="2773596" cy="93919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C1D2FF-6665-465D-877D-B1FFE5C5CEE5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891FEF-63F2-4AE6-9654-2166063AE25D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04BCC2-046D-415C-81B6-743933C91088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F3681D8-89C9-4DEC-ADCC-7142AAB2EC3C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58E6BB5-D79C-40DD-BF1B-7320D434B942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80D2ACE-B295-43BD-A2B1-F04AD2554A8E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59A9B6F-90F9-4A83-98E1-E8629DA1AF62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60EB4BA-E95B-432A-9CCC-5ACCBAC1DC2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9206773-174F-4FAE-A84F-CC5CA4AE7B5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5AB5AF2-1AFE-4110-8521-83BB8B41D8A7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B679DC-FC73-49AE-AE14-B25DE2C11C80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AA2BD4D-05A2-4633-9A6E-328298959ACE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BE8D570-6135-473E-A82A-EFE3BBE74BA2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85C14F-15FC-48BB-ADE1-862C4AF5F1D0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CFA97EC-C2E1-464F-9E86-85CE11C4C8EA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321202F-1A97-4B5F-8B6B-A240935AC608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46F7085-A37C-41A1-A3A5-E17F59CFFE72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B4CF404-014C-4072-89B2-F2C4CA6E27EF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D4EF999-888E-4F87-8DE6-B0D75A7D7565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9FAE195-06D9-43CF-B87E-59BA150E58B0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8C69EF1-851B-4488-99B0-BFE9766A13D2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D326262-DBD9-43C7-A4F8-CD4C75D3BCD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696BED1-5156-4010-9CA1-E099FB819B40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2F49D75-60C0-47D2-B4A5-FA92E77E76AE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601F1A-A9C6-4C02-8A23-CF37E4EF9F38}"/>
                </a:ext>
              </a:extLst>
            </p:cNvPr>
            <p:cNvSpPr txBox="1"/>
            <p:nvPr/>
          </p:nvSpPr>
          <p:spPr>
            <a:xfrm>
              <a:off x="2286084" y="4674559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green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54A845-AF25-45E6-B7E7-366BB10E0671}"/>
              </a:ext>
            </a:extLst>
          </p:cNvPr>
          <p:cNvGrpSpPr/>
          <p:nvPr/>
        </p:nvGrpSpPr>
        <p:grpSpPr>
          <a:xfrm>
            <a:off x="6465196" y="4678284"/>
            <a:ext cx="3061252" cy="993913"/>
            <a:chOff x="6465196" y="4678284"/>
            <a:chExt cx="3061252" cy="99391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1F5689-C62F-4CB0-95A6-B2B482D11B68}"/>
                </a:ext>
              </a:extLst>
            </p:cNvPr>
            <p:cNvSpPr txBox="1"/>
            <p:nvPr/>
          </p:nvSpPr>
          <p:spPr>
            <a:xfrm>
              <a:off x="7554011" y="4855809"/>
              <a:ext cx="1282148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Y=1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88C24A-3EF1-43AB-AB7A-478F8534BD09}"/>
                </a:ext>
              </a:extLst>
            </p:cNvPr>
            <p:cNvSpPr/>
            <p:nvPr/>
          </p:nvSpPr>
          <p:spPr>
            <a:xfrm>
              <a:off x="6465196" y="4678284"/>
              <a:ext cx="3061252" cy="9939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69C9E2B-00E8-40FC-8FDC-333828F840FC}"/>
                </a:ext>
              </a:extLst>
            </p:cNvPr>
            <p:cNvGrpSpPr/>
            <p:nvPr/>
          </p:nvGrpSpPr>
          <p:grpSpPr>
            <a:xfrm>
              <a:off x="6623453" y="4729276"/>
              <a:ext cx="2773596" cy="939196"/>
              <a:chOff x="4236869" y="2682248"/>
              <a:chExt cx="2773596" cy="939196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999A50BA-AD31-4D28-8ED4-277FC2266297}"/>
                  </a:ext>
                </a:extLst>
              </p:cNvPr>
              <p:cNvSpPr/>
              <p:nvPr/>
            </p:nvSpPr>
            <p:spPr>
              <a:xfrm>
                <a:off x="4240463" y="268224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FE2AF7CC-32F3-415C-9C4F-311555810B2F}"/>
                  </a:ext>
                </a:extLst>
              </p:cNvPr>
              <p:cNvSpPr/>
              <p:nvPr/>
            </p:nvSpPr>
            <p:spPr>
              <a:xfrm>
                <a:off x="4593955" y="268316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D4E6F59-D6C3-4058-BFD1-89687C7E912A}"/>
                  </a:ext>
                </a:extLst>
              </p:cNvPr>
              <p:cNvSpPr/>
              <p:nvPr/>
            </p:nvSpPr>
            <p:spPr>
              <a:xfrm>
                <a:off x="4240462" y="330204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5C9BADD0-6B18-41C7-9666-BD4E0C2D9C40}"/>
                  </a:ext>
                </a:extLst>
              </p:cNvPr>
              <p:cNvSpPr/>
              <p:nvPr/>
            </p:nvSpPr>
            <p:spPr>
              <a:xfrm>
                <a:off x="4236869" y="299176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3A56A26-84BE-4A9C-A36C-F5B51EC2AD94}"/>
                  </a:ext>
                </a:extLst>
              </p:cNvPr>
              <p:cNvSpPr/>
              <p:nvPr/>
            </p:nvSpPr>
            <p:spPr>
              <a:xfrm>
                <a:off x="4593954" y="331599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E841C19-9CE7-4B02-A60A-CC6A269A36AA}"/>
                  </a:ext>
                </a:extLst>
              </p:cNvPr>
              <p:cNvSpPr/>
              <p:nvPr/>
            </p:nvSpPr>
            <p:spPr>
              <a:xfrm>
                <a:off x="4593954" y="299954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807A43B-D637-449D-93C0-137FBE23FBCE}"/>
                  </a:ext>
                </a:extLst>
              </p:cNvPr>
              <p:cNvSpPr/>
              <p:nvPr/>
            </p:nvSpPr>
            <p:spPr>
              <a:xfrm>
                <a:off x="4949702" y="2692358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9C2A29A-80AE-46B2-8110-37D264F8A837}"/>
                  </a:ext>
                </a:extLst>
              </p:cNvPr>
              <p:cNvSpPr/>
              <p:nvPr/>
            </p:nvSpPr>
            <p:spPr>
              <a:xfrm>
                <a:off x="5303194" y="2693276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EB6E0932-8F81-4F5F-94D9-A059A8B97C80}"/>
                  </a:ext>
                </a:extLst>
              </p:cNvPr>
              <p:cNvSpPr/>
              <p:nvPr/>
            </p:nvSpPr>
            <p:spPr>
              <a:xfrm>
                <a:off x="4949701" y="3312156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0CBD30ED-003C-47FE-B9E4-C9A4DE0435A4}"/>
                  </a:ext>
                </a:extLst>
              </p:cNvPr>
              <p:cNvSpPr/>
              <p:nvPr/>
            </p:nvSpPr>
            <p:spPr>
              <a:xfrm>
                <a:off x="4946108" y="300187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9A782A3A-606E-4174-A2ED-98CD203DEFFF}"/>
                  </a:ext>
                </a:extLst>
              </p:cNvPr>
              <p:cNvSpPr/>
              <p:nvPr/>
            </p:nvSpPr>
            <p:spPr>
              <a:xfrm>
                <a:off x="5303193" y="3326109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E4A10D62-4499-4F48-86E1-AE98945D6608}"/>
                  </a:ext>
                </a:extLst>
              </p:cNvPr>
              <p:cNvSpPr/>
              <p:nvPr/>
            </p:nvSpPr>
            <p:spPr>
              <a:xfrm>
                <a:off x="5303193" y="3009651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BBE421F1-0043-4A10-AFFC-D339CF267AB4}"/>
                  </a:ext>
                </a:extLst>
              </p:cNvPr>
              <p:cNvSpPr/>
              <p:nvPr/>
            </p:nvSpPr>
            <p:spPr>
              <a:xfrm>
                <a:off x="5663872" y="269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0359ADBE-C85F-4E85-8918-382DD13C6E54}"/>
                  </a:ext>
                </a:extLst>
              </p:cNvPr>
              <p:cNvSpPr/>
              <p:nvPr/>
            </p:nvSpPr>
            <p:spPr>
              <a:xfrm>
                <a:off x="6017364" y="269485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4E669C57-A17A-4F0E-9A27-199F26BD5C47}"/>
                  </a:ext>
                </a:extLst>
              </p:cNvPr>
              <p:cNvSpPr/>
              <p:nvPr/>
            </p:nvSpPr>
            <p:spPr>
              <a:xfrm>
                <a:off x="5663871" y="3313735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CBCE0FF4-C2A2-4B0A-B727-34B87510AC8E}"/>
                  </a:ext>
                </a:extLst>
              </p:cNvPr>
              <p:cNvSpPr/>
              <p:nvPr/>
            </p:nvSpPr>
            <p:spPr>
              <a:xfrm>
                <a:off x="5660278" y="3003457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84D8560-11A0-4862-B23C-5FFBDDFB5CC4}"/>
                  </a:ext>
                </a:extLst>
              </p:cNvPr>
              <p:cNvSpPr/>
              <p:nvPr/>
            </p:nvSpPr>
            <p:spPr>
              <a:xfrm>
                <a:off x="6017363" y="3327688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1F97C429-A3F5-480D-B527-F996FA31DAB0}"/>
                  </a:ext>
                </a:extLst>
              </p:cNvPr>
              <p:cNvSpPr/>
              <p:nvPr/>
            </p:nvSpPr>
            <p:spPr>
              <a:xfrm>
                <a:off x="6017363" y="3011230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BF3C1AF5-3240-4575-B107-969C70C08954}"/>
                  </a:ext>
                </a:extLst>
              </p:cNvPr>
              <p:cNvSpPr/>
              <p:nvPr/>
            </p:nvSpPr>
            <p:spPr>
              <a:xfrm>
                <a:off x="6365924" y="2696644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D8A5C63-B051-48A9-8E39-D677F13936B1}"/>
                  </a:ext>
                </a:extLst>
              </p:cNvPr>
              <p:cNvSpPr/>
              <p:nvPr/>
            </p:nvSpPr>
            <p:spPr>
              <a:xfrm>
                <a:off x="6719416" y="2697562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C00DF734-9AA0-48B4-8E50-D28064D1F8F1}"/>
                  </a:ext>
                </a:extLst>
              </p:cNvPr>
              <p:cNvSpPr/>
              <p:nvPr/>
            </p:nvSpPr>
            <p:spPr>
              <a:xfrm>
                <a:off x="6365923" y="3316442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53B1F20E-7206-4BEC-8F72-334B5D2E63E9}"/>
                  </a:ext>
                </a:extLst>
              </p:cNvPr>
              <p:cNvSpPr/>
              <p:nvPr/>
            </p:nvSpPr>
            <p:spPr>
              <a:xfrm>
                <a:off x="6362330" y="3006164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F15DC001-E4A2-4256-9698-4B7BFC9F5397}"/>
                  </a:ext>
                </a:extLst>
              </p:cNvPr>
              <p:cNvSpPr/>
              <p:nvPr/>
            </p:nvSpPr>
            <p:spPr>
              <a:xfrm>
                <a:off x="6719415" y="3330395"/>
                <a:ext cx="291049" cy="2910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54317A8-709B-4499-8C5C-6220E4B607B6}"/>
                  </a:ext>
                </a:extLst>
              </p:cNvPr>
              <p:cNvSpPr/>
              <p:nvPr/>
            </p:nvSpPr>
            <p:spPr>
              <a:xfrm>
                <a:off x="6719415" y="3013937"/>
                <a:ext cx="291049" cy="2910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DC7FD7-3D75-48AF-A581-A99EB90A5EBE}"/>
                </a:ext>
              </a:extLst>
            </p:cNvPr>
            <p:cNvSpPr txBox="1"/>
            <p:nvPr/>
          </p:nvSpPr>
          <p:spPr>
            <a:xfrm>
              <a:off x="6930116" y="4686016"/>
              <a:ext cx="2524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red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125 green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E465BE41-B666-4E67-97CC-E5199B449D74}"/>
              </a:ext>
            </a:extLst>
          </p:cNvPr>
          <p:cNvSpPr txBox="1"/>
          <p:nvPr/>
        </p:nvSpPr>
        <p:spPr>
          <a:xfrm>
            <a:off x="7507628" y="2988518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before split = 0.6931471805599453</a:t>
            </a:r>
          </a:p>
          <a:p>
            <a:r>
              <a:rPr lang="en-US" dirty="0"/>
              <a:t>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A89EA9-7350-43FF-A254-67F02FE4F0A8}"/>
              </a:ext>
            </a:extLst>
          </p:cNvPr>
          <p:cNvSpPr txBox="1"/>
          <p:nvPr/>
        </p:nvSpPr>
        <p:spPr>
          <a:xfrm>
            <a:off x="1985390" y="5840659"/>
            <a:ext cx="447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left branch = 0.6931471805599453</a:t>
            </a:r>
          </a:p>
          <a:p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FE1F3B-F29C-4179-8E54-7249A2824F9E}"/>
              </a:ext>
            </a:extLst>
          </p:cNvPr>
          <p:cNvSpPr txBox="1"/>
          <p:nvPr/>
        </p:nvSpPr>
        <p:spPr>
          <a:xfrm>
            <a:off x="6420008" y="5838271"/>
            <a:ext cx="447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right branch = 0.6931471805599453</a:t>
            </a:r>
          </a:p>
          <a:p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625D0A0-318A-4C39-9C83-724E6B12128C}"/>
              </a:ext>
            </a:extLst>
          </p:cNvPr>
          <p:cNvSpPr txBox="1"/>
          <p:nvPr/>
        </p:nvSpPr>
        <p:spPr>
          <a:xfrm>
            <a:off x="1774691" y="4836163"/>
            <a:ext cx="10699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Information Gain = 0.0</a:t>
            </a:r>
          </a:p>
          <a:p>
            <a:r>
              <a:rPr lang="en-US" sz="4000" b="1" dirty="0"/>
              <a:t> </a:t>
            </a:r>
          </a:p>
        </p:txBody>
      </p: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98E7F618-6953-492D-BD85-32B349A3D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Consider WORST split scenario where </a:t>
            </a:r>
          </a:p>
        </p:txBody>
      </p:sp>
    </p:spTree>
    <p:extLst>
      <p:ext uri="{BB962C8B-B14F-4D97-AF65-F5344CB8AC3E}">
        <p14:creationId xmlns:p14="http://schemas.microsoft.com/office/powerpoint/2010/main" val="114722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0.00764 L -0.52708 -0.08426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55" y="-460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49 -0.02569 L -0.07487 -0.44305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2088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37 L -0.43894 -0.38773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-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5" grpId="0"/>
      <p:bldP spid="95" grpId="1"/>
      <p:bldP spid="96" grpId="0"/>
      <p:bldP spid="96" grpId="1"/>
      <p:bldP spid="97" grpId="0"/>
      <p:bldP spid="97" grpId="1"/>
      <p:bldP spid="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76AC-76D6-4B33-B638-E9827CDC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896B-FD6A-4597-8EAF-F6C7260A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1.Decision Tree</a:t>
            </a:r>
          </a:p>
          <a:p>
            <a:pPr marL="0" indent="0">
              <a:buNone/>
            </a:pPr>
            <a:r>
              <a:rPr lang="en-US" sz="4400" dirty="0"/>
              <a:t>2.Complex Decision Tree</a:t>
            </a:r>
          </a:p>
          <a:p>
            <a:pPr marL="0" indent="0">
              <a:buNone/>
            </a:pPr>
            <a:r>
              <a:rPr lang="en-US" sz="4400" dirty="0"/>
              <a:t>3.Random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0299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F628009-1479-4759-91B7-021D325EAED6}"/>
              </a:ext>
            </a:extLst>
          </p:cNvPr>
          <p:cNvSpPr/>
          <p:nvPr/>
        </p:nvSpPr>
        <p:spPr>
          <a:xfrm>
            <a:off x="3900819" y="4554391"/>
            <a:ext cx="3888146" cy="1062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 that learn decision rules from training dataset and use these learned rules for prediction in test dataset</a:t>
            </a:r>
          </a:p>
          <a:p>
            <a:r>
              <a:rPr lang="en-US" dirty="0"/>
              <a:t>e.g. predicting the weather according to the temperature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AD7566-1057-4368-9B54-874BB9C59EB6}"/>
              </a:ext>
            </a:extLst>
          </p:cNvPr>
          <p:cNvGrpSpPr/>
          <p:nvPr/>
        </p:nvGrpSpPr>
        <p:grpSpPr>
          <a:xfrm>
            <a:off x="2577547" y="3458815"/>
            <a:ext cx="6394174" cy="3312353"/>
            <a:chOff x="2577547" y="3349486"/>
            <a:chExt cx="6394174" cy="3312353"/>
          </a:xfrm>
          <a:solidFill>
            <a:schemeClr val="tx1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DA4F8A-8F07-4AEC-81FD-7C103078172C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  <a:grpFill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15C624-B6EA-4E49-906E-F94BEDD65C79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ADBBD9-FA87-4094-8C40-60AC63D67238}"/>
                  </a:ext>
                </a:extLst>
              </p:cNvPr>
              <p:cNvSpPr txBox="1"/>
              <p:nvPr/>
            </p:nvSpPr>
            <p:spPr>
              <a:xfrm>
                <a:off x="4651513" y="3400479"/>
                <a:ext cx="2524539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Temperature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05CBE9-74E2-4565-B674-E9B4D44525E7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  <a:grpFill/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3A91CD5-50F3-46F2-AF48-8374B693CBEE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768968-D328-41E8-A506-7422597203A6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COLD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9AA94A8-4E97-4E01-B047-BBA437C5B0B4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  <a:grpFill/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1FB1807-6544-4FCE-9282-E0671E0DFDB4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1F29B9-39B7-4BE4-8629-BA441A98585E}"/>
                  </a:ext>
                </a:extLst>
              </p:cNvPr>
              <p:cNvSpPr txBox="1"/>
              <p:nvPr/>
            </p:nvSpPr>
            <p:spPr>
              <a:xfrm>
                <a:off x="2484782" y="5201669"/>
                <a:ext cx="940837" cy="5539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HOT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0B386-EE45-4406-BED2-D4E166B0D1EB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A76F8AC-91F7-4055-BBBE-A046DA2884F1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grpFill/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54460A-E364-42D2-A9E1-2C5DB57CA353}"/>
                </a:ext>
              </a:extLst>
            </p:cNvPr>
            <p:cNvSpPr txBox="1"/>
            <p:nvPr/>
          </p:nvSpPr>
          <p:spPr>
            <a:xfrm>
              <a:off x="4303643" y="4564653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207762-C130-4DB5-BD83-D11E08E9D4EC}"/>
                </a:ext>
              </a:extLst>
            </p:cNvPr>
            <p:cNvSpPr txBox="1"/>
            <p:nvPr/>
          </p:nvSpPr>
          <p:spPr>
            <a:xfrm>
              <a:off x="6447182" y="457596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6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rule can be learned by trying different split and select the best one (splitting criteria will be discuss soon!)</a:t>
            </a:r>
          </a:p>
          <a:p>
            <a:r>
              <a:rPr lang="en-US" dirty="0"/>
              <a:t>Can be classified based on 2 characteristics:</a:t>
            </a:r>
          </a:p>
          <a:p>
            <a:pPr lvl="1"/>
            <a:r>
              <a:rPr lang="en-US" dirty="0"/>
              <a:t>Type of input (independent variable x): continuous and categorical x</a:t>
            </a:r>
          </a:p>
          <a:p>
            <a:pPr lvl="1"/>
            <a:r>
              <a:rPr lang="en-US" dirty="0"/>
              <a:t>Type of output (dependent variable y): continuous and categorical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4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x and Continuous x</a:t>
            </a:r>
          </a:p>
          <a:p>
            <a:r>
              <a:rPr lang="en-US" dirty="0"/>
              <a:t>Affect the process of splitting</a:t>
            </a:r>
          </a:p>
          <a:p>
            <a:r>
              <a:rPr lang="en-US" dirty="0"/>
              <a:t>Categorical x: split according to the category of input data such as hot and cold weather</a:t>
            </a:r>
          </a:p>
          <a:p>
            <a:r>
              <a:rPr lang="en-US" dirty="0"/>
              <a:t>Continuous x: split according to &lt; and &gt; sign such as temperature is more than 30 </a:t>
            </a:r>
            <a:r>
              <a:rPr lang="en-US" b="0" i="0" dirty="0">
                <a:solidFill>
                  <a:srgbClr val="303133"/>
                </a:solidFill>
                <a:effectLst/>
                <a:latin typeface="Poppins"/>
              </a:rPr>
              <a:t>℃ </a:t>
            </a:r>
            <a:r>
              <a:rPr lang="en-US" dirty="0"/>
              <a:t> or less than 30 </a:t>
            </a:r>
            <a:r>
              <a:rPr lang="en-US" b="0" i="0" dirty="0">
                <a:solidFill>
                  <a:srgbClr val="303133"/>
                </a:solidFill>
                <a:effectLst/>
                <a:latin typeface="Poppins"/>
              </a:rPr>
              <a:t>℃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6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output (dependent variable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 (Classification And Regression Tree)</a:t>
            </a:r>
          </a:p>
          <a:p>
            <a:r>
              <a:rPr lang="en-US" dirty="0"/>
              <a:t>Classification Tree: categorical y </a:t>
            </a:r>
          </a:p>
          <a:p>
            <a:r>
              <a:rPr lang="en-US" dirty="0"/>
              <a:t>Regression Tree: continuous y </a:t>
            </a:r>
          </a:p>
          <a:p>
            <a:r>
              <a:rPr lang="en-US" dirty="0"/>
              <a:t>Affect the splitting criteria: the process of selecting the best split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1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0CD2-C49C-4A81-89FC-F9DA8B2D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all types of Decision Tree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1806DB-9D06-49A9-9552-3538CA09B81C}"/>
              </a:ext>
            </a:extLst>
          </p:cNvPr>
          <p:cNvGrpSpPr/>
          <p:nvPr/>
        </p:nvGrpSpPr>
        <p:grpSpPr>
          <a:xfrm>
            <a:off x="1871874" y="1796444"/>
            <a:ext cx="8100392" cy="4151256"/>
            <a:chOff x="1871874" y="2457927"/>
            <a:chExt cx="8100392" cy="415125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2FA3601-4479-4466-A4A9-B8143E9B28E8}"/>
                </a:ext>
              </a:extLst>
            </p:cNvPr>
            <p:cNvGrpSpPr/>
            <p:nvPr/>
          </p:nvGrpSpPr>
          <p:grpSpPr>
            <a:xfrm>
              <a:off x="1871874" y="4021685"/>
              <a:ext cx="1749287" cy="675861"/>
              <a:chOff x="1938130" y="3766930"/>
              <a:chExt cx="1749287" cy="67586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42DAD62-97D0-4E0C-B459-FB7CC2479A13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5D827BF-143E-4999-8E6F-0B4CA5C5271A}"/>
                  </a:ext>
                </a:extLst>
              </p:cNvPr>
              <p:cNvSpPr txBox="1"/>
              <p:nvPr/>
            </p:nvSpPr>
            <p:spPr>
              <a:xfrm>
                <a:off x="2072308" y="3920194"/>
                <a:ext cx="1480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Decision Tree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4EE32ED-E203-42C1-9236-59EF7FBFC627}"/>
                </a:ext>
              </a:extLst>
            </p:cNvPr>
            <p:cNvGrpSpPr/>
            <p:nvPr/>
          </p:nvGrpSpPr>
          <p:grpSpPr>
            <a:xfrm>
              <a:off x="4767475" y="2898563"/>
              <a:ext cx="1833769" cy="675861"/>
              <a:chOff x="1938130" y="3766930"/>
              <a:chExt cx="1833769" cy="67586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D9D00C3-28A0-46E4-B3AF-82FC5509089F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9FA6D9-0C75-4B7F-9F53-C6944508195C}"/>
                  </a:ext>
                </a:extLst>
              </p:cNvPr>
              <p:cNvSpPr txBox="1"/>
              <p:nvPr/>
            </p:nvSpPr>
            <p:spPr>
              <a:xfrm>
                <a:off x="2022613" y="3920194"/>
                <a:ext cx="1749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Regression Tree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684CFD5-DCF0-4285-860E-B0B1AC978716}"/>
                </a:ext>
              </a:extLst>
            </p:cNvPr>
            <p:cNvGrpSpPr/>
            <p:nvPr/>
          </p:nvGrpSpPr>
          <p:grpSpPr>
            <a:xfrm>
              <a:off x="4767475" y="5177936"/>
              <a:ext cx="1749287" cy="675861"/>
              <a:chOff x="1938130" y="3766930"/>
              <a:chExt cx="1749287" cy="675861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CE28910-4E7E-41BD-8068-AA323E509690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EB45F19-CB40-4D3E-988C-AE277AECF45B}"/>
                  </a:ext>
                </a:extLst>
              </p:cNvPr>
              <p:cNvSpPr txBox="1"/>
              <p:nvPr/>
            </p:nvSpPr>
            <p:spPr>
              <a:xfrm>
                <a:off x="2112065" y="3796460"/>
                <a:ext cx="1429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Classification 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Tree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D1E4AF2-2FCB-4221-B82E-C1142FF574C0}"/>
                </a:ext>
              </a:extLst>
            </p:cNvPr>
            <p:cNvGrpSpPr/>
            <p:nvPr/>
          </p:nvGrpSpPr>
          <p:grpSpPr>
            <a:xfrm>
              <a:off x="8222978" y="3545331"/>
              <a:ext cx="1749287" cy="675861"/>
              <a:chOff x="1938130" y="3766930"/>
              <a:chExt cx="1749287" cy="675861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D1625B1-5444-42BE-96ED-595840F5C4E2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2556280-AFF6-4430-BFAE-6229823A000C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Continuous input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CCC8F58-5153-4566-ABE8-014C0C59C7F5}"/>
                </a:ext>
              </a:extLst>
            </p:cNvPr>
            <p:cNvGrpSpPr/>
            <p:nvPr/>
          </p:nvGrpSpPr>
          <p:grpSpPr>
            <a:xfrm>
              <a:off x="8222979" y="2457927"/>
              <a:ext cx="1749287" cy="675861"/>
              <a:chOff x="1938130" y="3766930"/>
              <a:chExt cx="1749287" cy="675861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9977F91-4833-4552-BF96-2B0660BD1F23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C1D1CF2-DF7C-4423-B507-392673EEA5AA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Categorical input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6D59132-5419-41DB-B274-33984D57EEC4}"/>
                </a:ext>
              </a:extLst>
            </p:cNvPr>
            <p:cNvGrpSpPr/>
            <p:nvPr/>
          </p:nvGrpSpPr>
          <p:grpSpPr>
            <a:xfrm>
              <a:off x="8222976" y="4811924"/>
              <a:ext cx="1749287" cy="675861"/>
              <a:chOff x="1938130" y="3766930"/>
              <a:chExt cx="1749287" cy="675861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57E78F2-22AF-4C84-9A02-6D0DDC04931D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8526B6D-010D-4207-A38F-55C66E59C2A7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Categorical input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DA50A69-718C-44C7-8BCF-CE87F91FBBD8}"/>
                </a:ext>
              </a:extLst>
            </p:cNvPr>
            <p:cNvGrpSpPr/>
            <p:nvPr/>
          </p:nvGrpSpPr>
          <p:grpSpPr>
            <a:xfrm>
              <a:off x="8222977" y="5933322"/>
              <a:ext cx="1749287" cy="675861"/>
              <a:chOff x="1938130" y="3766930"/>
              <a:chExt cx="1749287" cy="675861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CA6C2A0-8B49-43AF-88B5-8F5F22137E8F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3CD29A7-3F9F-420B-B29C-B12284F2D92A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Continuous input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DBAD87A-9FD0-41EC-95A5-B4F0BAA6DE0E}"/>
                </a:ext>
              </a:extLst>
            </p:cNvPr>
            <p:cNvGrpSpPr/>
            <p:nvPr/>
          </p:nvGrpSpPr>
          <p:grpSpPr>
            <a:xfrm>
              <a:off x="3784600" y="3236493"/>
              <a:ext cx="922867" cy="2236526"/>
              <a:chOff x="3784600" y="3428999"/>
              <a:chExt cx="922867" cy="2236526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3144FFC-CA9E-42C1-BBF7-3FD9E21BEA01}"/>
                  </a:ext>
                </a:extLst>
              </p:cNvPr>
              <p:cNvGrpSpPr/>
              <p:nvPr/>
            </p:nvGrpSpPr>
            <p:grpSpPr>
              <a:xfrm>
                <a:off x="4293703" y="3428999"/>
                <a:ext cx="413764" cy="2236526"/>
                <a:chOff x="4293703" y="3428999"/>
                <a:chExt cx="413764" cy="2236526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4448796-4D86-4A82-B4F0-69F9BAEB9D2F}"/>
                    </a:ext>
                  </a:extLst>
                </p:cNvPr>
                <p:cNvCxnSpPr/>
                <p:nvPr/>
              </p:nvCxnSpPr>
              <p:spPr>
                <a:xfrm>
                  <a:off x="4293704" y="3428999"/>
                  <a:ext cx="0" cy="2236526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A588DA5F-AA7E-41FF-B4B9-3C06A491E158}"/>
                    </a:ext>
                  </a:extLst>
                </p:cNvPr>
                <p:cNvCxnSpPr/>
                <p:nvPr/>
              </p:nvCxnSpPr>
              <p:spPr>
                <a:xfrm>
                  <a:off x="4293704" y="3428999"/>
                  <a:ext cx="41376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F6002487-CE67-4624-B83C-715852C811B8}"/>
                    </a:ext>
                  </a:extLst>
                </p:cNvPr>
                <p:cNvCxnSpPr/>
                <p:nvPr/>
              </p:nvCxnSpPr>
              <p:spPr>
                <a:xfrm>
                  <a:off x="4293703" y="5665525"/>
                  <a:ext cx="41376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F75AB0E-7D9A-444C-895B-706B0AB96EA0}"/>
                  </a:ext>
                </a:extLst>
              </p:cNvPr>
              <p:cNvCxnSpPr/>
              <p:nvPr/>
            </p:nvCxnSpPr>
            <p:spPr>
              <a:xfrm>
                <a:off x="3784600" y="4547262"/>
                <a:ext cx="5091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2949DA5-DC97-4E22-9D52-C4C350268675}"/>
                </a:ext>
              </a:extLst>
            </p:cNvPr>
            <p:cNvGrpSpPr/>
            <p:nvPr/>
          </p:nvGrpSpPr>
          <p:grpSpPr>
            <a:xfrm>
              <a:off x="6688667" y="2690525"/>
              <a:ext cx="1443566" cy="1192735"/>
              <a:chOff x="6688667" y="2883031"/>
              <a:chExt cx="1443566" cy="1192735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25F7F-F0BC-4D55-986F-18DC06CB5979}"/>
                  </a:ext>
                </a:extLst>
              </p:cNvPr>
              <p:cNvGrpSpPr/>
              <p:nvPr/>
            </p:nvGrpSpPr>
            <p:grpSpPr>
              <a:xfrm>
                <a:off x="7775713" y="2883031"/>
                <a:ext cx="356520" cy="1192735"/>
                <a:chOff x="7775713" y="2883031"/>
                <a:chExt cx="356520" cy="1192735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33FFD03-5CEC-4482-8975-5CBC73AB5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0" cy="1192735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D4B4CA11-6271-4FD4-BF24-9556A6E521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44C67B84-0F65-4D84-9763-1CD146F9D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4075766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7946E1C-F7BD-41C7-9308-A03020662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8667" y="3425428"/>
                <a:ext cx="108704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4F49B55-C1F9-4065-9796-FB16BED729C2}"/>
                </a:ext>
              </a:extLst>
            </p:cNvPr>
            <p:cNvGrpSpPr/>
            <p:nvPr/>
          </p:nvGrpSpPr>
          <p:grpSpPr>
            <a:xfrm>
              <a:off x="6657469" y="5107634"/>
              <a:ext cx="1443566" cy="1192735"/>
              <a:chOff x="6657469" y="5300140"/>
              <a:chExt cx="1443566" cy="119273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EBC7689-7E88-4367-93A4-7F36D335207E}"/>
                  </a:ext>
                </a:extLst>
              </p:cNvPr>
              <p:cNvGrpSpPr/>
              <p:nvPr/>
            </p:nvGrpSpPr>
            <p:grpSpPr>
              <a:xfrm>
                <a:off x="7744515" y="5300140"/>
                <a:ext cx="356520" cy="1192735"/>
                <a:chOff x="7775713" y="2883031"/>
                <a:chExt cx="356520" cy="1192735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DFF2A208-A217-4F5E-92AA-BD53D9385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0" cy="1192735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EC70EEF5-A46C-472E-9B2A-1CDA5BC69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B6ECA968-F609-48C2-8E41-3920D7E15B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4075766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432C4BE-462A-4201-AB47-5CD39F5CD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7469" y="5723798"/>
                <a:ext cx="108704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330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00" y="2766218"/>
            <a:ext cx="10515600" cy="1325563"/>
          </a:xfrm>
        </p:spPr>
        <p:txBody>
          <a:bodyPr/>
          <a:lstStyle/>
          <a:p>
            <a:r>
              <a:rPr lang="en-US" dirty="0"/>
              <a:t>How to determine the best split?</a:t>
            </a:r>
          </a:p>
        </p:txBody>
      </p:sp>
    </p:spTree>
    <p:extLst>
      <p:ext uri="{BB962C8B-B14F-4D97-AF65-F5344CB8AC3E}">
        <p14:creationId xmlns:p14="http://schemas.microsoft.com/office/powerpoint/2010/main" val="140853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Objective: split to accurately classify each category of dependent output variable y according to independent input variable x</a:t>
                </a:r>
              </a:p>
              <a:p>
                <a:r>
                  <a:rPr lang="en-US" dirty="0"/>
                  <a:t>Split to maximize the information gain</a:t>
                </a:r>
              </a:p>
              <a:p>
                <a:r>
                  <a:rPr lang="en-US" dirty="0"/>
                  <a:t>Information gain = Entropy before split - Entropy after split </a:t>
                </a:r>
              </a:p>
              <a:p>
                <a:r>
                  <a:rPr lang="en-US" dirty="0"/>
                  <a:t>Entropy: measure of homogeneity (similar value)</a:t>
                </a:r>
              </a:p>
              <a:p>
                <a:pPr lvl="1"/>
                <a:r>
                  <a:rPr lang="en-US" dirty="0"/>
                  <a:t>Entropy = 0: most homogeneous or all data are in the same class or pure!</a:t>
                </a:r>
              </a:p>
              <a:p>
                <a:pPr lvl="1"/>
                <a:r>
                  <a:rPr lang="en-US" dirty="0"/>
                  <a:t>Entropy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where </a:t>
                </a:r>
                <a:r>
                  <a:rPr lang="en-US" dirty="0" err="1"/>
                  <a:t>i</a:t>
                </a:r>
                <a:r>
                  <a:rPr lang="en-US" dirty="0"/>
                  <a:t> is the index of category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68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5559</TotalTime>
  <Words>512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Poppins</vt:lpstr>
      <vt:lpstr>Office Theme</vt:lpstr>
      <vt:lpstr>Decision Tree and  Random Forest</vt:lpstr>
      <vt:lpstr>Content</vt:lpstr>
      <vt:lpstr>1.Decision Tree</vt:lpstr>
      <vt:lpstr>1.Decision Tree</vt:lpstr>
      <vt:lpstr>Type of input (independent variable x)</vt:lpstr>
      <vt:lpstr>Type of output (dependent variable y)</vt:lpstr>
      <vt:lpstr>Summary of all types of Decision Tree</vt:lpstr>
      <vt:lpstr>How to determine the best split?</vt:lpstr>
      <vt:lpstr>Classification Tree</vt:lpstr>
      <vt:lpstr>Classification Tree: Examples</vt:lpstr>
      <vt:lpstr>Classification Tree: Examples</vt:lpstr>
      <vt:lpstr>Classification Tree: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tisana wanwarn</dc:creator>
  <cp:lastModifiedBy>tisana wanwarn</cp:lastModifiedBy>
  <cp:revision>395</cp:revision>
  <dcterms:created xsi:type="dcterms:W3CDTF">2020-08-27T07:25:12Z</dcterms:created>
  <dcterms:modified xsi:type="dcterms:W3CDTF">2020-08-31T04:10:55Z</dcterms:modified>
</cp:coreProperties>
</file>