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5" r:id="rId8"/>
    <p:sldId id="264" r:id="rId9"/>
    <p:sldId id="266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E137-809C-45D3-886E-55151834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6514B-EE52-4507-8870-18FFB9C1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97D6-DB62-440C-8077-28746F89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3AFE-0013-4C53-8E41-9A97B985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F793-5188-4C19-B818-3BBB4787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EC28-88C3-483C-820C-6866B730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233EE-C58F-4F4B-A2CF-80B18439F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5AA8-8AC8-4892-8E2D-97855450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4767-AFB2-444F-9FA7-E46072F6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F4E4-B2EE-47D6-B1CC-14D385E3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581EB-81A8-4FB4-9B06-670C5C492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4E2DD-701D-40AB-99A2-3A7380EE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698B-88D7-496D-AC69-36CFA64C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F3A5-C13E-48F1-8DA7-83B03B4D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0177-C118-4C8C-8F28-4EF49A5D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E2A5-11E4-4400-9401-462127F5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2D62-7BA7-4D0A-859E-CDD16A08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1828-CECC-4614-BEB8-7AFC0BBE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837C-3778-4705-898F-E9E6787D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B0BA-E961-4355-8E54-8B1785B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4EE2-9D6E-4D4E-A875-0EC901E7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FFE39-E8A3-4F8D-A8BC-820B3793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1D05-6966-4FBE-8B60-3D2FE056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8D3D-8351-4C0D-BFDB-C016E0FC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56B6-D9B5-40B3-A35E-02E9B05F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BB64-C574-4A6D-B9CE-7005E665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6F7A-4FE7-4EE0-BE07-596DDF676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EC89C-D8D5-42DD-BCBD-09BF4CEC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D0CC1-79CD-4EC3-9987-E83D84A1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26AC-0E93-44B2-A4D8-422FC10B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C5E2C-C1BC-4DC2-A81C-9B2774E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4C4A-AE8B-475D-B9FB-0C481A64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61DA-7551-46F8-B52D-3AA547C1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53A2A-E2B8-4658-9C59-1B7162C1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50921-0B19-4777-B8C4-7A217A4D8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C07D9-1430-462C-ACF3-76195A416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416C4-F66B-4AE9-AD2B-9AA37655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50739-3123-42BB-99C7-5AD6D283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2C890-811E-48DC-BB66-E61424D1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94EE-C90F-45F8-9EC7-DF57F884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49916-B8D1-454A-845F-11692E96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DB772-C126-4BAD-8C5C-7DA838B0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E767-06F6-4DA8-9518-04A731EC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1738-C4A2-4B80-9C4C-43CE08A7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48AC9-F543-4014-9F13-4004AE2F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F5CB-1694-4C64-9463-A5277BA3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35B-D06C-484D-9DD1-8BD37CA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1BA8-D08D-4267-9CE3-E1968077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07393-4B09-4B88-8A08-CB66457C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EF83-C46F-4A1C-90D5-40E5A47C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257D-0D25-432A-B084-D3DAB91B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2C99-AB99-481B-8E70-69827F3F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9DD-99D5-4C36-9810-4EF9572A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816FF-62A0-4A00-912C-B9EB3E7B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ED695-59DD-40F4-93E8-F670A111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7242-0BA7-418E-AF86-25B4CFE3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369A-8E8E-4988-800F-9A487D75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911B2-7131-4002-A46C-22F1DA3D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F76E8-EC77-4048-8931-A03FA991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DFAF-E512-439C-B894-66DE530A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3C94-7E86-4FDD-BD3B-55D15D0BC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337A-5F34-4F99-B444-CA9F4170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9C8C-9CBD-41A3-8F4B-C6A1F7153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327F-B7E3-4DCB-B289-06179F39B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80239-E1EE-4C70-8FF5-F000F628B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Tisana wanwarn</a:t>
            </a:r>
          </a:p>
        </p:txBody>
      </p:sp>
    </p:spTree>
    <p:extLst>
      <p:ext uri="{BB962C8B-B14F-4D97-AF65-F5344CB8AC3E}">
        <p14:creationId xmlns:p14="http://schemas.microsoft.com/office/powerpoint/2010/main" val="356263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500 observations with 250 of category 0 and 250 of category 1</a:t>
                </a:r>
              </a:p>
              <a:p>
                <a:r>
                  <a:rPr lang="en-US" dirty="0"/>
                  <a:t>Calculation of Entropy before split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Entropy before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= - [0.5log(0.5) + 0.5log(0.5)</a:t>
                </a:r>
              </a:p>
              <a:p>
                <a:pPr marL="0" indent="0">
                  <a:buNone/>
                </a:pPr>
                <a:r>
                  <a:rPr lang="en-US" dirty="0"/>
                  <a:t>			  = 0.6931471805599453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250/500 = 0.5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35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C0C77705-88FC-4D68-8B44-9E4771E7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BEST split scenario where 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98247A6-C0AF-4D44-9535-14EB48C1AE38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D8C9082-662B-49C8-80EF-FE15E790B1B7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4C0BEB4-9021-4E15-B839-9B57F982D1B3}"/>
              </a:ext>
            </a:extLst>
          </p:cNvPr>
          <p:cNvGrpSpPr/>
          <p:nvPr/>
        </p:nvGrpSpPr>
        <p:grpSpPr>
          <a:xfrm>
            <a:off x="2006320" y="4658657"/>
            <a:ext cx="3061252" cy="1009815"/>
            <a:chOff x="2006320" y="4658657"/>
            <a:chExt cx="3061252" cy="10098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D4C0ADC-6BB3-4A43-92BD-91F2CB7048E6}"/>
                </a:ext>
              </a:extLst>
            </p:cNvPr>
            <p:cNvGrpSpPr/>
            <p:nvPr/>
          </p:nvGrpSpPr>
          <p:grpSpPr>
            <a:xfrm>
              <a:off x="2150148" y="4701917"/>
              <a:ext cx="2773596" cy="939196"/>
              <a:chOff x="4236869" y="2682248"/>
              <a:chExt cx="2773596" cy="939196"/>
            </a:xfrm>
            <a:solidFill>
              <a:srgbClr val="00B050"/>
            </a:solidFill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82DBEA6-7F01-48AC-98E9-D13ECD928F46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D251979-6CF9-4C00-8501-411D524C5E7B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79420EE-873F-4988-A3D4-BB8783559D02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A661188-113B-4002-8292-B34EA4E5D0A8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C09847A-8CF2-424D-B4E1-7118BABB4BFC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71D41D4-D9A3-49BC-96D9-DEF8D5DC6B52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67E37CF-3E59-4123-99B9-AB56D13112F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C72F450-AE9B-4658-B46F-237A5FFDFB4B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49CE65E-96D2-4C8F-8DE8-E52EBA3DE37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272BC10-D801-4ACD-931A-DF1097AD438C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1311705-7983-421C-BDC2-56D1ED9C7F2B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15E35B9-700C-4D8F-9D18-3A7A7FD4CD82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6B73296-F4DF-4D29-979F-ED2931546C23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FA5395A-E48E-4203-8DAC-A61E90A91E86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5C319B0-F872-4058-BF31-102C8611C786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423EB3D-F74C-4285-80E8-224E78C6AB9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B8CED08-8405-4AC8-BA30-B74C545395F1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6A57822-70CD-4227-A0C9-91981E5AC6B5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666197A-FD19-41BC-8B32-4BC518D7C9F2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9FAF48D-B8E7-4CC0-B48B-6038B24E6882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8F41658-1335-4D6D-85EA-A140F94C55A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934526D-B482-48BA-A206-5E0D2654D8E4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2323F7B-3E5D-44F7-98EB-CE24E10F752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1B88243-9D1A-47A6-947F-D2B2498DFCCC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6A13B05-B10C-4176-8565-BFCB83F83A3A}"/>
                </a:ext>
              </a:extLst>
            </p:cNvPr>
            <p:cNvSpPr txBox="1"/>
            <p:nvPr/>
          </p:nvSpPr>
          <p:spPr>
            <a:xfrm>
              <a:off x="2283116" y="4658657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2041C6F-B0EB-4D86-88B6-13C4030D1087}"/>
              </a:ext>
            </a:extLst>
          </p:cNvPr>
          <p:cNvGrpSpPr/>
          <p:nvPr/>
        </p:nvGrpSpPr>
        <p:grpSpPr>
          <a:xfrm>
            <a:off x="6465196" y="4650178"/>
            <a:ext cx="3061252" cy="1022019"/>
            <a:chOff x="6465196" y="4650178"/>
            <a:chExt cx="3061252" cy="10220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D1FDF7-DB36-4DA9-B94A-477899A3F62B}"/>
                </a:ext>
              </a:extLst>
            </p:cNvPr>
            <p:cNvGrpSpPr/>
            <p:nvPr/>
          </p:nvGrpSpPr>
          <p:grpSpPr>
            <a:xfrm>
              <a:off x="6623453" y="4709532"/>
              <a:ext cx="2773596" cy="939196"/>
              <a:chOff x="4236869" y="2682248"/>
              <a:chExt cx="2773596" cy="939196"/>
            </a:xfrm>
            <a:solidFill>
              <a:srgbClr val="FF0000"/>
            </a:solidFill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88BC641-14C0-45EF-ABD3-66E3E8991B88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65A16CC-7FC2-4DF5-BCC1-E6C6126DE7FE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433AAE-E369-4497-8D8E-DEC3E23C28C6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2B990F0-15C9-47F4-805D-FE7775EB0C3A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6CD9F4D-57AF-42AE-A62B-4BADDD0412F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C8EAC98-59BF-4048-B233-247244E4DC23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9BF54BC-0E28-4DE7-95D4-72A167D4097B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D5C6534-A1D0-4054-9840-986150015432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EC4FA15-97D1-4BE5-8859-479D1878AFBA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FA5A0B6-F583-4ABA-B492-72DAD3F14468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C5A29E3-023B-4C6C-8955-75E9E12C581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A7CC08E-B5D2-445A-BAE5-5C3125CA7397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F79ED67-786F-4BC5-B5D0-6FB8F997ECFB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E3A0A2B-9535-412C-8A5D-E37B283CFFBB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49EF75D-3DA4-4DCB-AECD-F26750378BEF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34D21B9-E77F-4B3D-800A-49BFFAADE650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B9F2C3E-7E64-415B-BA19-00271592ABD3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B02B7F9-9984-45BB-96B8-EE6674D3E6C4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1535177-5C06-41FE-9E70-86314DDB0660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92052C3-B0E9-43BA-8500-CA909A3E2DFA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FFF4FAA-4A4F-4D42-AA86-5DFB2BFDF27D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1D297A8-7B93-4996-ABD0-211BFE0FF76A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A1F38C1-EBA5-43A2-8BEC-6AA77BD3FEA4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5768EF0-08A3-4D2C-B94D-C20E0EE3A649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B0CBB41-4C13-489F-B9D9-A33F1B76BF41}"/>
                </a:ext>
              </a:extLst>
            </p:cNvPr>
            <p:cNvSpPr txBox="1"/>
            <p:nvPr/>
          </p:nvSpPr>
          <p:spPr>
            <a:xfrm>
              <a:off x="6847913" y="465017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green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7A3A1460-E12A-49C3-9546-176D2D599F1A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D48BCE-AB9B-4293-8BE6-096F842E712F}"/>
              </a:ext>
            </a:extLst>
          </p:cNvPr>
          <p:cNvSpPr txBox="1"/>
          <p:nvPr/>
        </p:nvSpPr>
        <p:spPr>
          <a:xfrm>
            <a:off x="1985390" y="5840659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</a:t>
            </a:r>
          </a:p>
          <a:p>
            <a:r>
              <a:rPr lang="en-US" dirty="0"/>
              <a:t>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E97EE1E-23F8-4F6B-B393-48A102A07A37}"/>
              </a:ext>
            </a:extLst>
          </p:cNvPr>
          <p:cNvSpPr txBox="1"/>
          <p:nvPr/>
        </p:nvSpPr>
        <p:spPr>
          <a:xfrm>
            <a:off x="6420008" y="5838271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  </a:t>
            </a:r>
          </a:p>
          <a:p>
            <a:r>
              <a:rPr lang="en-US" dirty="0"/>
              <a:t>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03387B-8826-4BBC-A7C8-AE1453768CF8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0.6931471805599453</a:t>
            </a:r>
          </a:p>
          <a:p>
            <a:r>
              <a:rPr 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0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3 -0.38773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9" grpId="0"/>
      <p:bldP spid="147" grpId="0"/>
      <p:bldP spid="147" grpId="1"/>
      <p:bldP spid="148" grpId="0"/>
      <p:bldP spid="148" grpId="1"/>
      <p:bldP spid="149" grpId="0"/>
      <p:bldP spid="149" grpId="1"/>
      <p:bldP spid="1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E54F0B-C9AC-4652-B25E-7AA9CF31DAF7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4FD32E9-E539-4D46-8B7F-54CE18CE0F83}"/>
                </a:ext>
              </a:extLst>
            </p:cNvPr>
            <p:cNvGrpSpPr/>
            <p:nvPr/>
          </p:nvGrpSpPr>
          <p:grpSpPr>
            <a:xfrm>
              <a:off x="4352466" y="2665370"/>
              <a:ext cx="2773596" cy="939196"/>
              <a:chOff x="4236869" y="2682248"/>
              <a:chExt cx="2773596" cy="939196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64D0D12-A38F-4490-B061-7B28B6067E82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A84D630-2588-4281-9EA4-E6CC4BE62257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F9258E9-22BD-4DBF-BCBB-6AEAAE6526A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8700226-E1E1-48CD-ADBD-B05B4A4816F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771C032-A86D-43E4-913C-1A5FB0262409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AF4D5F7A-A420-46DB-8BB1-1E0F8EA94D01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8DF822B-1910-496F-97E6-E8E8E66D675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001A259-CC6C-4F6F-A8D4-640A9B9BDBF6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D4B4180-E0EE-4639-B0EF-365F3F348AE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5B04F34-383C-4DE9-AA29-071635EC1DC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8BD04FD4-50EF-49CD-97CA-27507B3E9F14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3CC212F-85A1-4822-9035-6F64E0BD9F00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C8FE107-439A-4170-9F2A-7FE82EEE27A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874630B-3825-428F-A6DE-C3B9FE59246F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9BC7EB0-3B0C-42D5-A49E-A716B036DCE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DC67A7C-E344-4DFD-A19F-71E072909005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2BACD52-2F19-4AF8-BB97-0A3CE4B648D8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2C2A344-6D6B-4795-AED5-8A00FC76798D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A3CAC63-E7F9-429D-9B6C-D5D654E3E57A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2BA37A8-8DE0-4547-9040-D801516907D4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8617643-0F19-45F3-BA46-89DEB97D4637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49D0460-4DDE-4AD0-B53F-39D3B9827D3E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3A292D5A-DD6A-47E5-92F8-230EB25B6B88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BBF022B-383C-49F4-A71C-3317E0867511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8AD3E4-7F94-4772-9800-14E1DAA594CD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114225-820C-4ABA-9919-2A4C0DB341D6}"/>
              </a:ext>
            </a:extLst>
          </p:cNvPr>
          <p:cNvGrpSpPr/>
          <p:nvPr/>
        </p:nvGrpSpPr>
        <p:grpSpPr>
          <a:xfrm>
            <a:off x="2006320" y="4674559"/>
            <a:ext cx="3061252" cy="993913"/>
            <a:chOff x="2006320" y="4674559"/>
            <a:chExt cx="3061252" cy="9939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2143305" y="4705246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601F1A-A9C6-4C02-8A23-CF37E4EF9F38}"/>
                </a:ext>
              </a:extLst>
            </p:cNvPr>
            <p:cNvSpPr txBox="1"/>
            <p:nvPr/>
          </p:nvSpPr>
          <p:spPr>
            <a:xfrm>
              <a:off x="2286084" y="4674559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green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54A845-AF25-45E6-B7E7-366BB10E0671}"/>
              </a:ext>
            </a:extLst>
          </p:cNvPr>
          <p:cNvGrpSpPr/>
          <p:nvPr/>
        </p:nvGrpSpPr>
        <p:grpSpPr>
          <a:xfrm>
            <a:off x="6465196" y="4678284"/>
            <a:ext cx="3061252" cy="993913"/>
            <a:chOff x="6465196" y="4678284"/>
            <a:chExt cx="3061252" cy="9939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69C9E2B-00E8-40FC-8FDC-333828F840FC}"/>
                </a:ext>
              </a:extLst>
            </p:cNvPr>
            <p:cNvGrpSpPr/>
            <p:nvPr/>
          </p:nvGrpSpPr>
          <p:grpSpPr>
            <a:xfrm>
              <a:off x="6623453" y="4729276"/>
              <a:ext cx="2773596" cy="939196"/>
              <a:chOff x="4236869" y="2682248"/>
              <a:chExt cx="2773596" cy="939196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9A50BA-AD31-4D28-8ED4-277FC2266297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E2AF7CC-32F3-415C-9C4F-311555810B2F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D4E6F59-D6C3-4058-BFD1-89687C7E912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C9BADD0-6B18-41C7-9666-BD4E0C2D9C4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3A56A26-84BE-4A9C-A36C-F5B51EC2AD94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E841C19-9CE7-4B02-A60A-CC6A269A36AA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807A43B-D637-449D-93C0-137FBE23FBCE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9C2A29A-80AE-46B2-8110-37D264F8A83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B6E0932-8F81-4F5F-94D9-A059A8B97C8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0CBD30ED-003C-47FE-B9E4-C9A4DE0435A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9A782A3A-606E-4174-A2ED-98CD203DEFFF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4A10D62-4499-4F48-86E1-AE98945D6608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BE421F1-0043-4A10-AFFC-D339CF267AB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359ADBE-C85F-4E85-8918-382DD13C6E5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4E669C57-A17A-4F0E-9A27-199F26BD5C4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CBCE0FF4-C2A2-4B0A-B727-34B87510AC8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84D8560-11A0-4862-B23C-5FFBDDFB5CC4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F97C429-A3F5-480D-B527-F996FA31DAB0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F3C1AF5-3240-4575-B107-969C70C08954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D8A5C63-B051-48A9-8E39-D677F13936B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00DF734-9AA0-48B4-8E50-D28064D1F8F1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3B1F20E-7206-4BEC-8F72-334B5D2E63E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F15DC001-E4A2-4256-9698-4B7BFC9F539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54317A8-709B-4499-8C5C-6220E4B607B6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DC7FD7-3D75-48AF-A581-A99EB90A5EBE}"/>
                </a:ext>
              </a:extLst>
            </p:cNvPr>
            <p:cNvSpPr txBox="1"/>
            <p:nvPr/>
          </p:nvSpPr>
          <p:spPr>
            <a:xfrm>
              <a:off x="6930116" y="4686016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green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465BE41-B666-4E67-97CC-E5199B449D74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A89EA9-7350-43FF-A254-67F02FE4F0A8}"/>
              </a:ext>
            </a:extLst>
          </p:cNvPr>
          <p:cNvSpPr txBox="1"/>
          <p:nvPr/>
        </p:nvSpPr>
        <p:spPr>
          <a:xfrm>
            <a:off x="1985390" y="5840659"/>
            <a:ext cx="447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0.6931471805599453</a:t>
            </a:r>
          </a:p>
          <a:p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FE1F3B-F29C-4179-8E54-7249A2824F9E}"/>
              </a:ext>
            </a:extLst>
          </p:cNvPr>
          <p:cNvSpPr txBox="1"/>
          <p:nvPr/>
        </p:nvSpPr>
        <p:spPr>
          <a:xfrm>
            <a:off x="6420008" y="5838271"/>
            <a:ext cx="447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0.6931471805599453</a:t>
            </a:r>
          </a:p>
          <a:p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625D0A0-318A-4C39-9C83-724E6B12128C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0.0</a:t>
            </a:r>
          </a:p>
          <a:p>
            <a:r>
              <a:rPr lang="en-US" sz="4000" b="1" dirty="0"/>
              <a:t> </a:t>
            </a:r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98E7F618-6953-492D-BD85-32B349A3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WORST split scenario where </a:t>
            </a:r>
          </a:p>
        </p:txBody>
      </p:sp>
    </p:spTree>
    <p:extLst>
      <p:ext uri="{BB962C8B-B14F-4D97-AF65-F5344CB8AC3E}">
        <p14:creationId xmlns:p14="http://schemas.microsoft.com/office/powerpoint/2010/main" val="11472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4 -0.38773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5" grpId="0"/>
      <p:bldP spid="95" grpId="1"/>
      <p:bldP spid="96" grpId="0"/>
      <p:bldP spid="96" grpId="1"/>
      <p:bldP spid="97" grpId="0"/>
      <p:bldP spid="97" grpId="1"/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76AC-76D6-4B33-B638-E9827CDC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896B-FD6A-4597-8EAF-F6C7260A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1.Simple Decision Tree</a:t>
            </a:r>
          </a:p>
          <a:p>
            <a:pPr marL="0" indent="0">
              <a:buNone/>
            </a:pPr>
            <a:r>
              <a:rPr lang="en-US" sz="4400" dirty="0"/>
              <a:t>2.Complex Decision Tree</a:t>
            </a:r>
          </a:p>
          <a:p>
            <a:pPr marL="0" indent="0">
              <a:buNone/>
            </a:pPr>
            <a:r>
              <a:rPr lang="en-US" sz="4400" dirty="0"/>
              <a:t>3.Random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299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1.Simple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 that learn decision rules from training dataset and use these learned rules for prediction in test dataset</a:t>
            </a:r>
          </a:p>
          <a:p>
            <a:r>
              <a:rPr lang="en-US" dirty="0"/>
              <a:t>e.g. predicting the weather according to the temperature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AD7566-1057-4368-9B54-874BB9C59EB6}"/>
              </a:ext>
            </a:extLst>
          </p:cNvPr>
          <p:cNvGrpSpPr/>
          <p:nvPr/>
        </p:nvGrpSpPr>
        <p:grpSpPr>
          <a:xfrm>
            <a:off x="2577547" y="3458815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DA4F8A-8F07-4AEC-81FD-7C103078172C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15C624-B6EA-4E49-906E-F94BEDD65C79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ADBBD9-FA87-4094-8C40-60AC63D67238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05CBE9-74E2-4565-B674-E9B4D44525E7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3A91CD5-50F3-46F2-AF48-8374B693CBEE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768968-D328-41E8-A506-7422597203A6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9AA94A8-4E97-4E01-B047-BBA437C5B0B4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1FB1807-6544-4FCE-9282-E0671E0DFDB4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1F29B9-39B7-4BE4-8629-BA441A98585E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0B386-EE45-4406-BED2-D4E166B0D1EB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A76F8AC-91F7-4055-BBBE-A046DA2884F1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54460A-E364-42D2-A9E1-2C5DB57CA353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07762-C130-4DB5-BD83-D11E08E9D4EC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6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1.Simple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rule can be learned by trying different split and select the best one (splitting criteria will be discuss soon!)</a:t>
            </a:r>
          </a:p>
          <a:p>
            <a:r>
              <a:rPr lang="en-US" dirty="0"/>
              <a:t>Can be classified based on 2 characteristics:</a:t>
            </a:r>
          </a:p>
          <a:p>
            <a:pPr lvl="1"/>
            <a:r>
              <a:rPr lang="en-US" dirty="0"/>
              <a:t>Type of input (independent variable x): continuous and categorical x</a:t>
            </a:r>
          </a:p>
          <a:p>
            <a:pPr lvl="1"/>
            <a:r>
              <a:rPr lang="en-US" dirty="0"/>
              <a:t>Type of output (dependent variable y): continuous and categorical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x and Continuous x</a:t>
            </a:r>
          </a:p>
          <a:p>
            <a:r>
              <a:rPr lang="en-US" dirty="0"/>
              <a:t>Affect the process of splitting</a:t>
            </a:r>
          </a:p>
          <a:p>
            <a:r>
              <a:rPr lang="en-US" dirty="0"/>
              <a:t>Categorical x: split according to the category of input data such as hot and cold weather</a:t>
            </a:r>
          </a:p>
          <a:p>
            <a:r>
              <a:rPr lang="en-US" dirty="0"/>
              <a:t>Continuous x: split according to &lt; and &gt; sign such as temperature is more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  <a:r>
              <a:rPr lang="en-US" dirty="0"/>
              <a:t> or less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(Classification And Regression Tree)</a:t>
            </a:r>
          </a:p>
          <a:p>
            <a:r>
              <a:rPr lang="en-US" dirty="0"/>
              <a:t>Classification Tree: categorical y </a:t>
            </a:r>
          </a:p>
          <a:p>
            <a:r>
              <a:rPr lang="en-US" dirty="0"/>
              <a:t>Regression Tree: continuous y </a:t>
            </a:r>
          </a:p>
          <a:p>
            <a:r>
              <a:rPr lang="en-US" dirty="0"/>
              <a:t>Affect the splitting criteria: the process of selecting the best split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1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0CD2-C49C-4A81-89FC-F9DA8B2D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all types of Decision Tree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806DB-9D06-49A9-9552-3538CA09B81C}"/>
              </a:ext>
            </a:extLst>
          </p:cNvPr>
          <p:cNvGrpSpPr/>
          <p:nvPr/>
        </p:nvGrpSpPr>
        <p:grpSpPr>
          <a:xfrm>
            <a:off x="1871874" y="1796444"/>
            <a:ext cx="8100392" cy="4151256"/>
            <a:chOff x="1871874" y="2457927"/>
            <a:chExt cx="8100392" cy="41512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FA3601-4479-4466-A4A9-B8143E9B28E8}"/>
                </a:ext>
              </a:extLst>
            </p:cNvPr>
            <p:cNvGrpSpPr/>
            <p:nvPr/>
          </p:nvGrpSpPr>
          <p:grpSpPr>
            <a:xfrm>
              <a:off x="1871874" y="4021685"/>
              <a:ext cx="1749287" cy="675861"/>
              <a:chOff x="1938130" y="3766930"/>
              <a:chExt cx="1749287" cy="67586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42DAD62-97D0-4E0C-B459-FB7CC2479A1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5D827BF-143E-4999-8E6F-0B4CA5C5271A}"/>
                  </a:ext>
                </a:extLst>
              </p:cNvPr>
              <p:cNvSpPr txBox="1"/>
              <p:nvPr/>
            </p:nvSpPr>
            <p:spPr>
              <a:xfrm>
                <a:off x="2072308" y="3920194"/>
                <a:ext cx="1480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Decision Tree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4EE32ED-E203-42C1-9236-59EF7FBFC627}"/>
                </a:ext>
              </a:extLst>
            </p:cNvPr>
            <p:cNvGrpSpPr/>
            <p:nvPr/>
          </p:nvGrpSpPr>
          <p:grpSpPr>
            <a:xfrm>
              <a:off x="4767475" y="2898563"/>
              <a:ext cx="1833769" cy="675861"/>
              <a:chOff x="1938130" y="3766930"/>
              <a:chExt cx="1833769" cy="67586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D9D00C3-28A0-46E4-B3AF-82FC5509089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9FA6D9-0C75-4B7F-9F53-C6944508195C}"/>
                  </a:ext>
                </a:extLst>
              </p:cNvPr>
              <p:cNvSpPr txBox="1"/>
              <p:nvPr/>
            </p:nvSpPr>
            <p:spPr>
              <a:xfrm>
                <a:off x="2022613" y="3920194"/>
                <a:ext cx="174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Regression Tree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684CFD5-DCF0-4285-860E-B0B1AC978716}"/>
                </a:ext>
              </a:extLst>
            </p:cNvPr>
            <p:cNvGrpSpPr/>
            <p:nvPr/>
          </p:nvGrpSpPr>
          <p:grpSpPr>
            <a:xfrm>
              <a:off x="4767475" y="5177936"/>
              <a:ext cx="1749287" cy="675861"/>
              <a:chOff x="1938130" y="3766930"/>
              <a:chExt cx="1749287" cy="67586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CE28910-4E7E-41BD-8068-AA323E509690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B45F19-CB40-4D3E-988C-AE277AECF45B}"/>
                  </a:ext>
                </a:extLst>
              </p:cNvPr>
              <p:cNvSpPr txBox="1"/>
              <p:nvPr/>
            </p:nvSpPr>
            <p:spPr>
              <a:xfrm>
                <a:off x="2112065" y="3796460"/>
                <a:ext cx="1429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Classification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Tree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D1E4AF2-2FCB-4221-B82E-C1142FF574C0}"/>
                </a:ext>
              </a:extLst>
            </p:cNvPr>
            <p:cNvGrpSpPr/>
            <p:nvPr/>
          </p:nvGrpSpPr>
          <p:grpSpPr>
            <a:xfrm>
              <a:off x="8222978" y="3545331"/>
              <a:ext cx="1749287" cy="675861"/>
              <a:chOff x="1938130" y="3766930"/>
              <a:chExt cx="1749287" cy="67586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D1625B1-5444-42BE-96ED-595840F5C4E2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556280-AFF6-4430-BFAE-6229823A000C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CCC8F58-5153-4566-ABE8-014C0C59C7F5}"/>
                </a:ext>
              </a:extLst>
            </p:cNvPr>
            <p:cNvGrpSpPr/>
            <p:nvPr/>
          </p:nvGrpSpPr>
          <p:grpSpPr>
            <a:xfrm>
              <a:off x="8222979" y="2457927"/>
              <a:ext cx="1749287" cy="675861"/>
              <a:chOff x="1938130" y="3766930"/>
              <a:chExt cx="1749287" cy="67586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9977F91-4833-4552-BF96-2B0660BD1F2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C1D1CF2-DF7C-4423-B507-392673EEA5A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6D59132-5419-41DB-B274-33984D57EEC4}"/>
                </a:ext>
              </a:extLst>
            </p:cNvPr>
            <p:cNvGrpSpPr/>
            <p:nvPr/>
          </p:nvGrpSpPr>
          <p:grpSpPr>
            <a:xfrm>
              <a:off x="8222976" y="4811924"/>
              <a:ext cx="1749287" cy="675861"/>
              <a:chOff x="1938130" y="3766930"/>
              <a:chExt cx="1749287" cy="67586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57E78F2-22AF-4C84-9A02-6D0DDC04931D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8526B6D-010D-4207-A38F-55C66E59C2A7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DA50A69-718C-44C7-8BCF-CE87F91FBBD8}"/>
                </a:ext>
              </a:extLst>
            </p:cNvPr>
            <p:cNvGrpSpPr/>
            <p:nvPr/>
          </p:nvGrpSpPr>
          <p:grpSpPr>
            <a:xfrm>
              <a:off x="8222977" y="5933322"/>
              <a:ext cx="1749287" cy="675861"/>
              <a:chOff x="1938130" y="3766930"/>
              <a:chExt cx="1749287" cy="67586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CA6C2A0-8B49-43AF-88B5-8F5F22137E8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3CD29A7-3F9F-420B-B29C-B12284F2D92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DBAD87A-9FD0-41EC-95A5-B4F0BAA6DE0E}"/>
                </a:ext>
              </a:extLst>
            </p:cNvPr>
            <p:cNvGrpSpPr/>
            <p:nvPr/>
          </p:nvGrpSpPr>
          <p:grpSpPr>
            <a:xfrm>
              <a:off x="3784600" y="3236493"/>
              <a:ext cx="922867" cy="2236526"/>
              <a:chOff x="3784600" y="3428999"/>
              <a:chExt cx="922867" cy="2236526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3144FFC-CA9E-42C1-BBF7-3FD9E21BEA01}"/>
                  </a:ext>
                </a:extLst>
              </p:cNvPr>
              <p:cNvGrpSpPr/>
              <p:nvPr/>
            </p:nvGrpSpPr>
            <p:grpSpPr>
              <a:xfrm>
                <a:off x="4293703" y="3428999"/>
                <a:ext cx="413764" cy="2236526"/>
                <a:chOff x="4293703" y="3428999"/>
                <a:chExt cx="413764" cy="2236526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4448796-4D86-4A82-B4F0-69F9BAEB9D2F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0" cy="2236526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A588DA5F-AA7E-41FF-B4B9-3C06A491E158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6002487-CE67-4624-B83C-715852C811B8}"/>
                    </a:ext>
                  </a:extLst>
                </p:cNvPr>
                <p:cNvCxnSpPr/>
                <p:nvPr/>
              </p:nvCxnSpPr>
              <p:spPr>
                <a:xfrm>
                  <a:off x="4293703" y="5665525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75AB0E-7D9A-444C-895B-706B0AB96EA0}"/>
                  </a:ext>
                </a:extLst>
              </p:cNvPr>
              <p:cNvCxnSpPr/>
              <p:nvPr/>
            </p:nvCxnSpPr>
            <p:spPr>
              <a:xfrm>
                <a:off x="3784600" y="4547262"/>
                <a:ext cx="5091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2949DA5-DC97-4E22-9D52-C4C350268675}"/>
                </a:ext>
              </a:extLst>
            </p:cNvPr>
            <p:cNvGrpSpPr/>
            <p:nvPr/>
          </p:nvGrpSpPr>
          <p:grpSpPr>
            <a:xfrm>
              <a:off x="6688667" y="2690525"/>
              <a:ext cx="1443566" cy="1192735"/>
              <a:chOff x="6688667" y="2883031"/>
              <a:chExt cx="1443566" cy="119273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25F7F-F0BC-4D55-986F-18DC06CB5979}"/>
                  </a:ext>
                </a:extLst>
              </p:cNvPr>
              <p:cNvGrpSpPr/>
              <p:nvPr/>
            </p:nvGrpSpPr>
            <p:grpSpPr>
              <a:xfrm>
                <a:off x="7775713" y="2883031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33FFD03-5CEC-4482-8975-5CBC73AB5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D4B4CA11-6271-4FD4-BF24-9556A6E52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44C67B84-0F65-4D84-9763-1CD146F9D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7946E1C-F7BD-41C7-9308-A03020662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8667" y="342542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4F49B55-C1F9-4065-9796-FB16BED729C2}"/>
                </a:ext>
              </a:extLst>
            </p:cNvPr>
            <p:cNvGrpSpPr/>
            <p:nvPr/>
          </p:nvGrpSpPr>
          <p:grpSpPr>
            <a:xfrm>
              <a:off x="6657469" y="5107634"/>
              <a:ext cx="1443566" cy="1192735"/>
              <a:chOff x="6657469" y="5300140"/>
              <a:chExt cx="1443566" cy="119273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EBC7689-7E88-4367-93A4-7F36D335207E}"/>
                  </a:ext>
                </a:extLst>
              </p:cNvPr>
              <p:cNvGrpSpPr/>
              <p:nvPr/>
            </p:nvGrpSpPr>
            <p:grpSpPr>
              <a:xfrm>
                <a:off x="7744515" y="5300140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FF2A208-A217-4F5E-92AA-BD53D9385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EC70EEF5-A46C-472E-9B2A-1CDA5BC69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6ECA968-F609-48C2-8E41-3920D7E15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432C4BE-462A-4201-AB47-5CD39F5CD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7469" y="572379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330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00" y="2766218"/>
            <a:ext cx="10515600" cy="1325563"/>
          </a:xfrm>
        </p:spPr>
        <p:txBody>
          <a:bodyPr/>
          <a:lstStyle/>
          <a:p>
            <a:r>
              <a:rPr lang="en-US" dirty="0"/>
              <a:t>How to determine the best split?</a:t>
            </a:r>
          </a:p>
        </p:txBody>
      </p:sp>
    </p:spTree>
    <p:extLst>
      <p:ext uri="{BB962C8B-B14F-4D97-AF65-F5344CB8AC3E}">
        <p14:creationId xmlns:p14="http://schemas.microsoft.com/office/powerpoint/2010/main" val="140853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split to accurately classify each category of dependent output variable y according to independent input variable x</a:t>
                </a:r>
              </a:p>
              <a:p>
                <a:r>
                  <a:rPr lang="en-US" dirty="0"/>
                  <a:t>Split to maximize the information gain</a:t>
                </a:r>
              </a:p>
              <a:p>
                <a:r>
                  <a:rPr lang="en-US" dirty="0"/>
                  <a:t>Information gain = Entropy before split - Entropy after split </a:t>
                </a:r>
              </a:p>
              <a:p>
                <a:r>
                  <a:rPr lang="en-US" dirty="0"/>
                  <a:t>Entropy: measure of homogeneity (similar value)</a:t>
                </a:r>
              </a:p>
              <a:p>
                <a:pPr lvl="1"/>
                <a:r>
                  <a:rPr lang="en-US" dirty="0"/>
                  <a:t>Entropy = 0: most homogeneous or all data are in the same class or pure!</a:t>
                </a:r>
              </a:p>
              <a:p>
                <a:pPr lvl="1"/>
                <a:r>
                  <a:rPr lang="en-US" dirty="0"/>
                  <a:t>Entropy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i</a:t>
                </a:r>
                <a:r>
                  <a:rPr lang="en-US" dirty="0"/>
                  <a:t> is the index of category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68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513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Poppins</vt:lpstr>
      <vt:lpstr>Office Theme</vt:lpstr>
      <vt:lpstr>Decision Tree and  Random Forest</vt:lpstr>
      <vt:lpstr>Content</vt:lpstr>
      <vt:lpstr>1.Simple Decision Tree</vt:lpstr>
      <vt:lpstr>1.Simple Decision Tree</vt:lpstr>
      <vt:lpstr>Type of input (independent variable x)</vt:lpstr>
      <vt:lpstr>Type of output (dependent variable y)</vt:lpstr>
      <vt:lpstr>Summary of all types of Decision Tree</vt:lpstr>
      <vt:lpstr>How to determine the best split?</vt:lpstr>
      <vt:lpstr>Classification Tree</vt:lpstr>
      <vt:lpstr>Classification Tree: Examples</vt:lpstr>
      <vt:lpstr>Classification Tree: Examples</vt:lpstr>
      <vt:lpstr>Classification Tree: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tisana wanwarn</dc:creator>
  <cp:lastModifiedBy>tisana wanwarn</cp:lastModifiedBy>
  <cp:revision>386</cp:revision>
  <dcterms:created xsi:type="dcterms:W3CDTF">2020-08-27T07:25:12Z</dcterms:created>
  <dcterms:modified xsi:type="dcterms:W3CDTF">2020-08-30T07:17:57Z</dcterms:modified>
</cp:coreProperties>
</file>