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E137-809C-45D3-886E-55151834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6514B-EE52-4507-8870-18FFB9C1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7D6-DB62-440C-8077-28746F89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3AFE-0013-4C53-8E41-9A97B985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F793-5188-4C19-B818-3BBB4787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C28-88C3-483C-820C-6866B730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33EE-C58F-4F4B-A2CF-80B18439F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5AA8-8AC8-4892-8E2D-97855450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4767-AFB2-444F-9FA7-E46072F6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F4E4-B2EE-47D6-B1CC-14D385E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581EB-81A8-4FB4-9B06-670C5C492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E2DD-701D-40AB-99A2-3A7380E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698B-88D7-496D-AC69-36CFA64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3A5-C13E-48F1-8DA7-83B03B4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0177-C118-4C8C-8F28-4EF49A5D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E2A5-11E4-4400-9401-462127F5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2D62-7BA7-4D0A-859E-CDD16A08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1828-CECC-4614-BEB8-7AFC0BBE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837C-3778-4705-898F-E9E6787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B0BA-E961-4355-8E54-8B1785B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EE2-9D6E-4D4E-A875-0EC901E7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FE39-E8A3-4F8D-A8BC-820B3793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1D05-6966-4FBE-8B60-3D2FE056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8D3D-8351-4C0D-BFDB-C016E0FC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156B6-D9B5-40B3-A35E-02E9B05F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BB64-C574-4A6D-B9CE-7005E66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6F7A-4FE7-4EE0-BE07-596DDF676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C89C-D8D5-42DD-BCBD-09BF4CEC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0CC1-79CD-4EC3-9987-E83D84A1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26AC-0E93-44B2-A4D8-422FC10B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5E2C-C1BC-4DC2-A81C-9B2774E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4C4A-AE8B-475D-B9FB-0C481A64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61DA-7551-46F8-B52D-3AA547C1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3A2A-E2B8-4658-9C59-1B7162C1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50921-0B19-4777-B8C4-7A217A4D8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C07D9-1430-462C-ACF3-76195A41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416C4-F66B-4AE9-AD2B-9AA37655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50739-3123-42BB-99C7-5AD6D283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2C890-811E-48DC-BB66-E61424D1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94EE-C90F-45F8-9EC7-DF57F884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9916-B8D1-454A-845F-11692E96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DB772-C126-4BAD-8C5C-7DA838B0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E767-06F6-4DA8-9518-04A731EC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1738-C4A2-4B80-9C4C-43CE08A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48AC9-F543-4014-9F13-4004AE2F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F5CB-1694-4C64-9463-A5277BA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35B-D06C-484D-9DD1-8BD37CA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1BA8-D08D-4267-9CE3-E1968077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07393-4B09-4B88-8A08-CB66457C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4EF83-C46F-4A1C-90D5-40E5A47C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257D-0D25-432A-B084-D3DAB91B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C99-AB99-481B-8E70-69827F3F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9DD-99D5-4C36-9810-4EF9572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816FF-62A0-4A00-912C-B9EB3E7B8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D695-59DD-40F4-93E8-F670A111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7242-0BA7-418E-AF86-25B4CFE3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369A-8E8E-4988-800F-9A487D75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911B2-7131-4002-A46C-22F1DA3D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F76E8-EC77-4048-8931-A03FA991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DFAF-E512-439C-B894-66DE530A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3C94-7E86-4FDD-BD3B-55D15D0B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DAE4-642B-4BE8-8CEA-1456295B9D9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337A-5F34-4F99-B444-CA9F4170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9C8C-9CBD-41A3-8F4B-C6A1F715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278E-02CE-464D-9071-2F894D56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27F-B7E3-4DCB-B289-06179F39B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80239-E1EE-4C70-8FF5-F000F628B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Tisana wanwarn</a:t>
            </a:r>
          </a:p>
        </p:txBody>
      </p:sp>
    </p:spTree>
    <p:extLst>
      <p:ext uri="{BB962C8B-B14F-4D97-AF65-F5344CB8AC3E}">
        <p14:creationId xmlns:p14="http://schemas.microsoft.com/office/powerpoint/2010/main" val="356263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500 observations with 250 of category 0 and 250 of category 1</a:t>
                </a:r>
              </a:p>
              <a:p>
                <a:r>
                  <a:rPr lang="en-US" dirty="0"/>
                  <a:t>Calculation of Entropy before split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Entropy before split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= - [0.5log(0.5) + 0.5log(0.5)</a:t>
                </a:r>
              </a:p>
              <a:p>
                <a:pPr marL="0" indent="0">
                  <a:buNone/>
                </a:pPr>
                <a:r>
                  <a:rPr lang="en-US" dirty="0"/>
                  <a:t>			  = 0.6931471805599453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250/500 = 0.5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35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2698-D97A-4D85-BE0C-15069F7D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1D51-296D-4529-8467-B8995F2B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BEST split scenario where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0EBBC7-D3A9-4CB6-A37C-5E48A704B19A}"/>
              </a:ext>
            </a:extLst>
          </p:cNvPr>
          <p:cNvGrpSpPr/>
          <p:nvPr/>
        </p:nvGrpSpPr>
        <p:grpSpPr>
          <a:xfrm>
            <a:off x="2006320" y="2648110"/>
            <a:ext cx="7520128" cy="3024087"/>
            <a:chOff x="2006320" y="2648110"/>
            <a:chExt cx="7520128" cy="30240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7E5B58-2B5E-4652-855C-96FE808200FA}"/>
                </a:ext>
              </a:extLst>
            </p:cNvPr>
            <p:cNvGrpSpPr/>
            <p:nvPr/>
          </p:nvGrpSpPr>
          <p:grpSpPr>
            <a:xfrm>
              <a:off x="2895872" y="2648110"/>
              <a:ext cx="5940287" cy="2761697"/>
              <a:chOff x="2961860" y="3349486"/>
              <a:chExt cx="5940287" cy="276169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AA95A4F-9195-479E-A584-3E421F1F1C72}"/>
                  </a:ext>
                </a:extLst>
              </p:cNvPr>
              <p:cNvGrpSpPr/>
              <p:nvPr/>
            </p:nvGrpSpPr>
            <p:grpSpPr>
              <a:xfrm>
                <a:off x="4244008" y="3349486"/>
                <a:ext cx="3061252" cy="993913"/>
                <a:chOff x="4204252" y="3180521"/>
                <a:chExt cx="3061252" cy="993913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7D99881-C79B-47E2-9CFC-5B87DDDCFA5C}"/>
                    </a:ext>
                  </a:extLst>
                </p:cNvPr>
                <p:cNvSpPr/>
                <p:nvPr/>
              </p:nvSpPr>
              <p:spPr>
                <a:xfrm>
                  <a:off x="4204252" y="3180521"/>
                  <a:ext cx="3061252" cy="99391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81F8BEF-D8A0-4C83-A694-DF6D5D356878}"/>
                    </a:ext>
                  </a:extLst>
                </p:cNvPr>
                <p:cNvSpPr txBox="1"/>
                <p:nvPr/>
              </p:nvSpPr>
              <p:spPr>
                <a:xfrm>
                  <a:off x="4472608" y="3301549"/>
                  <a:ext cx="252453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250 y=0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250 y=1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452088-C690-4392-9579-2B0142AB4BED}"/>
                  </a:ext>
                </a:extLst>
              </p:cNvPr>
              <p:cNvSpPr txBox="1"/>
              <p:nvPr/>
            </p:nvSpPr>
            <p:spPr>
              <a:xfrm>
                <a:off x="7619999" y="5557185"/>
                <a:ext cx="12821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Y=1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C87FAD-04E5-446C-8678-569A6EA61D58}"/>
                  </a:ext>
                </a:extLst>
              </p:cNvPr>
              <p:cNvSpPr txBox="1"/>
              <p:nvPr/>
            </p:nvSpPr>
            <p:spPr>
              <a:xfrm>
                <a:off x="2961860" y="5551609"/>
                <a:ext cx="12821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Y=0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DBEB40-A210-435E-969F-44A6C9ED7742}"/>
                  </a:ext>
                </a:extLst>
              </p:cNvPr>
              <p:cNvCxnSpPr/>
              <p:nvPr/>
            </p:nvCxnSpPr>
            <p:spPr>
              <a:xfrm flipH="1">
                <a:off x="4393095" y="4671391"/>
                <a:ext cx="1252331" cy="57647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55FB6DA-AA0C-4D12-A41E-81B34F7F2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538" y="4671391"/>
                <a:ext cx="1162879" cy="57647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1E6922-AB13-4A67-BA16-A267CF725C9D}"/>
                  </a:ext>
                </a:extLst>
              </p:cNvPr>
              <p:cNvSpPr txBox="1"/>
              <p:nvPr/>
            </p:nvSpPr>
            <p:spPr>
              <a:xfrm>
                <a:off x="5328729" y="4336225"/>
                <a:ext cx="134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BEST split</a:t>
                </a:r>
                <a:endParaRPr lang="en-US" b="0" i="0" dirty="0">
                  <a:solidFill>
                    <a:srgbClr val="303133"/>
                  </a:solidFill>
                  <a:effectLst/>
                  <a:latin typeface="Poppins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7B7AEA-7148-429F-9A41-93FF1DE4FEF5}"/>
                </a:ext>
              </a:extLst>
            </p:cNvPr>
            <p:cNvSpPr/>
            <p:nvPr/>
          </p:nvSpPr>
          <p:spPr>
            <a:xfrm>
              <a:off x="2006320" y="4674559"/>
              <a:ext cx="3061252" cy="9939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250 y=0</a:t>
              </a:r>
            </a:p>
            <a:p>
              <a:pPr algn="ctr"/>
              <a:r>
                <a:rPr lang="en-US" dirty="0"/>
                <a:t>0 y=1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CBB972-8F9F-4918-BCFC-FFF542647D14}"/>
                </a:ext>
              </a:extLst>
            </p:cNvPr>
            <p:cNvSpPr/>
            <p:nvPr/>
          </p:nvSpPr>
          <p:spPr>
            <a:xfrm>
              <a:off x="6465196" y="4678284"/>
              <a:ext cx="3061252" cy="99391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 y=0</a:t>
              </a:r>
            </a:p>
            <a:p>
              <a:pPr algn="ctr"/>
              <a:r>
                <a:rPr lang="en-US" dirty="0"/>
                <a:t>250 y=1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D2C8F6E-B369-4B85-ABCC-A544713B0CCA}"/>
              </a:ext>
            </a:extLst>
          </p:cNvPr>
          <p:cNvSpPr txBox="1"/>
          <p:nvPr/>
        </p:nvSpPr>
        <p:spPr>
          <a:xfrm>
            <a:off x="7507628" y="2988518"/>
            <a:ext cx="46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before split = 0.6931471805599453</a:t>
            </a:r>
          </a:p>
          <a:p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6BAF99-9E99-4208-9CC2-3D00153E928E}"/>
              </a:ext>
            </a:extLst>
          </p:cNvPr>
          <p:cNvSpPr txBox="1"/>
          <p:nvPr/>
        </p:nvSpPr>
        <p:spPr>
          <a:xfrm>
            <a:off x="1985390" y="5840659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left branch = 0</a:t>
            </a:r>
          </a:p>
          <a:p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AFD5C1-9393-49BA-87C5-2EB26E7195F5}"/>
              </a:ext>
            </a:extLst>
          </p:cNvPr>
          <p:cNvSpPr txBox="1"/>
          <p:nvPr/>
        </p:nvSpPr>
        <p:spPr>
          <a:xfrm>
            <a:off x="6420008" y="5838271"/>
            <a:ext cx="246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right branch = 0  </a:t>
            </a:r>
          </a:p>
          <a:p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AD0B78-437A-44EF-9442-8133F790B246}"/>
              </a:ext>
            </a:extLst>
          </p:cNvPr>
          <p:cNvSpPr txBox="1"/>
          <p:nvPr/>
        </p:nvSpPr>
        <p:spPr>
          <a:xfrm>
            <a:off x="1774691" y="4836163"/>
            <a:ext cx="10699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Information Gain = 0.6931471805599453</a:t>
            </a:r>
          </a:p>
          <a:p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08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79896 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48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0.00764 L -0.52708 -0.0842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-460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49 -0.02569 L -0.07487 -0.4430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2088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7 L -0.43893 -0.3877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6" grpId="0"/>
      <p:bldP spid="26" grpId="1"/>
      <p:bldP spid="28" grpId="0"/>
      <p:bldP spid="28" grpId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76AC-76D6-4B33-B638-E9827CDC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896B-FD6A-4597-8EAF-F6C7260A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1.Simple Decision Tree</a:t>
            </a:r>
          </a:p>
          <a:p>
            <a:pPr marL="0" indent="0">
              <a:buNone/>
            </a:pPr>
            <a:r>
              <a:rPr lang="en-US" sz="4400" dirty="0"/>
              <a:t>2.Complex Decision Tree</a:t>
            </a:r>
          </a:p>
          <a:p>
            <a:pPr marL="0" indent="0">
              <a:buNone/>
            </a:pPr>
            <a:r>
              <a:rPr lang="en-US" sz="4400" dirty="0"/>
              <a:t>3.Random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29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1.Simple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 that learn decision rules from training dataset and use these learned rules for prediction in test dataset</a:t>
            </a:r>
          </a:p>
          <a:p>
            <a:r>
              <a:rPr lang="en-US" dirty="0"/>
              <a:t>e.g. predicting the weather according to the temperature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AD7566-1057-4368-9B54-874BB9C59EB6}"/>
              </a:ext>
            </a:extLst>
          </p:cNvPr>
          <p:cNvGrpSpPr/>
          <p:nvPr/>
        </p:nvGrpSpPr>
        <p:grpSpPr>
          <a:xfrm>
            <a:off x="2577547" y="3458815"/>
            <a:ext cx="6394174" cy="3312353"/>
            <a:chOff x="2577547" y="3349486"/>
            <a:chExt cx="6394174" cy="33123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DA4F8A-8F07-4AEC-81FD-7C103078172C}"/>
                </a:ext>
              </a:extLst>
            </p:cNvPr>
            <p:cNvGrpSpPr/>
            <p:nvPr/>
          </p:nvGrpSpPr>
          <p:grpSpPr>
            <a:xfrm>
              <a:off x="4244008" y="3349486"/>
              <a:ext cx="3061252" cy="993913"/>
              <a:chOff x="4204252" y="3180521"/>
              <a:chExt cx="3061252" cy="99391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15C624-B6EA-4E49-906E-F94BEDD65C79}"/>
                  </a:ext>
                </a:extLst>
              </p:cNvPr>
              <p:cNvSpPr/>
              <p:nvPr/>
            </p:nvSpPr>
            <p:spPr>
              <a:xfrm>
                <a:off x="4204252" y="3180521"/>
                <a:ext cx="3061252" cy="993913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DBBD9-FA87-4094-8C40-60AC63D67238}"/>
                  </a:ext>
                </a:extLst>
              </p:cNvPr>
              <p:cNvSpPr txBox="1"/>
              <p:nvPr/>
            </p:nvSpPr>
            <p:spPr>
              <a:xfrm>
                <a:off x="4651513" y="3400479"/>
                <a:ext cx="25245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Temperature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05CBE9-74E2-4565-B674-E9B4D44525E7}"/>
                </a:ext>
              </a:extLst>
            </p:cNvPr>
            <p:cNvGrpSpPr/>
            <p:nvPr/>
          </p:nvGrpSpPr>
          <p:grpSpPr>
            <a:xfrm>
              <a:off x="7305260" y="4995378"/>
              <a:ext cx="1666461" cy="1666461"/>
              <a:chOff x="2100469" y="4645439"/>
              <a:chExt cx="1666461" cy="166646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A91CD5-50F3-46F2-AF48-8374B693CBEE}"/>
                  </a:ext>
                </a:extLst>
              </p:cNvPr>
              <p:cNvSpPr/>
              <p:nvPr/>
            </p:nvSpPr>
            <p:spPr>
              <a:xfrm>
                <a:off x="2100469" y="4645439"/>
                <a:ext cx="1666461" cy="166646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768968-D328-41E8-A506-7422597203A6}"/>
                  </a:ext>
                </a:extLst>
              </p:cNvPr>
              <p:cNvSpPr txBox="1"/>
              <p:nvPr/>
            </p:nvSpPr>
            <p:spPr>
              <a:xfrm>
                <a:off x="2415208" y="5207246"/>
                <a:ext cx="12821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COLD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AA94A8-4E97-4E01-B047-BBA437C5B0B4}"/>
                </a:ext>
              </a:extLst>
            </p:cNvPr>
            <p:cNvGrpSpPr/>
            <p:nvPr/>
          </p:nvGrpSpPr>
          <p:grpSpPr>
            <a:xfrm>
              <a:off x="2577547" y="4995378"/>
              <a:ext cx="1666461" cy="1666461"/>
              <a:chOff x="2100469" y="4645438"/>
              <a:chExt cx="1666461" cy="166646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FB1807-6544-4FCE-9282-E0671E0DFDB4}"/>
                  </a:ext>
                </a:extLst>
              </p:cNvPr>
              <p:cNvSpPr/>
              <p:nvPr/>
            </p:nvSpPr>
            <p:spPr>
              <a:xfrm>
                <a:off x="2100469" y="4645438"/>
                <a:ext cx="1666461" cy="1666461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1F29B9-39B7-4BE4-8629-BA441A98585E}"/>
                  </a:ext>
                </a:extLst>
              </p:cNvPr>
              <p:cNvSpPr txBox="1"/>
              <p:nvPr/>
            </p:nvSpPr>
            <p:spPr>
              <a:xfrm>
                <a:off x="2484782" y="5201669"/>
                <a:ext cx="12821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</a:rPr>
                  <a:t>HOT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0B386-EE45-4406-BED2-D4E166B0D1EB}"/>
                </a:ext>
              </a:extLst>
            </p:cNvPr>
            <p:cNvCxnSpPr/>
            <p:nvPr/>
          </p:nvCxnSpPr>
          <p:spPr>
            <a:xfrm flipH="1">
              <a:off x="4393095" y="4671391"/>
              <a:ext cx="1252331" cy="5764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A76F8AC-91F7-4055-BBBE-A046DA2884F1}"/>
                </a:ext>
              </a:extLst>
            </p:cNvPr>
            <p:cNvCxnSpPr>
              <a:cxnSpLocks/>
            </p:cNvCxnSpPr>
            <p:nvPr/>
          </p:nvCxnSpPr>
          <p:spPr>
            <a:xfrm>
              <a:off x="5953538" y="4671391"/>
              <a:ext cx="1162879" cy="5764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54460A-E364-42D2-A9E1-2C5DB57CA353}"/>
                </a:ext>
              </a:extLst>
            </p:cNvPr>
            <p:cNvSpPr txBox="1"/>
            <p:nvPr/>
          </p:nvSpPr>
          <p:spPr>
            <a:xfrm>
              <a:off x="4303643" y="4564653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07762-C130-4DB5-BD83-D11E08E9D4EC}"/>
                </a:ext>
              </a:extLst>
            </p:cNvPr>
            <p:cNvSpPr txBox="1"/>
            <p:nvPr/>
          </p:nvSpPr>
          <p:spPr>
            <a:xfrm>
              <a:off x="6447182" y="4575967"/>
              <a:ext cx="134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&lt;30 </a:t>
              </a:r>
              <a:r>
                <a:rPr lang="en-US" b="0" i="0" dirty="0">
                  <a:solidFill>
                    <a:srgbClr val="303133"/>
                  </a:solidFill>
                  <a:effectLst/>
                  <a:latin typeface="Poppins"/>
                </a:rPr>
                <a:t>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23AA-7445-4329-B4DD-15523C3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1.Simple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56F-C2DF-4AA6-A246-AA5FBC1F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rule can be learned by trying different split and select the best one (splitting criteria will be discuss soon!)</a:t>
            </a:r>
          </a:p>
          <a:p>
            <a:r>
              <a:rPr lang="en-US" dirty="0"/>
              <a:t>Can be classified based on 2 characteristics:</a:t>
            </a:r>
          </a:p>
          <a:p>
            <a:pPr lvl="1"/>
            <a:r>
              <a:rPr lang="en-US" dirty="0"/>
              <a:t>Type of input (independent variable x): continuous and categorical x</a:t>
            </a:r>
          </a:p>
          <a:p>
            <a:pPr lvl="1"/>
            <a:r>
              <a:rPr lang="en-US" dirty="0"/>
              <a:t>Type of output (dependent variable y): continuous and categorical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input (independent variable 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x and Continuous x</a:t>
            </a:r>
          </a:p>
          <a:p>
            <a:r>
              <a:rPr lang="en-US" dirty="0"/>
              <a:t>Affect the process of splitting</a:t>
            </a:r>
          </a:p>
          <a:p>
            <a:r>
              <a:rPr lang="en-US" dirty="0"/>
              <a:t>Categorical x: split according to the category of input data such as hot and cold weather</a:t>
            </a:r>
          </a:p>
          <a:p>
            <a:r>
              <a:rPr lang="en-US" dirty="0"/>
              <a:t>Continuous x: split according to &lt; and &gt; sign such as temperature is more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  <a:r>
              <a:rPr lang="en-US" dirty="0"/>
              <a:t> or less than 30 </a:t>
            </a:r>
            <a:r>
              <a:rPr lang="en-US" b="0" i="0" dirty="0">
                <a:solidFill>
                  <a:srgbClr val="303133"/>
                </a:solidFill>
                <a:effectLst/>
                <a:latin typeface="Poppins"/>
              </a:rPr>
              <a:t>℃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F22-1554-4359-9FC6-D1BC178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output (dependent variable 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B9EF-940F-45F5-8934-6A6F74DE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(Classification And Regression Tree)</a:t>
            </a:r>
          </a:p>
          <a:p>
            <a:r>
              <a:rPr lang="en-US" dirty="0"/>
              <a:t>Classification Tree: categorical y </a:t>
            </a:r>
          </a:p>
          <a:p>
            <a:r>
              <a:rPr lang="en-US" dirty="0"/>
              <a:t>Regression Tree: continuous y </a:t>
            </a:r>
          </a:p>
          <a:p>
            <a:r>
              <a:rPr lang="en-US" dirty="0"/>
              <a:t>Affect the splitting criteria: the process of selecting the best split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1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0CD2-C49C-4A81-89FC-F9DA8B2D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all types of Decision Tree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806DB-9D06-49A9-9552-3538CA09B81C}"/>
              </a:ext>
            </a:extLst>
          </p:cNvPr>
          <p:cNvGrpSpPr/>
          <p:nvPr/>
        </p:nvGrpSpPr>
        <p:grpSpPr>
          <a:xfrm>
            <a:off x="1871874" y="1796444"/>
            <a:ext cx="8100392" cy="4151256"/>
            <a:chOff x="1871874" y="2457927"/>
            <a:chExt cx="8100392" cy="41512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FA3601-4479-4466-A4A9-B8143E9B28E8}"/>
                </a:ext>
              </a:extLst>
            </p:cNvPr>
            <p:cNvGrpSpPr/>
            <p:nvPr/>
          </p:nvGrpSpPr>
          <p:grpSpPr>
            <a:xfrm>
              <a:off x="1871874" y="4021685"/>
              <a:ext cx="1749287" cy="675861"/>
              <a:chOff x="1938130" y="3766930"/>
              <a:chExt cx="1749287" cy="67586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42DAD62-97D0-4E0C-B459-FB7CC2479A1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5D827BF-143E-4999-8E6F-0B4CA5C5271A}"/>
                  </a:ext>
                </a:extLst>
              </p:cNvPr>
              <p:cNvSpPr txBox="1"/>
              <p:nvPr/>
            </p:nvSpPr>
            <p:spPr>
              <a:xfrm>
                <a:off x="2072308" y="3920194"/>
                <a:ext cx="1480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Decision Tree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4EE32ED-E203-42C1-9236-59EF7FBFC627}"/>
                </a:ext>
              </a:extLst>
            </p:cNvPr>
            <p:cNvGrpSpPr/>
            <p:nvPr/>
          </p:nvGrpSpPr>
          <p:grpSpPr>
            <a:xfrm>
              <a:off x="4767475" y="2898563"/>
              <a:ext cx="1833769" cy="675861"/>
              <a:chOff x="1938130" y="3766930"/>
              <a:chExt cx="1833769" cy="67586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D9D00C3-28A0-46E4-B3AF-82FC5509089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9FA6D9-0C75-4B7F-9F53-C6944508195C}"/>
                  </a:ext>
                </a:extLst>
              </p:cNvPr>
              <p:cNvSpPr txBox="1"/>
              <p:nvPr/>
            </p:nvSpPr>
            <p:spPr>
              <a:xfrm>
                <a:off x="2022613" y="3920194"/>
                <a:ext cx="174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Regression Tree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84CFD5-DCF0-4285-860E-B0B1AC978716}"/>
                </a:ext>
              </a:extLst>
            </p:cNvPr>
            <p:cNvGrpSpPr/>
            <p:nvPr/>
          </p:nvGrpSpPr>
          <p:grpSpPr>
            <a:xfrm>
              <a:off x="4767475" y="5177936"/>
              <a:ext cx="1749287" cy="675861"/>
              <a:chOff x="1938130" y="3766930"/>
              <a:chExt cx="1749287" cy="67586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CE28910-4E7E-41BD-8068-AA323E509690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B45F19-CB40-4D3E-988C-AE277AECF45B}"/>
                  </a:ext>
                </a:extLst>
              </p:cNvPr>
              <p:cNvSpPr txBox="1"/>
              <p:nvPr/>
            </p:nvSpPr>
            <p:spPr>
              <a:xfrm>
                <a:off x="2112065" y="3796460"/>
                <a:ext cx="1429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Classification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Tree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D1E4AF2-2FCB-4221-B82E-C1142FF574C0}"/>
                </a:ext>
              </a:extLst>
            </p:cNvPr>
            <p:cNvGrpSpPr/>
            <p:nvPr/>
          </p:nvGrpSpPr>
          <p:grpSpPr>
            <a:xfrm>
              <a:off x="8222978" y="3545331"/>
              <a:ext cx="1749287" cy="675861"/>
              <a:chOff x="1938130" y="3766930"/>
              <a:chExt cx="1749287" cy="67586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D1625B1-5444-42BE-96ED-595840F5C4E2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556280-AFF6-4430-BFAE-6229823A000C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CCC8F58-5153-4566-ABE8-014C0C59C7F5}"/>
                </a:ext>
              </a:extLst>
            </p:cNvPr>
            <p:cNvGrpSpPr/>
            <p:nvPr/>
          </p:nvGrpSpPr>
          <p:grpSpPr>
            <a:xfrm>
              <a:off x="8222979" y="2457927"/>
              <a:ext cx="1749287" cy="675861"/>
              <a:chOff x="1938130" y="3766930"/>
              <a:chExt cx="1749287" cy="67586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977F91-4833-4552-BF96-2B0660BD1F23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C1D1CF2-DF7C-4423-B507-392673EEA5A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D59132-5419-41DB-B274-33984D57EEC4}"/>
                </a:ext>
              </a:extLst>
            </p:cNvPr>
            <p:cNvGrpSpPr/>
            <p:nvPr/>
          </p:nvGrpSpPr>
          <p:grpSpPr>
            <a:xfrm>
              <a:off x="8222976" y="4811924"/>
              <a:ext cx="1749287" cy="675861"/>
              <a:chOff x="1938130" y="3766930"/>
              <a:chExt cx="1749287" cy="67586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57E78F2-22AF-4C84-9A02-6D0DDC04931D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526B6D-010D-4207-A38F-55C66E59C2A7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Categorical input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DA50A69-718C-44C7-8BCF-CE87F91FBBD8}"/>
                </a:ext>
              </a:extLst>
            </p:cNvPr>
            <p:cNvGrpSpPr/>
            <p:nvPr/>
          </p:nvGrpSpPr>
          <p:grpSpPr>
            <a:xfrm>
              <a:off x="8222977" y="5933322"/>
              <a:ext cx="1749287" cy="675861"/>
              <a:chOff x="1938130" y="3766930"/>
              <a:chExt cx="1749287" cy="67586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CA6C2A0-8B49-43AF-88B5-8F5F22137E8F}"/>
                  </a:ext>
                </a:extLst>
              </p:cNvPr>
              <p:cNvSpPr/>
              <p:nvPr/>
            </p:nvSpPr>
            <p:spPr>
              <a:xfrm>
                <a:off x="1938130" y="3766930"/>
                <a:ext cx="1749287" cy="6758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3CD29A7-3F9F-420B-B29C-B12284F2D92A}"/>
                  </a:ext>
                </a:extLst>
              </p:cNvPr>
              <p:cNvSpPr txBox="1"/>
              <p:nvPr/>
            </p:nvSpPr>
            <p:spPr>
              <a:xfrm>
                <a:off x="1938131" y="3781694"/>
                <a:ext cx="1749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Continuous input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DBAD87A-9FD0-41EC-95A5-B4F0BAA6DE0E}"/>
                </a:ext>
              </a:extLst>
            </p:cNvPr>
            <p:cNvGrpSpPr/>
            <p:nvPr/>
          </p:nvGrpSpPr>
          <p:grpSpPr>
            <a:xfrm>
              <a:off x="3784600" y="3236493"/>
              <a:ext cx="922867" cy="2236526"/>
              <a:chOff x="3784600" y="3428999"/>
              <a:chExt cx="922867" cy="223652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3144FFC-CA9E-42C1-BBF7-3FD9E21BEA01}"/>
                  </a:ext>
                </a:extLst>
              </p:cNvPr>
              <p:cNvGrpSpPr/>
              <p:nvPr/>
            </p:nvGrpSpPr>
            <p:grpSpPr>
              <a:xfrm>
                <a:off x="4293703" y="3428999"/>
                <a:ext cx="413764" cy="2236526"/>
                <a:chOff x="4293703" y="3428999"/>
                <a:chExt cx="413764" cy="223652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4448796-4D86-4A82-B4F0-69F9BAEB9D2F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0" cy="2236526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A588DA5F-AA7E-41FF-B4B9-3C06A491E158}"/>
                    </a:ext>
                  </a:extLst>
                </p:cNvPr>
                <p:cNvCxnSpPr/>
                <p:nvPr/>
              </p:nvCxnSpPr>
              <p:spPr>
                <a:xfrm>
                  <a:off x="4293704" y="3428999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6002487-CE67-4624-B83C-715852C811B8}"/>
                    </a:ext>
                  </a:extLst>
                </p:cNvPr>
                <p:cNvCxnSpPr/>
                <p:nvPr/>
              </p:nvCxnSpPr>
              <p:spPr>
                <a:xfrm>
                  <a:off x="4293703" y="5665525"/>
                  <a:ext cx="41376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F75AB0E-7D9A-444C-895B-706B0AB96EA0}"/>
                  </a:ext>
                </a:extLst>
              </p:cNvPr>
              <p:cNvCxnSpPr/>
              <p:nvPr/>
            </p:nvCxnSpPr>
            <p:spPr>
              <a:xfrm>
                <a:off x="3784600" y="4547262"/>
                <a:ext cx="5091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2949DA5-DC97-4E22-9D52-C4C350268675}"/>
                </a:ext>
              </a:extLst>
            </p:cNvPr>
            <p:cNvGrpSpPr/>
            <p:nvPr/>
          </p:nvGrpSpPr>
          <p:grpSpPr>
            <a:xfrm>
              <a:off x="6688667" y="2690525"/>
              <a:ext cx="1443566" cy="1192735"/>
              <a:chOff x="6688667" y="2883031"/>
              <a:chExt cx="1443566" cy="119273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C125F7F-F0BC-4D55-986F-18DC06CB5979}"/>
                  </a:ext>
                </a:extLst>
              </p:cNvPr>
              <p:cNvGrpSpPr/>
              <p:nvPr/>
            </p:nvGrpSpPr>
            <p:grpSpPr>
              <a:xfrm>
                <a:off x="7775713" y="2883031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33FFD03-5CEC-4482-8975-5CBC73AB5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4B4CA11-6271-4FD4-BF24-9556A6E52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44C67B84-0F65-4D84-9763-1CD146F9D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7946E1C-F7BD-41C7-9308-A03020662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8667" y="342542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4F49B55-C1F9-4065-9796-FB16BED729C2}"/>
                </a:ext>
              </a:extLst>
            </p:cNvPr>
            <p:cNvGrpSpPr/>
            <p:nvPr/>
          </p:nvGrpSpPr>
          <p:grpSpPr>
            <a:xfrm>
              <a:off x="6657469" y="5107634"/>
              <a:ext cx="1443566" cy="1192735"/>
              <a:chOff x="6657469" y="5300140"/>
              <a:chExt cx="1443566" cy="119273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EBC7689-7E88-4367-93A4-7F36D335207E}"/>
                  </a:ext>
                </a:extLst>
              </p:cNvPr>
              <p:cNvGrpSpPr/>
              <p:nvPr/>
            </p:nvGrpSpPr>
            <p:grpSpPr>
              <a:xfrm>
                <a:off x="7744515" y="5300140"/>
                <a:ext cx="356520" cy="1192735"/>
                <a:chOff x="7775713" y="2883031"/>
                <a:chExt cx="356520" cy="1192735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FF2A208-A217-4F5E-92AA-BD53D9385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0" cy="1192735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C70EEF5-A46C-472E-9B2A-1CDA5BC69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2883031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6ECA968-F609-48C2-8E41-3920D7E15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713" y="4075766"/>
                  <a:ext cx="3565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432C4BE-462A-4201-AB47-5CD39F5CD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7469" y="5723798"/>
                <a:ext cx="108704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330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00" y="2766218"/>
            <a:ext cx="10515600" cy="1325563"/>
          </a:xfrm>
        </p:spPr>
        <p:txBody>
          <a:bodyPr/>
          <a:lstStyle/>
          <a:p>
            <a:r>
              <a:rPr lang="en-US" dirty="0"/>
              <a:t>How to determine the best split?</a:t>
            </a:r>
          </a:p>
        </p:txBody>
      </p:sp>
    </p:spTree>
    <p:extLst>
      <p:ext uri="{BB962C8B-B14F-4D97-AF65-F5344CB8AC3E}">
        <p14:creationId xmlns:p14="http://schemas.microsoft.com/office/powerpoint/2010/main" val="140853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CC16-6D97-4CA2-AE1B-B46AE46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split to accurately classify each category of dependent output variable y according to independent input variable x</a:t>
                </a:r>
              </a:p>
              <a:p>
                <a:r>
                  <a:rPr lang="en-US" dirty="0"/>
                  <a:t>Split to maximize the information gain</a:t>
                </a:r>
              </a:p>
              <a:p>
                <a:r>
                  <a:rPr lang="en-US" dirty="0"/>
                  <a:t>Information gain = Entropy before split - Entropy after split </a:t>
                </a:r>
              </a:p>
              <a:p>
                <a:r>
                  <a:rPr lang="en-US" dirty="0"/>
                  <a:t>Entropy: measure of homogeneity (similar value)</a:t>
                </a:r>
              </a:p>
              <a:p>
                <a:pPr lvl="1"/>
                <a:r>
                  <a:rPr lang="en-US" dirty="0"/>
                  <a:t>Entropy = 0: most homogeneous or all data are in the same class or pure!</a:t>
                </a:r>
              </a:p>
              <a:p>
                <a:pPr lvl="1"/>
                <a:r>
                  <a:rPr lang="en-US" dirty="0"/>
                  <a:t>Entropy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i</a:t>
                </a:r>
                <a:r>
                  <a:rPr lang="en-US" dirty="0"/>
                  <a:t> is the index of category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894458-4DE2-4131-BE89-29707F769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6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443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Poppins</vt:lpstr>
      <vt:lpstr>Office Theme</vt:lpstr>
      <vt:lpstr>Decision Tree and  Random Forest</vt:lpstr>
      <vt:lpstr>Content</vt:lpstr>
      <vt:lpstr>1.Simple Decision Tree</vt:lpstr>
      <vt:lpstr>1.Simple Decision Tree</vt:lpstr>
      <vt:lpstr>Type of input (independent variable x)</vt:lpstr>
      <vt:lpstr>Type of output (dependent variable y)</vt:lpstr>
      <vt:lpstr>Summary of all types of Decision Tree</vt:lpstr>
      <vt:lpstr>How to determine the best split?</vt:lpstr>
      <vt:lpstr>Classification Tree</vt:lpstr>
      <vt:lpstr>Classification Tree: Examples</vt:lpstr>
      <vt:lpstr>Classification Tree: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tisana wanwarn</dc:creator>
  <cp:lastModifiedBy>tisana wanwarn</cp:lastModifiedBy>
  <cp:revision>345</cp:revision>
  <dcterms:created xsi:type="dcterms:W3CDTF">2020-08-27T07:25:12Z</dcterms:created>
  <dcterms:modified xsi:type="dcterms:W3CDTF">2020-08-27T10:49:48Z</dcterms:modified>
</cp:coreProperties>
</file>