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3" r:id="rId4"/>
    <p:sldId id="258" r:id="rId5"/>
    <p:sldId id="260" r:id="rId6"/>
    <p:sldId id="279" r:id="rId7"/>
    <p:sldId id="261" r:id="rId8"/>
    <p:sldId id="272" r:id="rId9"/>
    <p:sldId id="273" r:id="rId10"/>
    <p:sldId id="280" r:id="rId11"/>
    <p:sldId id="259" r:id="rId12"/>
    <p:sldId id="274" r:id="rId13"/>
    <p:sldId id="275" r:id="rId14"/>
    <p:sldId id="265" r:id="rId15"/>
    <p:sldId id="264" r:id="rId16"/>
    <p:sldId id="266" r:id="rId17"/>
    <p:sldId id="281" r:id="rId18"/>
    <p:sldId id="282" r:id="rId19"/>
    <p:sldId id="284" r:id="rId20"/>
    <p:sldId id="267" r:id="rId21"/>
    <p:sldId id="270" r:id="rId22"/>
    <p:sldId id="271" r:id="rId23"/>
    <p:sldId id="285" r:id="rId24"/>
    <p:sldId id="278" r:id="rId25"/>
    <p:sldId id="286" r:id="rId26"/>
    <p:sldId id="289" r:id="rId27"/>
    <p:sldId id="288" r:id="rId28"/>
    <p:sldId id="287" r:id="rId29"/>
    <p:sldId id="291" r:id="rId30"/>
    <p:sldId id="292" r:id="rId31"/>
    <p:sldId id="290" r:id="rId32"/>
    <p:sldId id="293" r:id="rId33"/>
    <p:sldId id="294" r:id="rId34"/>
    <p:sldId id="276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9397-DA6C-43B5-AFDA-4B9958A1603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22DD-AD4D-44AE-88D8-36364AB8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344250" y="290719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&gt;30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&lt;30 </a:t>
              </a:r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15A9B3-4150-4477-B1B8-D2BEDACDE16D}"/>
              </a:ext>
            </a:extLst>
          </p:cNvPr>
          <p:cNvGrpSpPr/>
          <p:nvPr/>
        </p:nvGrpSpPr>
        <p:grpSpPr>
          <a:xfrm>
            <a:off x="6746621" y="2914986"/>
            <a:ext cx="4842741" cy="2508669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6000DC3-9051-4B0D-A1DD-1137A4B5CA9E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BE457E9-424E-498F-8D43-8A50FE722638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D9648C-8358-4EAC-8DF4-62F3E34E5334}"/>
                  </a:ext>
                </a:extLst>
              </p:cNvPr>
              <p:cNvSpPr txBox="1"/>
              <p:nvPr/>
            </p:nvSpPr>
            <p:spPr>
              <a:xfrm>
                <a:off x="4821259" y="3397624"/>
                <a:ext cx="1867313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453BB3-5D80-4CAF-B588-CFAF36FA23B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7323019-C9EC-4440-96C7-D8800D1B9F78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110DDE-1683-476C-8B62-CAB5D03A091B}"/>
                  </a:ext>
                </a:extLst>
              </p:cNvPr>
              <p:cNvSpPr txBox="1"/>
              <p:nvPr/>
            </p:nvSpPr>
            <p:spPr>
              <a:xfrm>
                <a:off x="2528392" y="5255163"/>
                <a:ext cx="924400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DA8961-B4C9-4B98-93FD-DF8858F40EB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9F4320D-93DF-4B66-9F73-71E2E29EE1B6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FC948B-607D-4C16-988C-AFB92922585C}"/>
                  </a:ext>
                </a:extLst>
              </p:cNvPr>
              <p:cNvSpPr txBox="1"/>
              <p:nvPr/>
            </p:nvSpPr>
            <p:spPr>
              <a:xfrm>
                <a:off x="2593198" y="5255162"/>
                <a:ext cx="940836" cy="4470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E3A4B-FB3A-46E5-B194-66C752D1B62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95388E6-876E-4890-BCDD-D415BC4F29C3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81764B-54D9-41CD-9A97-361ABFBC7D91}"/>
                </a:ext>
              </a:extLst>
            </p:cNvPr>
            <p:cNvSpPr txBox="1"/>
            <p:nvPr/>
          </p:nvSpPr>
          <p:spPr>
            <a:xfrm>
              <a:off x="4348367" y="4418169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YES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3EAC36-12DB-455A-A49D-E837E59ECB91}"/>
                </a:ext>
              </a:extLst>
            </p:cNvPr>
            <p:cNvSpPr txBox="1"/>
            <p:nvPr/>
          </p:nvSpPr>
          <p:spPr>
            <a:xfrm>
              <a:off x="6302290" y="4463356"/>
              <a:ext cx="1341783" cy="447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solidFill>
                    <a:srgbClr val="303133"/>
                  </a:solidFill>
                  <a:effectLst/>
                  <a:latin typeface="Poppins"/>
                </a:rPr>
                <a:t>N</a:t>
              </a:r>
              <a:r>
                <a:rPr lang="en-US" sz="1600" dirty="0">
                  <a:solidFill>
                    <a:srgbClr val="303133"/>
                  </a:solidFill>
                  <a:latin typeface="Poppins"/>
                </a:rPr>
                <a:t>O</a:t>
              </a:r>
              <a:endParaRPr lang="en-US" sz="1600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8D27A3B1-B24E-4F1D-AC60-B42CE6E6C2BA}"/>
              </a:ext>
            </a:extLst>
          </p:cNvPr>
          <p:cNvSpPr/>
          <p:nvPr/>
        </p:nvSpPr>
        <p:spPr>
          <a:xfrm>
            <a:off x="897465" y="3630032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909B7C-261F-4FF3-829C-B6F0EF5143EF}"/>
              </a:ext>
            </a:extLst>
          </p:cNvPr>
          <p:cNvSpPr/>
          <p:nvPr/>
        </p:nvSpPr>
        <p:spPr>
          <a:xfrm>
            <a:off x="7267566" y="3667744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782672-BDBB-4427-9E54-E0966602ED83}"/>
              </a:ext>
            </a:extLst>
          </p:cNvPr>
          <p:cNvSpPr txBox="1"/>
          <p:nvPr/>
        </p:nvSpPr>
        <p:spPr>
          <a:xfrm>
            <a:off x="2193523" y="4155056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8D24CE-72C7-48EE-AA2C-06F730FF23B9}"/>
              </a:ext>
            </a:extLst>
          </p:cNvPr>
          <p:cNvSpPr txBox="1"/>
          <p:nvPr/>
        </p:nvSpPr>
        <p:spPr>
          <a:xfrm>
            <a:off x="8599528" y="4207522"/>
            <a:ext cx="24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Catergorical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Tree: categorical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5A125-F915-49A7-8B38-37C9E75DD8FE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AE5D62-35CC-4620-8AF3-28211226B4DB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068B0B-234B-40A3-A9F4-8EF176BB71EC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9C503-AB21-4098-B18A-B0C5AFC69AEF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3586E6-BA16-4E91-8231-AEAE4ED3231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F21AA6-67D4-4BAC-9163-1A4480D728AB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A7B-B1DE-4AB0-91DD-5600B85BB062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32C74E-37D2-4E9E-A3FA-90E776649D1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099200-6271-4B65-864B-1635F151EF2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AE8C8-483A-45FA-B026-637D5E3B8DD4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1B6DBD-283F-43E3-8522-DFFD37FC1CBF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7F90DB-667E-4428-9FFE-DC4B8F7A6A3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E2F8F3-4F63-4C45-A1A9-C416A9FF9C58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3CCA8-64FD-46BF-8700-9D8BB2383B89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A36FEA7-66B3-415A-8767-A20D20454A0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Tree: continuous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06120-5B55-49AD-A686-667BF8317C2B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7860C1-F762-47A8-AED9-58BD947D1FC8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DCEE7D-43C3-469E-BB86-430117A5E477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E45FE-ABE8-4029-80DB-80CB2ABBBB4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DA609D-B87F-45AE-A667-4D877D347EF1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C8FB0E-D226-467A-9122-D4721E5FB838}"/>
                  </a:ext>
                </a:extLst>
              </p:cNvPr>
              <p:cNvSpPr txBox="1"/>
              <p:nvPr/>
            </p:nvSpPr>
            <p:spPr>
              <a:xfrm>
                <a:off x="2353627" y="5209040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Y=3.45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1DB84-B6A1-4C34-B982-E914F686CB2E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1F78F6-0AAF-4966-A781-90CB88FAE20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DE5B2B-EEBB-4643-90A5-3FFA523DF57A}"/>
                  </a:ext>
                </a:extLst>
              </p:cNvPr>
              <p:cNvSpPr txBox="1"/>
              <p:nvPr/>
            </p:nvSpPr>
            <p:spPr>
              <a:xfrm>
                <a:off x="2265343" y="5201669"/>
                <a:ext cx="1336712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Y=4.34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AF46DA-6F8E-4394-AEEF-B46D6B0682C2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9566AA-3B9D-48F7-8A0E-B9BF6264954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/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&gt;3.3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/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&lt;=3.3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4A12D8-8E6B-40BB-93DD-708B0D35A23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E06EDCD-8473-4690-92D6-3DBAA51B7B75}"/>
              </a:ext>
            </a:extLst>
          </p:cNvPr>
          <p:cNvGrpSpPr/>
          <p:nvPr/>
        </p:nvGrpSpPr>
        <p:grpSpPr>
          <a:xfrm>
            <a:off x="6896079" y="3504337"/>
            <a:ext cx="3061252" cy="993913"/>
            <a:chOff x="6113655" y="3334620"/>
            <a:chExt cx="3061252" cy="9939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06679-AD00-4CB5-A0F4-0BE1F53198CC}"/>
                </a:ext>
              </a:extLst>
            </p:cNvPr>
            <p:cNvSpPr/>
            <p:nvPr/>
          </p:nvSpPr>
          <p:spPr>
            <a:xfrm>
              <a:off x="6113655" y="333462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E2FE5-F810-49F2-AFEF-2D0F1E3E682B}"/>
                </a:ext>
              </a:extLst>
            </p:cNvPr>
            <p:cNvSpPr/>
            <p:nvPr/>
          </p:nvSpPr>
          <p:spPr>
            <a:xfrm>
              <a:off x="6276073" y="336994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56ABE3-DC1F-4103-92A5-8A8E37784DC6}"/>
                </a:ext>
              </a:extLst>
            </p:cNvPr>
            <p:cNvSpPr/>
            <p:nvPr/>
          </p:nvSpPr>
          <p:spPr>
            <a:xfrm>
              <a:off x="6629565" y="337086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E095C2-75F4-49D2-8F29-15F3662BA7CC}"/>
                </a:ext>
              </a:extLst>
            </p:cNvPr>
            <p:cNvSpPr/>
            <p:nvPr/>
          </p:nvSpPr>
          <p:spPr>
            <a:xfrm>
              <a:off x="6276072" y="398974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C4B98C-70C1-44ED-8B23-E5028DBE277F}"/>
                </a:ext>
              </a:extLst>
            </p:cNvPr>
            <p:cNvSpPr/>
            <p:nvPr/>
          </p:nvSpPr>
          <p:spPr>
            <a:xfrm>
              <a:off x="6272479" y="367946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115101-8886-4BED-8A6C-4051DB5146C9}"/>
                </a:ext>
              </a:extLst>
            </p:cNvPr>
            <p:cNvSpPr/>
            <p:nvPr/>
          </p:nvSpPr>
          <p:spPr>
            <a:xfrm>
              <a:off x="6629564" y="400369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199F7B7-1697-4AEC-B8CF-095F78D92EF9}"/>
                </a:ext>
              </a:extLst>
            </p:cNvPr>
            <p:cNvSpPr/>
            <p:nvPr/>
          </p:nvSpPr>
          <p:spPr>
            <a:xfrm>
              <a:off x="6629564" y="368723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D50376-70F2-4980-8950-D3AB2988ED16}"/>
                </a:ext>
              </a:extLst>
            </p:cNvPr>
            <p:cNvSpPr/>
            <p:nvPr/>
          </p:nvSpPr>
          <p:spPr>
            <a:xfrm>
              <a:off x="6985312" y="338005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5748AC-B17F-429A-8074-83A7FC4DA901}"/>
                </a:ext>
              </a:extLst>
            </p:cNvPr>
            <p:cNvSpPr/>
            <p:nvPr/>
          </p:nvSpPr>
          <p:spPr>
            <a:xfrm>
              <a:off x="7338804" y="338097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FCBAF8-B453-413C-B644-42FE500DDC85}"/>
                </a:ext>
              </a:extLst>
            </p:cNvPr>
            <p:cNvSpPr/>
            <p:nvPr/>
          </p:nvSpPr>
          <p:spPr>
            <a:xfrm>
              <a:off x="6985311" y="3999853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9D15482-5AA4-43D4-8397-E44CE26526B9}"/>
                </a:ext>
              </a:extLst>
            </p:cNvPr>
            <p:cNvSpPr/>
            <p:nvPr/>
          </p:nvSpPr>
          <p:spPr>
            <a:xfrm>
              <a:off x="6981718" y="368957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800FED-6BA1-4597-B074-F3EF904C406B}"/>
                </a:ext>
              </a:extLst>
            </p:cNvPr>
            <p:cNvSpPr/>
            <p:nvPr/>
          </p:nvSpPr>
          <p:spPr>
            <a:xfrm>
              <a:off x="7338803" y="4013806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8FF7C6-C5E9-41F0-A4D0-0C2425459A5A}"/>
                </a:ext>
              </a:extLst>
            </p:cNvPr>
            <p:cNvSpPr/>
            <p:nvPr/>
          </p:nvSpPr>
          <p:spPr>
            <a:xfrm>
              <a:off x="7338803" y="3697348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5ACD2F-AB78-4D07-A750-F8265A904879}"/>
                </a:ext>
              </a:extLst>
            </p:cNvPr>
            <p:cNvSpPr/>
            <p:nvPr/>
          </p:nvSpPr>
          <p:spPr>
            <a:xfrm>
              <a:off x="7699482" y="338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59F1E0-97C0-403C-B90D-9B845ACFFA3F}"/>
                </a:ext>
              </a:extLst>
            </p:cNvPr>
            <p:cNvSpPr/>
            <p:nvPr/>
          </p:nvSpPr>
          <p:spPr>
            <a:xfrm>
              <a:off x="8052974" y="338255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B9F325-28E3-47E3-8614-8877C3D238A7}"/>
                </a:ext>
              </a:extLst>
            </p:cNvPr>
            <p:cNvSpPr/>
            <p:nvPr/>
          </p:nvSpPr>
          <p:spPr>
            <a:xfrm>
              <a:off x="7699481" y="400143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C2F28E-7B82-4423-9E4E-B413AF75AA2D}"/>
                </a:ext>
              </a:extLst>
            </p:cNvPr>
            <p:cNvSpPr/>
            <p:nvPr/>
          </p:nvSpPr>
          <p:spPr>
            <a:xfrm>
              <a:off x="7695888" y="369115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86F6AB-BCEF-4211-9910-9A0B0FA50D05}"/>
                </a:ext>
              </a:extLst>
            </p:cNvPr>
            <p:cNvSpPr/>
            <p:nvPr/>
          </p:nvSpPr>
          <p:spPr>
            <a:xfrm>
              <a:off x="8052973" y="4015385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450C168-D258-4357-BDD1-D3910655753E}"/>
                </a:ext>
              </a:extLst>
            </p:cNvPr>
            <p:cNvSpPr/>
            <p:nvPr/>
          </p:nvSpPr>
          <p:spPr>
            <a:xfrm>
              <a:off x="8052973" y="3698927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723E20-C23A-4991-A5DB-E4A3BFCACA2D}"/>
                </a:ext>
              </a:extLst>
            </p:cNvPr>
            <p:cNvSpPr/>
            <p:nvPr/>
          </p:nvSpPr>
          <p:spPr>
            <a:xfrm>
              <a:off x="8401534" y="338434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5EB962-91FC-44A2-8B01-8411586E9DBE}"/>
                </a:ext>
              </a:extLst>
            </p:cNvPr>
            <p:cNvSpPr/>
            <p:nvPr/>
          </p:nvSpPr>
          <p:spPr>
            <a:xfrm>
              <a:off x="8755026" y="338525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17374B-D186-4457-B90A-02D68B727B98}"/>
                </a:ext>
              </a:extLst>
            </p:cNvPr>
            <p:cNvSpPr/>
            <p:nvPr/>
          </p:nvSpPr>
          <p:spPr>
            <a:xfrm>
              <a:off x="8401533" y="4004139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0FFA8F3-FBEB-46C8-8D2A-56943EA6CB10}"/>
                </a:ext>
              </a:extLst>
            </p:cNvPr>
            <p:cNvSpPr/>
            <p:nvPr/>
          </p:nvSpPr>
          <p:spPr>
            <a:xfrm>
              <a:off x="8397940" y="3693861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78F08-C692-4450-951D-7E7691A5B78E}"/>
                </a:ext>
              </a:extLst>
            </p:cNvPr>
            <p:cNvSpPr/>
            <p:nvPr/>
          </p:nvSpPr>
          <p:spPr>
            <a:xfrm>
              <a:off x="8755025" y="4018092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F3B811C-6A6D-46B9-9B15-19DD69E10E11}"/>
                </a:ext>
              </a:extLst>
            </p:cNvPr>
            <p:cNvSpPr/>
            <p:nvPr/>
          </p:nvSpPr>
          <p:spPr>
            <a:xfrm>
              <a:off x="8755025" y="3701634"/>
              <a:ext cx="291049" cy="2910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split to accurately classify each category of dependent output variable y according to independent input variable x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0F5776-CD65-416D-9CA5-3517D08489E5}"/>
              </a:ext>
            </a:extLst>
          </p:cNvPr>
          <p:cNvGrpSpPr/>
          <p:nvPr/>
        </p:nvGrpSpPr>
        <p:grpSpPr>
          <a:xfrm>
            <a:off x="1877829" y="4118138"/>
            <a:ext cx="3061252" cy="993913"/>
            <a:chOff x="4178020" y="2648110"/>
            <a:chExt cx="3061252" cy="9939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6F1DF9-3C25-4C90-95B7-D35FB4ED4A54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25E4A5-051B-4905-A2DB-6A82B6EFEF43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6D1FE-95F7-495B-8C9A-CD03F699414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BCD93E-B7A1-4125-B9AE-E667BD49F13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CDFBB64-D2A6-4B26-93D8-599678FA9771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83EF90-303B-45F1-945A-DAC62FD6B887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FABE80-E9CF-4030-A0E4-B8313E09AE9F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0B92B0-92FF-47A3-89C6-2C038632D6D8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AB1D0-6082-48BE-89A2-943860A26609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5A9647-4BC3-455F-8551-B08D13F3930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4A3DEB-A0A3-4EED-BD48-E4A06DF84641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DBA29F5-F7F9-45C0-B756-C7225F8578B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DD888D-5922-46E7-A83D-741D7AA8198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889417-2BD4-48ED-A516-6A453B9B4E11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B5AD23-2FCD-45F5-8B2F-B5A9EF31309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CB3B50-5E7B-490E-9C2C-E45695735C33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4789A8-A2EE-44A5-8550-2450BBF8242C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2A3F78-C437-4132-AFCA-8F8EC663A2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6B7BD2-44B8-4C3E-824F-E792D2DD841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7A7CD54-1AA3-4C77-B2D0-06E61BA1106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74965D3-9554-4DF2-8188-D9A8C2720D2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F964E35-FDEB-414A-9321-B0A1681D4AE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29C50B0-EAC4-4C77-BE92-9D2D4736436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D23623-D681-46A5-895D-9CF970CD94B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2E5371-86CF-495D-8491-519ED1A0D10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996BDEE-167D-4801-8B9F-D4119AA1FD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F259DB-FA5F-40C8-AED4-BFC158B0C4A1}"/>
              </a:ext>
            </a:extLst>
          </p:cNvPr>
          <p:cNvCxnSpPr>
            <a:cxnSpLocks/>
          </p:cNvCxnSpPr>
          <p:nvPr/>
        </p:nvCxnSpPr>
        <p:spPr>
          <a:xfrm>
            <a:off x="6248570" y="4065267"/>
            <a:ext cx="0" cy="11927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4A6937-8B4B-4D29-91ED-B01394B8D788}"/>
              </a:ext>
            </a:extLst>
          </p:cNvPr>
          <p:cNvCxnSpPr>
            <a:cxnSpLocks/>
          </p:cNvCxnSpPr>
          <p:nvPr/>
        </p:nvCxnSpPr>
        <p:spPr>
          <a:xfrm>
            <a:off x="6248570" y="4084121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60A426-DA3D-4C07-A132-77B7E117118A}"/>
              </a:ext>
            </a:extLst>
          </p:cNvPr>
          <p:cNvCxnSpPr>
            <a:cxnSpLocks/>
          </p:cNvCxnSpPr>
          <p:nvPr/>
        </p:nvCxnSpPr>
        <p:spPr>
          <a:xfrm>
            <a:off x="6248570" y="5239148"/>
            <a:ext cx="356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4DC16D-1D1E-42B3-9DB0-ED07859619DE}"/>
              </a:ext>
            </a:extLst>
          </p:cNvPr>
          <p:cNvCxnSpPr>
            <a:cxnSpLocks/>
          </p:cNvCxnSpPr>
          <p:nvPr/>
        </p:nvCxnSpPr>
        <p:spPr>
          <a:xfrm>
            <a:off x="5161524" y="4607664"/>
            <a:ext cx="10870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A4E683-0FA3-4B2C-A105-CB3B195B71B4}"/>
              </a:ext>
            </a:extLst>
          </p:cNvPr>
          <p:cNvGrpSpPr/>
          <p:nvPr/>
        </p:nvGrpSpPr>
        <p:grpSpPr>
          <a:xfrm>
            <a:off x="6867193" y="4799187"/>
            <a:ext cx="3061252" cy="993913"/>
            <a:chOff x="6084769" y="4629470"/>
            <a:chExt cx="3061252" cy="99391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17E6B4A-CF39-46C4-BA3B-CC24684C6E15}"/>
                </a:ext>
              </a:extLst>
            </p:cNvPr>
            <p:cNvSpPr/>
            <p:nvPr/>
          </p:nvSpPr>
          <p:spPr>
            <a:xfrm>
              <a:off x="6084769" y="462947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16705EE-3EA0-448F-9049-03A4EBAE72DD}"/>
                </a:ext>
              </a:extLst>
            </p:cNvPr>
            <p:cNvSpPr/>
            <p:nvPr/>
          </p:nvSpPr>
          <p:spPr>
            <a:xfrm>
              <a:off x="6267434" y="466361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D0D2C6C-3691-4EBB-8C5D-0AC220E4E8FE}"/>
                </a:ext>
              </a:extLst>
            </p:cNvPr>
            <p:cNvSpPr/>
            <p:nvPr/>
          </p:nvSpPr>
          <p:spPr>
            <a:xfrm>
              <a:off x="6620926" y="466452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D5B103-0639-4347-823A-D038B71F2B3D}"/>
                </a:ext>
              </a:extLst>
            </p:cNvPr>
            <p:cNvSpPr/>
            <p:nvPr/>
          </p:nvSpPr>
          <p:spPr>
            <a:xfrm>
              <a:off x="6267433" y="528340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33BC9EE-90F4-40BB-9393-7D2BA26A48FC}"/>
                </a:ext>
              </a:extLst>
            </p:cNvPr>
            <p:cNvSpPr/>
            <p:nvPr/>
          </p:nvSpPr>
          <p:spPr>
            <a:xfrm>
              <a:off x="6263840" y="497313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07842F8-232B-4FDF-AC1D-D1E50A54B1B5}"/>
                </a:ext>
              </a:extLst>
            </p:cNvPr>
            <p:cNvSpPr/>
            <p:nvPr/>
          </p:nvSpPr>
          <p:spPr>
            <a:xfrm>
              <a:off x="6620925" y="529736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797EF25-C681-4F83-94B7-497AD2FE89D5}"/>
                </a:ext>
              </a:extLst>
            </p:cNvPr>
            <p:cNvSpPr/>
            <p:nvPr/>
          </p:nvSpPr>
          <p:spPr>
            <a:xfrm>
              <a:off x="6620925" y="498090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AB1700A-EA74-4AE8-B58B-28D39C0D115F}"/>
                </a:ext>
              </a:extLst>
            </p:cNvPr>
            <p:cNvSpPr/>
            <p:nvPr/>
          </p:nvSpPr>
          <p:spPr>
            <a:xfrm>
              <a:off x="6976673" y="467372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EA40B1A-20C1-4315-8B45-3686AAA32EC4}"/>
                </a:ext>
              </a:extLst>
            </p:cNvPr>
            <p:cNvSpPr/>
            <p:nvPr/>
          </p:nvSpPr>
          <p:spPr>
            <a:xfrm>
              <a:off x="7330165" y="467463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A916819-799C-46BE-97FE-16F3687BE2B1}"/>
                </a:ext>
              </a:extLst>
            </p:cNvPr>
            <p:cNvSpPr/>
            <p:nvPr/>
          </p:nvSpPr>
          <p:spPr>
            <a:xfrm>
              <a:off x="6976672" y="5293518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0B01D69-77CE-4E8D-911B-882E467C3A3F}"/>
                </a:ext>
              </a:extLst>
            </p:cNvPr>
            <p:cNvSpPr/>
            <p:nvPr/>
          </p:nvSpPr>
          <p:spPr>
            <a:xfrm>
              <a:off x="6973079" y="498324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06DAC01-4215-4467-A17B-44F158C9F1F1}"/>
                </a:ext>
              </a:extLst>
            </p:cNvPr>
            <p:cNvSpPr/>
            <p:nvPr/>
          </p:nvSpPr>
          <p:spPr>
            <a:xfrm>
              <a:off x="7330164" y="5307471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F5AD63-9562-49DD-9FB8-2DC35EC0E194}"/>
                </a:ext>
              </a:extLst>
            </p:cNvPr>
            <p:cNvSpPr/>
            <p:nvPr/>
          </p:nvSpPr>
          <p:spPr>
            <a:xfrm>
              <a:off x="7330164" y="4991013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20FCEBA-6E50-4FCE-BF6F-E091CB78626C}"/>
                </a:ext>
              </a:extLst>
            </p:cNvPr>
            <p:cNvSpPr/>
            <p:nvPr/>
          </p:nvSpPr>
          <p:spPr>
            <a:xfrm>
              <a:off x="7690843" y="467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F4EFC4F-0243-4CEB-AE1C-D85B1996BF63}"/>
                </a:ext>
              </a:extLst>
            </p:cNvPr>
            <p:cNvSpPr/>
            <p:nvPr/>
          </p:nvSpPr>
          <p:spPr>
            <a:xfrm>
              <a:off x="8044335" y="467621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B1FDDB7-F7F0-4A88-9422-51687301EFC6}"/>
                </a:ext>
              </a:extLst>
            </p:cNvPr>
            <p:cNvSpPr/>
            <p:nvPr/>
          </p:nvSpPr>
          <p:spPr>
            <a:xfrm>
              <a:off x="7690842" y="529509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F6131BD-CBC9-457E-AD37-886F77065358}"/>
                </a:ext>
              </a:extLst>
            </p:cNvPr>
            <p:cNvSpPr/>
            <p:nvPr/>
          </p:nvSpPr>
          <p:spPr>
            <a:xfrm>
              <a:off x="7687249" y="498481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992CD34-74D4-4FDF-BC74-FAF0175B57EA}"/>
                </a:ext>
              </a:extLst>
            </p:cNvPr>
            <p:cNvSpPr/>
            <p:nvPr/>
          </p:nvSpPr>
          <p:spPr>
            <a:xfrm>
              <a:off x="8044334" y="5309050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F2F2365-1A31-4F37-9E6D-333CEEB07C30}"/>
                </a:ext>
              </a:extLst>
            </p:cNvPr>
            <p:cNvSpPr/>
            <p:nvPr/>
          </p:nvSpPr>
          <p:spPr>
            <a:xfrm>
              <a:off x="8044334" y="4992592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6D952B4-F919-48D0-A88D-665E78944F51}"/>
                </a:ext>
              </a:extLst>
            </p:cNvPr>
            <p:cNvSpPr/>
            <p:nvPr/>
          </p:nvSpPr>
          <p:spPr>
            <a:xfrm>
              <a:off x="8392895" y="467800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DC071F4-BB31-428E-B674-AE8CAC8EB80D}"/>
                </a:ext>
              </a:extLst>
            </p:cNvPr>
            <p:cNvSpPr/>
            <p:nvPr/>
          </p:nvSpPr>
          <p:spPr>
            <a:xfrm>
              <a:off x="8746387" y="467892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B77961-7778-4F72-AE6B-BADDEACA89D2}"/>
                </a:ext>
              </a:extLst>
            </p:cNvPr>
            <p:cNvSpPr/>
            <p:nvPr/>
          </p:nvSpPr>
          <p:spPr>
            <a:xfrm>
              <a:off x="8392894" y="5297804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1E32315-3FBA-494B-B087-593E54C3F364}"/>
                </a:ext>
              </a:extLst>
            </p:cNvPr>
            <p:cNvSpPr/>
            <p:nvPr/>
          </p:nvSpPr>
          <p:spPr>
            <a:xfrm>
              <a:off x="8389301" y="4987526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7C1648F-F332-41D3-8B04-6F3B00CE2E6C}"/>
                </a:ext>
              </a:extLst>
            </p:cNvPr>
            <p:cNvSpPr/>
            <p:nvPr/>
          </p:nvSpPr>
          <p:spPr>
            <a:xfrm>
              <a:off x="8746386" y="5311757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C98D9C9-6478-4711-937B-209057AA86DF}"/>
                </a:ext>
              </a:extLst>
            </p:cNvPr>
            <p:cNvSpPr/>
            <p:nvPr/>
          </p:nvSpPr>
          <p:spPr>
            <a:xfrm>
              <a:off x="8746386" y="4995299"/>
              <a:ext cx="291049" cy="2910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3183"/>
          </a:xfrm>
        </p:spPr>
        <p:txBody>
          <a:bodyPr/>
          <a:lstStyle/>
          <a:p>
            <a:r>
              <a:rPr lang="en-US" dirty="0"/>
              <a:t>Entropy: measure of homogeneity (similar value)</a:t>
            </a:r>
          </a:p>
          <a:p>
            <a:pPr lvl="1"/>
            <a:r>
              <a:rPr lang="en-US" dirty="0"/>
              <a:t>Entropy = 0: most homogeneous or all data are in the same class or pure!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/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8707C6-C072-4749-86F3-CF822DBC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0" y="4067667"/>
                <a:ext cx="6759019" cy="831574"/>
              </a:xfrm>
              <a:prstGeom prst="rect">
                <a:avLst/>
              </a:prstGeom>
              <a:blipFill>
                <a:blip r:embed="rId2"/>
                <a:stretch>
                  <a:fillRect l="-3960" t="-15108" b="-366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96AD9E-28AA-437E-A7D5-5A7F7A86EFE7}"/>
              </a:ext>
            </a:extLst>
          </p:cNvPr>
          <p:cNvSpPr txBox="1"/>
          <p:nvPr/>
        </p:nvSpPr>
        <p:spPr>
          <a:xfrm>
            <a:off x="3839067" y="49549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index of category</a:t>
            </a:r>
          </a:p>
        </p:txBody>
      </p:sp>
    </p:spTree>
    <p:extLst>
      <p:ext uri="{BB962C8B-B14F-4D97-AF65-F5344CB8AC3E}">
        <p14:creationId xmlns:p14="http://schemas.microsoft.com/office/powerpoint/2010/main" val="41083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4458-4DE2-4131-BE89-29707F76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to maximize the information gain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17177-7147-4560-9B18-7A8E75CF1316}"/>
              </a:ext>
            </a:extLst>
          </p:cNvPr>
          <p:cNvSpPr txBox="1"/>
          <p:nvPr/>
        </p:nvSpPr>
        <p:spPr>
          <a:xfrm>
            <a:off x="1017309" y="4001294"/>
            <a:ext cx="100244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Information gain = Entropy before split - Entropy after split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30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415" y="2766218"/>
            <a:ext cx="10515600" cy="1325563"/>
          </a:xfrm>
        </p:spPr>
        <p:txBody>
          <a:bodyPr/>
          <a:lstStyle/>
          <a:p>
            <a:r>
              <a:rPr lang="en-US" dirty="0"/>
              <a:t>Lets do some simulation</a:t>
            </a:r>
          </a:p>
        </p:txBody>
      </p:sp>
    </p:spTree>
    <p:extLst>
      <p:ext uri="{BB962C8B-B14F-4D97-AF65-F5344CB8AC3E}">
        <p14:creationId xmlns:p14="http://schemas.microsoft.com/office/powerpoint/2010/main" val="2965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1.Decision Tree</a:t>
            </a:r>
          </a:p>
          <a:p>
            <a:pPr marL="0" indent="0">
              <a:buNone/>
            </a:pPr>
            <a:r>
              <a:rPr lang="en-US" sz="4400" dirty="0"/>
              <a:t>2.Random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/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= - 0.5log(1) + 0</a:t>
                </a:r>
              </a:p>
              <a:p>
                <a:pPr marL="0" indent="0">
                  <a:buNone/>
                </a:pPr>
                <a:r>
                  <a:rPr lang="en-US" dirty="0"/>
                  <a:t>	           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6AA481-A5D3-4FEF-90C2-B9B89941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91" y="5782496"/>
                <a:ext cx="3412213" cy="1200650"/>
              </a:xfrm>
              <a:prstGeom prst="rect">
                <a:avLst/>
              </a:prstGeom>
              <a:blipFill>
                <a:blip r:embed="rId2"/>
                <a:stretch>
                  <a:fillRect l="-1429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/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= - 0 + 0.5log(1) 	             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AAB956-1001-4D95-B4A9-5A76EBFC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17" y="5776315"/>
                <a:ext cx="3776490" cy="1200650"/>
              </a:xfrm>
              <a:prstGeom prst="rect">
                <a:avLst/>
              </a:prstGeom>
              <a:blipFill>
                <a:blip r:embed="rId3"/>
                <a:stretch>
                  <a:fillRect l="-1290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3" grpId="0"/>
      <p:bldP spid="3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/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left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= - [0.5log(0.5) + 0.5log(0.5)</a:t>
                </a:r>
              </a:p>
              <a:p>
                <a:r>
                  <a:rPr lang="en-US" dirty="0"/>
                  <a:t>	             = 0.6931471805599453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C5B162-AA22-4B71-B5DF-D9A36C2F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27" y="5769637"/>
                <a:ext cx="5370238" cy="1200650"/>
              </a:xfrm>
              <a:prstGeom prst="rect">
                <a:avLst/>
              </a:prstGeom>
              <a:blipFill>
                <a:blip r:embed="rId2"/>
                <a:stretch>
                  <a:fillRect l="-908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/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right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                         = - [0.5log(0.5) + 0.5log(0.5)</a:t>
                </a:r>
              </a:p>
              <a:p>
                <a:r>
                  <a:rPr lang="en-US" dirty="0"/>
                  <a:t>	                = 0.6931471805599453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EDE6CC7-8BB5-4996-AACD-344028ACA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19" y="5821685"/>
                <a:ext cx="5370237" cy="1200650"/>
              </a:xfrm>
              <a:prstGeom prst="rect">
                <a:avLst/>
              </a:prstGeom>
              <a:blipFill>
                <a:blip r:embed="rId3"/>
                <a:stretch>
                  <a:fillRect l="-1022" t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9" grpId="0"/>
      <p:bldP spid="99" grpId="1"/>
      <p:bldP spid="100" grpId="0"/>
      <p:bldP spid="1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73" y="2766218"/>
            <a:ext cx="10515600" cy="1325563"/>
          </a:xfrm>
        </p:spPr>
        <p:txBody>
          <a:bodyPr/>
          <a:lstStyle/>
          <a:p>
            <a:r>
              <a:rPr lang="en-US" dirty="0"/>
              <a:t>But if we have more than one X?</a:t>
            </a:r>
          </a:p>
        </p:txBody>
      </p:sp>
    </p:spTree>
    <p:extLst>
      <p:ext uri="{BB962C8B-B14F-4D97-AF65-F5344CB8AC3E}">
        <p14:creationId xmlns:p14="http://schemas.microsoft.com/office/powerpoint/2010/main" val="109762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True</a:t>
            </a:r>
          </a:p>
          <a:p>
            <a:pPr lvl="1"/>
            <a:r>
              <a:rPr lang="en-US" dirty="0"/>
              <a:t>Compute entropy before split</a:t>
            </a:r>
          </a:p>
          <a:p>
            <a:pPr lvl="1"/>
            <a:r>
              <a:rPr lang="en-US" dirty="0"/>
              <a:t>For each attribute (independent variable x)</a:t>
            </a:r>
          </a:p>
          <a:p>
            <a:pPr lvl="2"/>
            <a:r>
              <a:rPr lang="en-US" dirty="0"/>
              <a:t>Compute entropy after split</a:t>
            </a:r>
          </a:p>
          <a:p>
            <a:pPr lvl="2"/>
            <a:r>
              <a:rPr lang="en-US" dirty="0"/>
              <a:t>Compute information gain</a:t>
            </a:r>
          </a:p>
          <a:p>
            <a:pPr lvl="1"/>
            <a:r>
              <a:rPr lang="en-US" dirty="0"/>
              <a:t>Select the attribute that yield highest information gain (best split) to be the current split</a:t>
            </a:r>
          </a:p>
          <a:p>
            <a:pPr lvl="1"/>
            <a:r>
              <a:rPr lang="en-US" dirty="0"/>
              <a:t>If the split result in leaf node</a:t>
            </a:r>
          </a:p>
          <a:p>
            <a:pPr lvl="2"/>
            <a:r>
              <a:rPr lang="en-US" dirty="0"/>
              <a:t>Break the loop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669" y="2766218"/>
            <a:ext cx="10515600" cy="1325563"/>
          </a:xfrm>
        </p:spPr>
        <p:txBody>
          <a:bodyPr/>
          <a:lstStyle/>
          <a:p>
            <a:r>
              <a:rPr lang="en-US" dirty="0"/>
              <a:t>What is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328141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848F4-8E85-4B86-B40A-072B50837FD6}"/>
              </a:ext>
            </a:extLst>
          </p:cNvPr>
          <p:cNvSpPr txBox="1"/>
          <p:nvPr/>
        </p:nvSpPr>
        <p:spPr>
          <a:xfrm>
            <a:off x="1234912" y="3429000"/>
            <a:ext cx="99641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Random Forest = Decision Tree + Ensemble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1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928541" y="2631145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Decision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6891338" y="2619249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Random Forest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95" y="3566889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3497944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0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</a:t>
            </a:r>
            <a:r>
              <a:rPr lang="en-US" sz="4400" dirty="0"/>
              <a:t>Ensemble learning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learning: process of combining many estimators to reduce bias, variance, and data sensitivity</a:t>
            </a:r>
          </a:p>
          <a:p>
            <a:r>
              <a:rPr lang="en-US" dirty="0"/>
              <a:t>The more the number of tree (estimator), the more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0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848" y="2766218"/>
            <a:ext cx="10515600" cy="1325563"/>
          </a:xfrm>
        </p:spPr>
        <p:txBody>
          <a:bodyPr/>
          <a:lstStyle/>
          <a:p>
            <a:r>
              <a:rPr lang="en-US" dirty="0"/>
              <a:t>Problem…. </a:t>
            </a:r>
          </a:p>
        </p:txBody>
      </p:sp>
    </p:spTree>
    <p:extLst>
      <p:ext uri="{BB962C8B-B14F-4D97-AF65-F5344CB8AC3E}">
        <p14:creationId xmlns:p14="http://schemas.microsoft.com/office/powerpoint/2010/main" val="136158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96" y="2766218"/>
            <a:ext cx="10515600" cy="1325563"/>
          </a:xfrm>
        </p:spPr>
        <p:txBody>
          <a:bodyPr/>
          <a:lstStyle/>
          <a:p>
            <a:r>
              <a:rPr lang="en-US" dirty="0"/>
              <a:t>What is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3110929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3E551-04FD-4EEB-A801-1C7B899C1C26}"/>
              </a:ext>
            </a:extLst>
          </p:cNvPr>
          <p:cNvSpPr txBox="1"/>
          <p:nvPr/>
        </p:nvSpPr>
        <p:spPr>
          <a:xfrm>
            <a:off x="841913" y="1601242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1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C418-6791-485A-B8CE-5E93E11424DA}"/>
              </a:ext>
            </a:extLst>
          </p:cNvPr>
          <p:cNvSpPr txBox="1"/>
          <p:nvPr/>
        </p:nvSpPr>
        <p:spPr>
          <a:xfrm>
            <a:off x="7006841" y="1601241"/>
            <a:ext cx="4562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Train &gt;50 tree</a:t>
            </a:r>
          </a:p>
        </p:txBody>
      </p:sp>
      <p:pic>
        <p:nvPicPr>
          <p:cNvPr id="1026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EA43F580-B063-43D8-9157-EFA3D252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7" y="2536986"/>
            <a:ext cx="2724221" cy="2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od With Colors Tree. Rainy Day In Forest With Fog. Yellow Trees... Stock  Photo, Picture And Royalty Free Image. Image 96480342.">
            <a:extLst>
              <a:ext uri="{FF2B5EF4-FFF2-40B4-BE49-F238E27FC236}">
                <a16:creationId xmlns:a16="http://schemas.microsoft.com/office/drawing/2014/main" id="{FDA6B2F4-069B-4CFD-AFD5-3EC19B7A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10" y="2468041"/>
            <a:ext cx="3992417" cy="26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718" y="2766218"/>
            <a:ext cx="10515600" cy="1325563"/>
          </a:xfrm>
        </p:spPr>
        <p:txBody>
          <a:bodyPr/>
          <a:lstStyle/>
          <a:p>
            <a:r>
              <a:rPr lang="en-US" dirty="0"/>
              <a:t>What about the dataset?</a:t>
            </a:r>
          </a:p>
        </p:txBody>
      </p:sp>
    </p:spTree>
    <p:extLst>
      <p:ext uri="{BB962C8B-B14F-4D97-AF65-F5344CB8AC3E}">
        <p14:creationId xmlns:p14="http://schemas.microsoft.com/office/powerpoint/2010/main" val="3748654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Bootstrapping: the process of resampling with replacement to increase the size of dataset without having to collect more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F14DE-91CB-4EA6-A8EF-5D497D55FFFD}"/>
              </a:ext>
            </a:extLst>
          </p:cNvPr>
          <p:cNvSpPr txBox="1"/>
          <p:nvPr/>
        </p:nvSpPr>
        <p:spPr>
          <a:xfrm>
            <a:off x="2055043" y="4326903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collecting more data, we fake it!</a:t>
            </a:r>
          </a:p>
        </p:txBody>
      </p:sp>
    </p:spTree>
    <p:extLst>
      <p:ext uri="{BB962C8B-B14F-4D97-AF65-F5344CB8AC3E}">
        <p14:creationId xmlns:p14="http://schemas.microsoft.com/office/powerpoint/2010/main" val="37373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Bootstrapping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245"/>
          </a:xfrm>
        </p:spPr>
        <p:txBody>
          <a:bodyPr/>
          <a:lstStyle/>
          <a:p>
            <a:r>
              <a:rPr lang="en-US" dirty="0"/>
              <a:t>As a result, we can now train each tree in the forest with different dataset!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565E7B-CFB2-43AF-A30A-F33F1DF0208C}"/>
              </a:ext>
            </a:extLst>
          </p:cNvPr>
          <p:cNvGrpSpPr/>
          <p:nvPr/>
        </p:nvGrpSpPr>
        <p:grpSpPr>
          <a:xfrm>
            <a:off x="643467" y="4121052"/>
            <a:ext cx="1611413" cy="523186"/>
            <a:chOff x="4178020" y="2648110"/>
            <a:chExt cx="3061252" cy="9939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CA9969-1828-4E46-A941-054702A08E0D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963999-7939-4566-AAED-9538081CDB3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CED3B9-DFDC-412D-B4F0-39687993576B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DE27D9-C848-4685-978B-9D50F59507C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0C5B96-3D38-4D0F-8BAE-98FDD805971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4AE06-9983-4D13-B9CF-A382E0B3463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F84A4D-9905-4072-A01E-E959459A02CE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DF7EF3-F756-4897-A175-975BFDEF4FB4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C86629E-A5AD-4650-95E1-B77E2DA67B1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9273C2-8F03-4243-AABB-77126362228A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B2C591-8F88-493F-8E52-A0A158132C8C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7F0343-4769-4A0A-88DD-37D57ECAFC7D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3AE980-1930-4512-9F5B-F9437E3EDC5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8AC296-7B1D-466D-A430-BD8B022D0B7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E76218-B4AD-4607-B947-43041DB9687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2F74F1-F362-412B-A8F9-00296D7589B8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0FA33E-D47A-44C3-9AF9-F6DBA0B877B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8F00B3E-2DEF-4561-BDD7-FBBFC24D107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FF5041-9413-4CAC-A2D2-3CAAE760B8B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B0531F-73DB-4B45-8A9D-134ACD1E3E31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25B96C-DE2C-4A54-B859-7FB4CA11BA9F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2AB20C-94C3-4AA4-B4EC-9F6CB48DBC2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208ED20-2032-48AB-AB97-5EC5A4011FF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2342258-AE61-4F18-9170-507A3113D5A8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F3F70A-A42A-41B8-81EB-A99061123E2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BBED89-8D6A-4A2D-BDC2-AE0A57AB3193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B7F341-28AB-49D8-88C0-60EDCF4AB3EF}"/>
              </a:ext>
            </a:extLst>
          </p:cNvPr>
          <p:cNvGrpSpPr/>
          <p:nvPr/>
        </p:nvGrpSpPr>
        <p:grpSpPr>
          <a:xfrm>
            <a:off x="5082903" y="2590621"/>
            <a:ext cx="1611413" cy="523186"/>
            <a:chOff x="4178020" y="2648110"/>
            <a:chExt cx="3061252" cy="993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F135BA-E864-476D-B491-BA56F8B27779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7A9526-1C84-4886-810F-FA226130BC6F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1561BB0-6288-48A9-9751-9B3DD07585F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344ED53-CB5F-43AC-B640-73DDCACC87FC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1D43286-336F-4CD1-BB66-5B7FEE5BEB8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23706A-D7EC-4731-9989-A507FA7B32D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F7995D5-FDA7-405C-96EA-2FBC8B718E0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10C27E3-AF82-4920-AF3E-C7833F809B1C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F6B38D-B4D1-4460-97AB-94EF2AE2A79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5F3D8E3-1EE1-44A0-9256-9E0E2018E2D1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8BD30A0-14B7-4526-8CD7-AAEE989503A8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D3B9C1E-8048-4717-9E84-FBDDBA32A1B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67FBE8-420A-4315-A32F-F01EF185AB75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C36EE9D-1287-463F-AEE0-6615B0AEE81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A5C4171-9C73-4214-A3F8-D9553E16396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86B13C-FE01-4B74-A60D-6FAC0EFC5BB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AAA0F22-C10D-47A2-8DD3-58E38040293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3520EA3-17C9-43A2-8914-9B6B629C0CC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5D47246-E33E-4C20-8036-76EDEB8B1B99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5DB6AEB-3774-4966-9740-61BDAB8BEA69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1D54CCB-7BAD-42B2-9AE2-A61037E5960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8C83505-8F18-4042-B002-4777C23735BD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7364DFE-FAAA-4986-B488-9D3C2E17E21E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349FE8-4F65-4953-9494-4CED7D8A15B3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99AB1C-3D6F-45E9-9BDA-16DA3307107B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C3CA41E-2304-4A2A-A2DA-7A83068293D4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CAE463-B794-445F-BB85-14B39410E610}"/>
              </a:ext>
            </a:extLst>
          </p:cNvPr>
          <p:cNvGrpSpPr/>
          <p:nvPr/>
        </p:nvGrpSpPr>
        <p:grpSpPr>
          <a:xfrm>
            <a:off x="5085777" y="3523476"/>
            <a:ext cx="1611413" cy="523186"/>
            <a:chOff x="4178020" y="2648110"/>
            <a:chExt cx="3061252" cy="99391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D64CAFD-845E-47B6-BC20-5CFF5FCA4D33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692FBDA-5A5A-4D68-B6D4-7BD92378DEB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E0DA75A-6776-4EB6-86F4-CF8880FAF29F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F0E291-C44C-4900-BBF1-93C23B74814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7094C42-3937-4F97-9D78-1C359252287D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987D2D1-421D-4C68-9CC9-899C8FAFE274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EA63F6D-7AAA-43A5-BDAE-0D3A5A565EE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BD2E743-29CF-481D-81A3-26628921740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181221D-34A3-40C7-B141-58269ED860A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9DC83C2-A359-4E1E-9E93-0EED90FA326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61FDC7C-1CF8-4441-8D10-DEBEDAEE452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DD5C83E-95DE-449F-87F3-6002A62567E2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5A9005-4837-4916-83EE-DADF56392FD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6E2CD83-1254-4896-8BB2-D9FF360CBCFC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E0FF55D-0A1E-4921-8DCF-D322F70F460C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FEEE6D3-BC6F-4064-8592-CFE8EFDE848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FA4AB9F-614B-456C-8792-AAB19263842E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4D0912C-A664-4739-A84D-C81660373B3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A784C81-196D-481A-B7B3-460AFE822F8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4F3C57A-E80C-4D42-878A-E4644D9900D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6E5CDD-528C-400C-810E-D57D4A35241E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0372BF-0823-4E54-8287-458399BF48F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4E6FCE5-F648-4DD6-BE3F-33BB6A22CC19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7768B8B-4ED1-4BB6-B8CF-AB5F9ABEBA0D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9759102-6D49-4876-B7C6-5F8C1374649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AA77C12-F778-496B-B031-E4DE389C2ACB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9731A8-F349-465B-967B-AFA4BDAEF156}"/>
              </a:ext>
            </a:extLst>
          </p:cNvPr>
          <p:cNvGrpSpPr/>
          <p:nvPr/>
        </p:nvGrpSpPr>
        <p:grpSpPr>
          <a:xfrm>
            <a:off x="5082904" y="4456331"/>
            <a:ext cx="1611413" cy="523186"/>
            <a:chOff x="4178022" y="2648110"/>
            <a:chExt cx="3061252" cy="993913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74790C9-6F20-4CAF-8FCD-9559028BCEF4}"/>
                </a:ext>
              </a:extLst>
            </p:cNvPr>
            <p:cNvSpPr/>
            <p:nvPr/>
          </p:nvSpPr>
          <p:spPr>
            <a:xfrm>
              <a:off x="4178022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B69809-5A02-4423-AD3D-FDDD931C91C3}"/>
                </a:ext>
              </a:extLst>
            </p:cNvPr>
            <p:cNvGrpSpPr/>
            <p:nvPr/>
          </p:nvGrpSpPr>
          <p:grpSpPr>
            <a:xfrm>
              <a:off x="4330002" y="2682248"/>
              <a:ext cx="2773597" cy="939197"/>
              <a:chOff x="4236869" y="2682248"/>
              <a:chExt cx="2773596" cy="9391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1AFE577-3BD1-459F-AB09-8E8E8D08B0A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A6B436-F3DB-481F-8C15-61DA4B8CECE3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898CF58-B072-4F51-8B9D-7155326B2517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B62A1B1-6F29-4643-8F72-3D9C5A65095F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0520D2-0326-4BEB-81F3-D1A778379E26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8C3AE84-6736-4369-A6B2-144D9ECEC7C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DA5F793-6942-454B-B385-6D3C2C079C4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C756C79-B0CF-435C-B69D-8EB1A1A95CA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CDFD630-22F6-4D35-9760-6CB3FA9E5855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FFF1919-73D8-4534-9E7E-80C2479AD40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69975B5-C64E-4C26-98C0-D72567C89D48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A632956-9398-4257-BB6B-17FE6CC35C0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FACBAD7-790D-4021-94F0-CC7F5B76022F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19D7CA-0DF3-4666-964A-22035B271F67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70D73C5-76D1-4A4F-A6CD-59F483C78EF0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5940CFA-E0F3-4FA1-A984-A10DECEEAE91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6168C2-0793-48B6-8587-54C105C1A770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42136E-1355-4531-A363-04F972A4707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BC467DA-24C7-4CFC-9F63-34F9D9243D89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3C2451-F6A8-4641-8173-1E0EAB94A4A6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616EFB1-A7D0-49A0-87AE-C2CBF1CB8F35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056CB9F-AB30-4C99-86D4-2963BBAD4A87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F836A2C-C5E8-4F51-BF89-2969C84DAE9E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C0B5194-CC76-4775-A551-73B883BAE777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5E800E0-4B1A-41FB-9611-2408BFE8761D}"/>
              </a:ext>
            </a:extLst>
          </p:cNvPr>
          <p:cNvGrpSpPr/>
          <p:nvPr/>
        </p:nvGrpSpPr>
        <p:grpSpPr>
          <a:xfrm>
            <a:off x="5071706" y="5881350"/>
            <a:ext cx="1611413" cy="523186"/>
            <a:chOff x="4178020" y="2648110"/>
            <a:chExt cx="3061252" cy="993913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84E394D-D0A3-45C5-BB58-E3A4269D9C8C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3C90980-C41B-475D-B307-C7DEE69B242A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41A7054-FCFD-4F40-8C60-F5F9B1AFF79E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2995B7E-E471-4A47-AF2F-E217B6A6F21A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3AB813E-4A5B-4DF6-A73A-DF6578A1A6D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8D9E74-8900-4AAF-969A-C82C235F7AC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7767B47-02A3-4D30-96EE-0694ED1DBDE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DBA4CED-F16D-43AB-9CA4-B4A987E20B4F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8D743A1-EF4C-4949-AB72-4592457D5B1F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7C56FE4A-4160-4E76-B00E-8450D13C51FC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73952B6-35CC-440D-9220-3D1B3578460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F31157D-D85F-4427-874F-86E6A1BF569E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0C8AF2FF-14CC-49A3-A4F0-56BBEF0C6E9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5E62F3E-2D29-4FBB-BF8B-50F6727E200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5F67D59-0721-4AC0-889B-9E1A095B1A59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9DE893B-8334-48D8-847C-0DD233B730DA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1CB3C70-00A2-4EF7-BD9C-A0E80102C45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8641E8EA-4564-4A5B-B534-8CB9E490BC1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CC96C1A-0F32-405B-8947-5F3F0529A2B5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1FA93724-F9B8-4A8A-8300-FDEF34ACCE97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522EBA1-1007-494E-992B-6CC13435DFA3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AD5B87-552B-4C72-908E-0F0ECDB984A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6E64583-F119-4C9F-A25C-DAE4AEDD632F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8738228-0A37-451F-B683-17329D64EFC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1E8717F-B6AC-4093-B0A9-BCCCCD71A5F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7697F89-5EDE-44A9-BE79-75371E873DE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9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9276F928-365B-4688-9B2A-13E59831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239762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B2511437-7A48-4005-BC2B-427F2312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3341891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50D30735-AD29-4ABE-A1DF-5A84F1B3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4274746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 descr="Decision Tree ใครเป็นเบาหวานอธิบายง๊ายง่าย : Machine Learning 101 | by Mr.P  L | mmp-li | Medium">
            <a:extLst>
              <a:ext uri="{FF2B5EF4-FFF2-40B4-BE49-F238E27FC236}">
                <a16:creationId xmlns:a16="http://schemas.microsoft.com/office/drawing/2014/main" id="{25D7A867-A39D-4BDF-9628-6F017E55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923" y="5699765"/>
            <a:ext cx="1114220" cy="10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CB8DAFF3-64BA-462F-AAB8-33815FA18CCA}"/>
              </a:ext>
            </a:extLst>
          </p:cNvPr>
          <p:cNvSpPr txBox="1"/>
          <p:nvPr/>
        </p:nvSpPr>
        <p:spPr>
          <a:xfrm>
            <a:off x="654169" y="3653651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A9AAED1-7EA5-4F1F-AA8E-AC07619AA7B2}"/>
              </a:ext>
            </a:extLst>
          </p:cNvPr>
          <p:cNvSpPr/>
          <p:nvPr/>
        </p:nvSpPr>
        <p:spPr>
          <a:xfrm>
            <a:off x="2941163" y="4145658"/>
            <a:ext cx="1623786" cy="523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CD1E11-C3B0-4331-9446-04B3D3E5D623}"/>
              </a:ext>
            </a:extLst>
          </p:cNvPr>
          <p:cNvSpPr txBox="1"/>
          <p:nvPr/>
        </p:nvSpPr>
        <p:spPr>
          <a:xfrm>
            <a:off x="2909314" y="3663616"/>
            <a:ext cx="212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7C3E25C-2662-41B5-B7F7-7D260E5B9298}"/>
              </a:ext>
            </a:extLst>
          </p:cNvPr>
          <p:cNvSpPr txBox="1"/>
          <p:nvPr/>
        </p:nvSpPr>
        <p:spPr>
          <a:xfrm>
            <a:off x="6910664" y="2532533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1 with dataset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548E8BD-E9DA-41DD-B98F-BC3022B6E0D6}"/>
              </a:ext>
            </a:extLst>
          </p:cNvPr>
          <p:cNvSpPr txBox="1"/>
          <p:nvPr/>
        </p:nvSpPr>
        <p:spPr>
          <a:xfrm>
            <a:off x="6980110" y="4455956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3 with dataset 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881F0B4-FF01-4711-81B0-ED574BA51BA8}"/>
              </a:ext>
            </a:extLst>
          </p:cNvPr>
          <p:cNvSpPr txBox="1"/>
          <p:nvPr/>
        </p:nvSpPr>
        <p:spPr>
          <a:xfrm>
            <a:off x="6951970" y="3575929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2 with dataset 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3BB1D8-2A1E-46DC-9943-EEA35F71AC3F}"/>
              </a:ext>
            </a:extLst>
          </p:cNvPr>
          <p:cNvSpPr txBox="1"/>
          <p:nvPr/>
        </p:nvSpPr>
        <p:spPr>
          <a:xfrm>
            <a:off x="6980806" y="5815684"/>
            <a:ext cx="212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tree n with dataset 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31AA2B9-2F45-461B-A938-57AD635DBE64}"/>
              </a:ext>
            </a:extLst>
          </p:cNvPr>
          <p:cNvSpPr txBox="1"/>
          <p:nvPr/>
        </p:nvSpPr>
        <p:spPr>
          <a:xfrm rot="5400000">
            <a:off x="5497734" y="5364901"/>
            <a:ext cx="95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826C32E2-DABD-41EC-AE26-A03282C00757}"/>
              </a:ext>
            </a:extLst>
          </p:cNvPr>
          <p:cNvSpPr/>
          <p:nvPr/>
        </p:nvSpPr>
        <p:spPr>
          <a:xfrm>
            <a:off x="8703211" y="272246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BEB3FF17-1F11-42C5-B1B7-30286A7FAE46}"/>
              </a:ext>
            </a:extLst>
          </p:cNvPr>
          <p:cNvSpPr/>
          <p:nvPr/>
        </p:nvSpPr>
        <p:spPr>
          <a:xfrm>
            <a:off x="8690621" y="3815284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D819A369-B34D-4ABB-8FB6-AEC159832FA7}"/>
              </a:ext>
            </a:extLst>
          </p:cNvPr>
          <p:cNvSpPr/>
          <p:nvPr/>
        </p:nvSpPr>
        <p:spPr>
          <a:xfrm>
            <a:off x="8703210" y="4721409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4C48D4C1-42E0-4F23-8020-C611FE8FBD63}"/>
              </a:ext>
            </a:extLst>
          </p:cNvPr>
          <p:cNvSpPr/>
          <p:nvPr/>
        </p:nvSpPr>
        <p:spPr>
          <a:xfrm>
            <a:off x="8672118" y="6117718"/>
            <a:ext cx="629299" cy="202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416BF4-6709-44C6-B78C-601DD87DF52A}"/>
              </a:ext>
            </a:extLst>
          </p:cNvPr>
          <p:cNvSpPr txBox="1"/>
          <p:nvPr/>
        </p:nvSpPr>
        <p:spPr>
          <a:xfrm>
            <a:off x="5115153" y="3632658"/>
            <a:ext cx="178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496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6" grpId="0"/>
      <p:bldP spid="256" grpId="1"/>
      <p:bldP spid="257" grpId="0" animBg="1"/>
      <p:bldP spid="257" grpId="1" animBg="1"/>
      <p:bldP spid="259" grpId="0"/>
      <p:bldP spid="259" grpId="1"/>
      <p:bldP spid="263" grpId="0"/>
      <p:bldP spid="263" grpId="1"/>
      <p:bldP spid="265" grpId="0"/>
      <p:bldP spid="265" grpId="1"/>
      <p:bldP spid="267" grpId="0"/>
      <p:bldP spid="267" grpId="1"/>
      <p:bldP spid="269" grpId="0"/>
      <p:bldP spid="269" grpId="1"/>
      <p:bldP spid="271" grpId="0"/>
      <p:bldP spid="271" grpId="1"/>
      <p:bldP spid="273" grpId="0" animBg="1"/>
      <p:bldP spid="273" grpId="1" animBg="1"/>
      <p:bldP spid="275" grpId="0" animBg="1"/>
      <p:bldP spid="275" grpId="1" animBg="1"/>
      <p:bldP spid="277" grpId="0" animBg="1"/>
      <p:bldP spid="277" grpId="1" animBg="1"/>
      <p:bldP spid="279" grpId="0" animBg="1"/>
      <p:bldP spid="279" grpId="1" animBg="1"/>
      <p:bldP spid="2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Forest: Bagging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one type of ensemble learning that train multiple Decision Tree in parallel each with different partial dataset. Each partial dataset are generated from real dataset using the concept of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Pseudocode for training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number of tree in the forest</a:t>
            </a:r>
          </a:p>
          <a:p>
            <a:r>
              <a:rPr lang="en-US" dirty="0"/>
              <a:t>For each tree in the forest:</a:t>
            </a:r>
          </a:p>
          <a:p>
            <a:pPr lvl="1"/>
            <a:r>
              <a:rPr lang="en-US" dirty="0"/>
              <a:t>Do Decision Tree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Pseudocode for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tree:</a:t>
            </a:r>
          </a:p>
          <a:p>
            <a:pPr lvl="1"/>
            <a:r>
              <a:rPr lang="en-US" dirty="0"/>
              <a:t>Make prediction base on each tree</a:t>
            </a:r>
          </a:p>
          <a:p>
            <a:r>
              <a:rPr lang="en-US" dirty="0"/>
              <a:t>For continuous output (regression problem):</a:t>
            </a:r>
          </a:p>
          <a:p>
            <a:pPr lvl="1"/>
            <a:r>
              <a:rPr lang="en-US" dirty="0"/>
              <a:t>Average, Median, or mode</a:t>
            </a:r>
          </a:p>
          <a:p>
            <a:r>
              <a:rPr lang="en-US" dirty="0"/>
              <a:t>For categorical output (classification problem):</a:t>
            </a:r>
          </a:p>
          <a:p>
            <a:pPr lvl="1"/>
            <a:r>
              <a:rPr lang="en-US" dirty="0"/>
              <a:t>Voting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28621-4A75-48EE-9579-45ABB0633EF4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009C34-E6F8-4481-A338-66F128ECE426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E568F3-138A-4FFE-998D-279596E0B0CD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6876B-3B8F-48BB-A79E-4A396A60EA0B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E23481-EA75-4218-95B4-4E29FDFAD79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4504EA-801F-42AE-901D-9A0258540294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0A27B-899F-4A94-A554-CB11874B2709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0958DB-8D57-4ADA-98B7-73EBEEF16C3B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70ECCD4-227D-459A-A1C0-7E55564F5D6D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8D7513-3337-47EA-81D4-9AE8A11C7F97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0B5986-A62F-4A44-BF82-77DE604E0633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1AEA4FA-8137-458A-87FC-BB727780E9D9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CC8D8-84EF-4C88-BA80-EA845CED9D89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9F9AA6-D96B-4E62-B639-1CDE4DB0A44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6573023-86EB-4EF8-9BCE-2B43BD788FEC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r>
              <a:rPr lang="en-US" dirty="0"/>
              <a:t>Categorical x and Continuous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x: split according to the category of input data such as Yes or No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82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993181" y="2864610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5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11111</TotalTime>
  <Words>1037</Words>
  <Application>Microsoft Office PowerPoint</Application>
  <PresentationFormat>Widescreen</PresentationFormat>
  <Paragraphs>209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What is Decision Tree?</vt:lpstr>
      <vt:lpstr>1.Decision Tree</vt:lpstr>
      <vt:lpstr>1.Decision Tree</vt:lpstr>
      <vt:lpstr>1.Decision Tree</vt:lpstr>
      <vt:lpstr>Type of input (independent variable x)</vt:lpstr>
      <vt:lpstr>Type of input (independent variable x)</vt:lpstr>
      <vt:lpstr>Type of input (independent variable x)</vt:lpstr>
      <vt:lpstr>Type of input (independent variable x)</vt:lpstr>
      <vt:lpstr>Type of output (dependent variable y)</vt:lpstr>
      <vt:lpstr>Type of output (dependent variable y)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Entropy</vt:lpstr>
      <vt:lpstr>Classification Tree: Information Gain</vt:lpstr>
      <vt:lpstr>Lets do some simulation</vt:lpstr>
      <vt:lpstr>Classification Tree: Simulation</vt:lpstr>
      <vt:lpstr>Classification Tree: Simulation</vt:lpstr>
      <vt:lpstr>Classification Tree: Simulation</vt:lpstr>
      <vt:lpstr>But if we have more than one X?</vt:lpstr>
      <vt:lpstr>Classification Tree: Pseudocode </vt:lpstr>
      <vt:lpstr>What is Random Forest?</vt:lpstr>
      <vt:lpstr>2. Random Forest </vt:lpstr>
      <vt:lpstr>2. Random Forest: Ensemble learning  </vt:lpstr>
      <vt:lpstr>2. Random Forest: Ensemble learning  </vt:lpstr>
      <vt:lpstr>Problem…. </vt:lpstr>
      <vt:lpstr>PowerPoint Presentation</vt:lpstr>
      <vt:lpstr>What about the dataset?</vt:lpstr>
      <vt:lpstr>2. Random Forest: Bootstrapping </vt:lpstr>
      <vt:lpstr>2. Random Forest: Bootstrapping </vt:lpstr>
      <vt:lpstr>2. Random Forest: Bagging </vt:lpstr>
      <vt:lpstr>Random Forest: Pseudocode for training  </vt:lpstr>
      <vt:lpstr>Random Forest: Pseudocode for prediction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618</cp:revision>
  <dcterms:created xsi:type="dcterms:W3CDTF">2020-08-27T07:25:12Z</dcterms:created>
  <dcterms:modified xsi:type="dcterms:W3CDTF">2020-09-04T09:08:16Z</dcterms:modified>
</cp:coreProperties>
</file>