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59" r:id="rId9"/>
    <p:sldId id="274" r:id="rId10"/>
    <p:sldId id="275" r:id="rId11"/>
    <p:sldId id="265" r:id="rId12"/>
    <p:sldId id="264" r:id="rId13"/>
    <p:sldId id="266" r:id="rId14"/>
    <p:sldId id="267" r:id="rId15"/>
    <p:sldId id="270" r:id="rId16"/>
    <p:sldId id="271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Tree: continuous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506120-5B55-49AD-A686-667BF8317C2B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7860C1-F762-47A8-AED9-58BD947D1FC8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DCEE7D-43C3-469E-BB86-430117A5E477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3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408EBC-9672-4B50-B017-D084048A4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608" y="3388233"/>
                    <a:ext cx="252453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E45FE-ABE8-4029-80DB-80CB2ABBBB41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ADA609D-B87F-45AE-A667-4D877D347EF1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C8FB0E-D226-467A-9122-D4721E5FB838}"/>
                  </a:ext>
                </a:extLst>
              </p:cNvPr>
              <p:cNvSpPr txBox="1"/>
              <p:nvPr/>
            </p:nvSpPr>
            <p:spPr>
              <a:xfrm>
                <a:off x="2353627" y="5209040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Y=3.45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1DB84-B6A1-4C34-B982-E914F686CB2E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1F78F6-0AAF-4966-A781-90CB88FAE20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DE5B2B-EEBB-4643-90A5-3FFA523DF57A}"/>
                  </a:ext>
                </a:extLst>
              </p:cNvPr>
              <p:cNvSpPr txBox="1"/>
              <p:nvPr/>
            </p:nvSpPr>
            <p:spPr>
              <a:xfrm>
                <a:off x="2265343" y="5201669"/>
                <a:ext cx="1336712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Y=4.34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AF46DA-6F8E-4394-AEEF-B46D6B0682C2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9566AA-3B9D-48F7-8A0E-B9BF6264954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/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&gt;3.3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C1C13A-58C5-48D4-85CB-18F4FBE7E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643" y="4551111"/>
                  <a:ext cx="134178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/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303133"/>
                      </a:solidFill>
                      <a:latin typeface="Poppins"/>
                    </a:rPr>
                    <a:t>&lt;=3.3</a:t>
                  </a:r>
                  <a:endParaRPr lang="en-US" b="0" i="0" dirty="0">
                    <a:solidFill>
                      <a:srgbClr val="303133"/>
                    </a:solidFill>
                    <a:effectLst/>
                    <a:latin typeface="Poppins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EEC636-DA8F-467E-A815-AD355C0DF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105" y="4534269"/>
                  <a:ext cx="134178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4A12D8-8E6B-40BB-93DD-708B0D35A23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CA2-3B90-4553-849D-B2E41E1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916F-BEF6-4F0C-ADEF-7BEEF3A8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True</a:t>
            </a:r>
          </a:p>
          <a:p>
            <a:pPr lvl="1"/>
            <a:r>
              <a:rPr lang="en-US" dirty="0"/>
              <a:t>Compute entropy before split</a:t>
            </a:r>
          </a:p>
          <a:p>
            <a:pPr lvl="1"/>
            <a:r>
              <a:rPr lang="en-US" dirty="0"/>
              <a:t>For each attribute (independent variable x)</a:t>
            </a:r>
          </a:p>
          <a:p>
            <a:pPr lvl="2"/>
            <a:r>
              <a:rPr lang="en-US" dirty="0"/>
              <a:t>Compute entropy after split</a:t>
            </a:r>
          </a:p>
          <a:p>
            <a:pPr lvl="2"/>
            <a:r>
              <a:rPr lang="en-US" dirty="0"/>
              <a:t>Compute information gain</a:t>
            </a:r>
          </a:p>
          <a:p>
            <a:pPr lvl="1"/>
            <a:r>
              <a:rPr lang="en-US" dirty="0"/>
              <a:t>Select the attribute that yield highest information gain (best split) to be the current split</a:t>
            </a:r>
          </a:p>
          <a:p>
            <a:pPr lvl="1"/>
            <a:r>
              <a:rPr lang="en-US" dirty="0"/>
              <a:t>If the split result in leaf node</a:t>
            </a:r>
          </a:p>
          <a:p>
            <a:pPr lvl="2"/>
            <a:r>
              <a:rPr lang="en-US" dirty="0"/>
              <a:t>Break the loop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= Decision Tree + Ensemble learning</a:t>
            </a:r>
          </a:p>
          <a:p>
            <a:r>
              <a:rPr lang="en-US" dirty="0"/>
              <a:t>Ensemble learning: process of combining many estimators to reduce bias, variance, and data sensitivity</a:t>
            </a:r>
          </a:p>
          <a:p>
            <a:r>
              <a:rPr lang="en-US" dirty="0"/>
              <a:t>Bootstrapping: the process of resampling with replacement to increase the size of dataset without having to collect more</a:t>
            </a:r>
          </a:p>
          <a:p>
            <a:r>
              <a:rPr lang="en-US" dirty="0"/>
              <a:t>Bagging: one type of ensemble learning that train multiple Decision Tree in parallel each with different partial dataset. Each partial dataset are generated from real dataset using the concept of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14E-E0A1-405F-93AE-0FD81EA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709-C065-43D0-9F71-058D36AE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= Decision Tree + Ensemble learning</a:t>
            </a:r>
          </a:p>
          <a:p>
            <a:r>
              <a:rPr lang="en-US" dirty="0"/>
              <a:t>Ensemble learning: process of combining many estimator to reduce bias, reduce variance, and reduce data sensitivity</a:t>
            </a:r>
          </a:p>
          <a:p>
            <a:r>
              <a:rPr lang="en-US" dirty="0"/>
              <a:t>Bagging: one type of ensemble learning that is used in Random Forest </a:t>
            </a:r>
          </a:p>
          <a:p>
            <a:r>
              <a:rPr lang="en-US" dirty="0"/>
              <a:t>Bootstrapping: the process of resampling with replacement to increase the size of dataset without having to collect more</a:t>
            </a:r>
          </a:p>
        </p:txBody>
      </p:sp>
    </p:spTree>
    <p:extLst>
      <p:ext uri="{BB962C8B-B14F-4D97-AF65-F5344CB8AC3E}">
        <p14:creationId xmlns:p14="http://schemas.microsoft.com/office/powerpoint/2010/main" val="33918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/>
          <a:lstStyle/>
          <a:p>
            <a:r>
              <a:rPr lang="en-US" dirty="0"/>
              <a:t>Categorical x and Continuous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x: split according to the category of input data such as Yes or No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185AA86-AD7C-4861-86B2-3815323E23EE}"/>
              </a:ext>
            </a:extLst>
          </p:cNvPr>
          <p:cNvSpPr/>
          <p:nvPr/>
        </p:nvSpPr>
        <p:spPr>
          <a:xfrm>
            <a:off x="4149443" y="4093876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4983-CFAF-48BA-97FA-24B0D3D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E94-293C-46D9-AB96-AA09D8E7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1504E-90D3-4C32-BB5B-492597657760}"/>
              </a:ext>
            </a:extLst>
          </p:cNvPr>
          <p:cNvGrpSpPr/>
          <p:nvPr/>
        </p:nvGrpSpPr>
        <p:grpSpPr>
          <a:xfrm>
            <a:off x="2993181" y="2864610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9553FB-EC0E-47DB-BB07-A4025361052F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3E1CD7-651F-40C0-AB64-CC8845D43175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773E1F-5A30-499E-A74F-FC105131486D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1E17F3-A378-4DC1-9A34-CF6F15A0AD79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9F97D-4234-4662-BF27-348E46085CC9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71737-AD1E-4B94-A6BB-CB34CCF102FA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6FE744E-CB8C-456A-9B13-845661983342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7BEF2E-283D-4602-85DE-7EC7166A8B9A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020C6C-C38B-4C7C-A661-FDA1F8BA568F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E4D994-78D1-4BFD-8806-F12198877080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90F20-D4DA-47A0-940D-D10348480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C238D5-BE22-47D1-9A25-ECD0EC2B26EB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5313F-8DB2-4DFB-8645-762A5DF53282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7031FF4-5FC4-4118-BC1D-39229C585A69}"/>
              </a:ext>
            </a:extLst>
          </p:cNvPr>
          <p:cNvSpPr/>
          <p:nvPr/>
        </p:nvSpPr>
        <p:spPr>
          <a:xfrm>
            <a:off x="4316453" y="394325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Tree: categorical 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5A125-F915-49A7-8B38-37C9E75DD8FE}"/>
              </a:ext>
            </a:extLst>
          </p:cNvPr>
          <p:cNvGrpSpPr/>
          <p:nvPr/>
        </p:nvGrpSpPr>
        <p:grpSpPr>
          <a:xfrm>
            <a:off x="2898913" y="2999547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AE5D62-35CC-4620-8AF3-28211226B4DB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068B0B-234B-40A3-A9F4-8EF176BB71EC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9C503-AB21-4098-B18A-B0C5AFC69AEF}"/>
                  </a:ext>
                </a:extLst>
              </p:cNvPr>
              <p:cNvSpPr txBox="1"/>
              <p:nvPr/>
            </p:nvSpPr>
            <p:spPr>
              <a:xfrm>
                <a:off x="4472608" y="3388233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Exercise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3586E6-BA16-4E91-8231-AEAE4ED3231F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F21AA6-67D4-4BAC-9163-1A4480D728AB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A7B-B1DE-4AB0-91DD-5600B85BB062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Unfit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32C74E-37D2-4E9E-A3FA-90E776649D18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D099200-6271-4B65-864B-1635F151EF2E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FAE8C8-483A-45FA-B026-637D5E3B8DD4}"/>
                  </a:ext>
                </a:extLst>
              </p:cNvPr>
              <p:cNvSpPr txBox="1"/>
              <p:nvPr/>
            </p:nvSpPr>
            <p:spPr>
              <a:xfrm>
                <a:off x="2430218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bg1"/>
                    </a:solidFill>
                  </a:rPr>
                  <a:t>Fit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1B6DBD-283F-43E3-8522-DFFD37FC1CBF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90DB-667E-4428-9FFE-DC4B8F7A6A35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E2F8F3-4F63-4C45-A1A9-C416A9FF9C58}"/>
                </a:ext>
              </a:extLst>
            </p:cNvPr>
            <p:cNvSpPr txBox="1"/>
            <p:nvPr/>
          </p:nvSpPr>
          <p:spPr>
            <a:xfrm>
              <a:off x="4562061" y="456335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Y</a:t>
              </a:r>
              <a:r>
                <a:rPr lang="en-US" dirty="0">
                  <a:solidFill>
                    <a:srgbClr val="303133"/>
                  </a:solidFill>
                  <a:latin typeface="Poppins"/>
                </a:rPr>
                <a:t>ES</a:t>
              </a:r>
              <a:endParaRPr lang="en-US" b="0" i="0" dirty="0">
                <a:solidFill>
                  <a:srgbClr val="303133"/>
                </a:solidFill>
                <a:effectLst/>
                <a:latin typeface="Poppi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3CCA8-64FD-46BF-8700-9D8BB2383B89}"/>
                </a:ext>
              </a:extLst>
            </p:cNvPr>
            <p:cNvSpPr txBox="1"/>
            <p:nvPr/>
          </p:nvSpPr>
          <p:spPr>
            <a:xfrm>
              <a:off x="6634368" y="4536454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NO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A36FEA7-66B3-415A-8767-A20D20454A02}"/>
              </a:ext>
            </a:extLst>
          </p:cNvPr>
          <p:cNvSpPr/>
          <p:nvPr/>
        </p:nvSpPr>
        <p:spPr>
          <a:xfrm>
            <a:off x="1869258" y="4363053"/>
            <a:ext cx="8443666" cy="23299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763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1.Decision Tree</vt:lpstr>
      <vt:lpstr>1.Decision Tree</vt:lpstr>
      <vt:lpstr>Type of input (independent variable x)</vt:lpstr>
      <vt:lpstr>Type of input (independent variable x)</vt:lpstr>
      <vt:lpstr>Type of input (independent variable x)</vt:lpstr>
      <vt:lpstr>Type of output (dependent variable y)</vt:lpstr>
      <vt:lpstr>Type of output (dependent variable y)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  <vt:lpstr>Classification Tree: Examples</vt:lpstr>
      <vt:lpstr>Classification Tree: Pseudocode </vt:lpstr>
      <vt:lpstr>2. Random Forest </vt:lpstr>
      <vt:lpstr>2. Random Forest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480</cp:revision>
  <dcterms:created xsi:type="dcterms:W3CDTF">2020-08-27T07:25:12Z</dcterms:created>
  <dcterms:modified xsi:type="dcterms:W3CDTF">2020-08-31T13:18:57Z</dcterms:modified>
</cp:coreProperties>
</file>