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A25C2-2EDB-44F5-964D-24B7DD6B72F1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D80C7-3AEA-4EC9-ACAF-4C6D1703E6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1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D80C7-3AEA-4EC9-ACAF-4C6D1703E68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1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EC5-A0A1-4872-BEEA-C9E37A7457E8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1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F476-F6FE-429D-B3F6-712E636BA5FF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404E-9123-48E6-BB2C-5A1C1751AECF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9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A37C-EF86-4645-9891-5B0A7161EB76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952-93B7-410E-B928-AF7D1A664250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5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198F-C692-4517-80B1-29B9C47274BB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8F86-1265-4C3B-855D-BBB7245AE211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6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A9A9-4A52-4958-84DF-B58DE9F8D184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9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22FD-EA7B-42E8-A752-7F1D5E40BA56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8E37-8F78-4A1A-849F-C2588460EA37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6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E06E-12A2-423F-A6C9-B029DAC08FBB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4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7A75-5578-4043-904E-6C978F2AE3DC}" type="datetime1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720BA-60D0-47D1-AD53-880586F98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4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morenoga@unal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noProof="0" dirty="0" smtClean="0"/>
              <a:t>Métodos</a:t>
            </a:r>
            <a:r>
              <a:rPr lang="es-CO" dirty="0" smtClean="0"/>
              <a:t> Numéricos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Rodrigo Moreno García</a:t>
            </a:r>
          </a:p>
          <a:p>
            <a:r>
              <a:rPr lang="es-CO" sz="2000" dirty="0" smtClean="0">
                <a:hlinkClick r:id="rId2"/>
              </a:rPr>
              <a:t>rmorenoga@unal.edu.co</a:t>
            </a:r>
            <a:endParaRPr lang="es-CO" sz="2000" dirty="0" smtClean="0"/>
          </a:p>
          <a:p>
            <a:r>
              <a:rPr lang="es-CO" sz="2000" dirty="0" smtClean="0"/>
              <a:t>Departamento de Ingeniería de Sistemas e Industrial</a:t>
            </a:r>
          </a:p>
          <a:p>
            <a:r>
              <a:rPr lang="es-CO" dirty="0" smtClean="0"/>
              <a:t>Universidad Nacional de Colombia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85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¿Por que Métodos Numéricos e Ingeniería?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Solución de problemas complejos que no se pueden resolver analíticamente.</a:t>
            </a:r>
          </a:p>
          <a:p>
            <a:r>
              <a:rPr lang="es-CO" dirty="0" smtClean="0"/>
              <a:t>Hay muchos paquetes de software disponibles.</a:t>
            </a:r>
          </a:p>
          <a:p>
            <a:r>
              <a:rPr lang="es-CO" dirty="0" smtClean="0"/>
              <a:t>Posibilidad de extender el software disponible o crear nuevos paquetes.</a:t>
            </a:r>
          </a:p>
          <a:p>
            <a:r>
              <a:rPr lang="es-CO" dirty="0" smtClean="0"/>
              <a:t>Conocer los limites de las herramientas computacionales.</a:t>
            </a:r>
          </a:p>
          <a:p>
            <a:r>
              <a:rPr lang="es-CO" dirty="0" smtClean="0"/>
              <a:t>Reforzar la comprensión de las matemáticas que comprenden la formulación del problema.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587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Modelos Matemáticos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Si no se comprende el problema a resolver las herramientas son inútiles.</a:t>
            </a:r>
          </a:p>
          <a:p>
            <a:endParaRPr lang="es-CO" dirty="0" smtClean="0"/>
          </a:p>
          <a:p>
            <a:r>
              <a:rPr lang="es-CO" dirty="0" smtClean="0"/>
              <a:t>Los sistemas en ingeniería comúnmente se pueden formular como modelos matemáticos.</a:t>
            </a:r>
          </a:p>
          <a:p>
            <a:pPr marL="0" indent="0">
              <a:buNone/>
            </a:pP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27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Modelos Matemáticos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30946" cy="1963780"/>
          </a:xfrm>
        </p:spPr>
        <p:txBody>
          <a:bodyPr>
            <a:normAutofit/>
          </a:bodyPr>
          <a:lstStyle/>
          <a:p>
            <a:r>
              <a:rPr lang="es-CO" dirty="0" smtClean="0"/>
              <a:t>Un modelo matemático se define de forma general, como una formulación o una ecuación que expresa las características esenciales de un Sistema físico o de un proceso en términos matemáticos.</a:t>
            </a:r>
          </a:p>
          <a:p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1291281" y="4036541"/>
            <a:ext cx="2141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Variable </a:t>
            </a:r>
            <a:r>
              <a:rPr lang="es-CO" sz="2800" dirty="0" smtClean="0"/>
              <a:t>dependiente</a:t>
            </a:r>
            <a:endParaRPr lang="es-CO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58978" y="4251984"/>
            <a:ext cx="378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737919" y="4251984"/>
            <a:ext cx="36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100384" y="4036541"/>
            <a:ext cx="2454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Variables </a:t>
            </a:r>
            <a:r>
              <a:rPr lang="es-CO" sz="2800" dirty="0" smtClean="0"/>
              <a:t>independientes</a:t>
            </a:r>
            <a:endParaRPr lang="es-CO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78827" y="4328928"/>
            <a:ext cx="196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parámetros</a:t>
            </a:r>
            <a:endParaRPr lang="es-CO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427308" y="4113484"/>
            <a:ext cx="2141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/>
              <a:t>Funciones</a:t>
            </a:r>
            <a:r>
              <a:rPr lang="en-US" sz="2800" dirty="0" smtClean="0"/>
              <a:t> </a:t>
            </a:r>
            <a:r>
              <a:rPr lang="es-CO" sz="2800" dirty="0" smtClean="0"/>
              <a:t>Externas</a:t>
            </a:r>
            <a:endParaRPr lang="es-CO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61485" y="4005762"/>
            <a:ext cx="403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(</a:t>
            </a:r>
            <a:endParaRPr lang="en-US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86086" y="4005762"/>
            <a:ext cx="403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17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F= ma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F: Función externa</a:t>
            </a:r>
          </a:p>
          <a:p>
            <a:r>
              <a:rPr lang="es-CO" dirty="0" smtClean="0"/>
              <a:t>a: Variable dependiente </a:t>
            </a:r>
          </a:p>
          <a:p>
            <a:r>
              <a:rPr lang="es-CO" dirty="0" smtClean="0"/>
              <a:t>m: Parámetro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779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Modelos Matemáticos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Describen un proceso o sistema natural en términos matemáticos</a:t>
            </a:r>
          </a:p>
          <a:p>
            <a:r>
              <a:rPr lang="es-CO" dirty="0" smtClean="0"/>
              <a:t>Representan una idealización y simplificación de la realidad.</a:t>
            </a:r>
          </a:p>
          <a:p>
            <a:r>
              <a:rPr lang="es-CO" dirty="0" smtClean="0"/>
              <a:t>Conducen a resultados reproducibles que permiten predecir fenómenos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825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Ejemplo: Velocidad en Caída Libre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7" y="1690688"/>
            <a:ext cx="2408924" cy="3657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</a:t>
            </a:r>
            <a:r>
              <a:rPr lang="es-ES" dirty="0" smtClean="0"/>
              <a:t>Métodos numéricos </a:t>
            </a:r>
            <a:r>
              <a:rPr lang="es-ES" dirty="0" smtClean="0"/>
              <a:t>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80661" y="1960605"/>
                <a:ext cx="90774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61" y="1960605"/>
                <a:ext cx="907749" cy="5843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80661" y="2883243"/>
                <a:ext cx="14240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61" y="2883243"/>
                <a:ext cx="1424044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863" r="-85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80661" y="3529267"/>
                <a:ext cx="10477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61" y="3529267"/>
                <a:ext cx="1047723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5814" r="-523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405405" y="3544655"/>
                <a:ext cx="14868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=9.8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05" y="3544655"/>
                <a:ext cx="148681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3689" t="-1961" r="-123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680661" y="4175291"/>
                <a:ext cx="1016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61" y="4175291"/>
                <a:ext cx="101643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389" r="-23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17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Ejemplo: Velocidad en Caída Libre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7" y="1690688"/>
            <a:ext cx="2408924" cy="3657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</a:t>
            </a:r>
            <a:r>
              <a:rPr lang="es-ES" dirty="0" smtClean="0"/>
              <a:t>Métodos numéricos </a:t>
            </a:r>
            <a:r>
              <a:rPr lang="es-ES" dirty="0" smtClean="0"/>
              <a:t>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80661" y="1960605"/>
                <a:ext cx="1636795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61" y="1960605"/>
                <a:ext cx="1636795" cy="5843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651157" y="2973859"/>
                <a:ext cx="1565300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7" y="2973859"/>
                <a:ext cx="1565300" cy="5843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51157" y="3987113"/>
            <a:ext cx="461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90004" y="4033279"/>
                <a:ext cx="13626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004" y="4033279"/>
                <a:ext cx="136261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786" r="-401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680661" y="4750409"/>
            <a:ext cx="112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Solución</a:t>
            </a:r>
            <a:endParaRPr lang="es-CO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804454" y="4675420"/>
                <a:ext cx="2674835" cy="550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454" y="4675420"/>
                <a:ext cx="2674835" cy="5500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8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Ejemplo: Velocidad en Caída Libre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7" y="1690688"/>
            <a:ext cx="2408924" cy="3657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</a:t>
            </a:r>
            <a:r>
              <a:rPr lang="es-ES" dirty="0" smtClean="0"/>
              <a:t>Métodos numéricos </a:t>
            </a:r>
            <a:r>
              <a:rPr lang="es-ES" dirty="0" smtClean="0"/>
              <a:t>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97729" y="1787610"/>
                <a:ext cx="14512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=68.1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29" y="1787610"/>
                <a:ext cx="145123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101" r="-54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497729" y="2192309"/>
                <a:ext cx="16077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=12.5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29" y="2192309"/>
                <a:ext cx="160774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894" r="-1136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97729" y="3001707"/>
                <a:ext cx="3516860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9.8(68.1)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12.5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12.5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68.1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29" y="3001707"/>
                <a:ext cx="3516860" cy="5861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497729" y="4089514"/>
                <a:ext cx="3210431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=53.39(1−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−0.18355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29" y="4089514"/>
                <a:ext cx="3210431" cy="311304"/>
              </a:xfrm>
              <a:prstGeom prst="rect">
                <a:avLst/>
              </a:prstGeom>
              <a:blipFill rotWithShape="0">
                <a:blip r:embed="rId6"/>
                <a:stretch>
                  <a:fillRect l="-759" t="-1961" r="-246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80661" y="4750409"/>
            <a:ext cx="204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Solución</a:t>
            </a:r>
            <a:r>
              <a:rPr lang="en-US" sz="2000" dirty="0" smtClean="0"/>
              <a:t> </a:t>
            </a:r>
            <a:r>
              <a:rPr lang="es-CO" sz="2000" dirty="0" smtClean="0"/>
              <a:t>analítica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09572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Ejemplo: Velocidad en Caída Libre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7" y="1690688"/>
            <a:ext cx="2408924" cy="3657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</a:t>
            </a:r>
            <a:r>
              <a:rPr lang="es-ES" dirty="0" smtClean="0"/>
              <a:t>Métodos numéricos </a:t>
            </a:r>
            <a:r>
              <a:rPr lang="es-ES" dirty="0" smtClean="0"/>
              <a:t>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77" y="1968292"/>
            <a:ext cx="2469807" cy="310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Ejemplo: Solución Numérica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</a:t>
            </a:r>
            <a:r>
              <a:rPr lang="es-ES" dirty="0" smtClean="0"/>
              <a:t>Métodos numéricos </a:t>
            </a:r>
            <a:r>
              <a:rPr lang="es-ES" dirty="0" smtClean="0"/>
              <a:t>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80661" y="1960605"/>
                <a:ext cx="2952667" cy="647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61" y="1960605"/>
                <a:ext cx="2952667" cy="6476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80661" y="2871839"/>
                <a:ext cx="1495666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61" y="2871839"/>
                <a:ext cx="1495666" cy="5843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22996" y="3719787"/>
            <a:ext cx="15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Sustituyendo</a:t>
            </a:r>
            <a:endParaRPr lang="es-CO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72250" y="3596035"/>
                <a:ext cx="3290836" cy="649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50" y="3596035"/>
                <a:ext cx="3290836" cy="649280"/>
              </a:xfrm>
              <a:prstGeom prst="rect">
                <a:avLst/>
              </a:prstGeom>
              <a:blipFill rotWithShape="0"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22996" y="4745534"/>
                <a:ext cx="4646720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996" y="4745534"/>
                <a:ext cx="4646720" cy="5270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960605"/>
            <a:ext cx="3889546" cy="34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4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Programa de la asignatura</a:t>
            </a:r>
          </a:p>
          <a:p>
            <a:r>
              <a:rPr lang="es-CO" dirty="0" smtClean="0"/>
              <a:t>Métodos Numéricos</a:t>
            </a:r>
          </a:p>
          <a:p>
            <a:r>
              <a:rPr lang="es-CO" dirty="0" smtClean="0"/>
              <a:t>Programación y Software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89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Ejemplo: Solución Numérica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7" y="1690688"/>
            <a:ext cx="2408924" cy="3657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</a:t>
            </a:r>
            <a:r>
              <a:rPr lang="es-ES" dirty="0" smtClean="0"/>
              <a:t>Métodos numéricos </a:t>
            </a:r>
            <a:r>
              <a:rPr lang="es-ES" dirty="0" smtClean="0"/>
              <a:t>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97729" y="1787610"/>
                <a:ext cx="14512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=68.1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29" y="1787610"/>
                <a:ext cx="145123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101" r="-54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497729" y="2192309"/>
                <a:ext cx="16077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=12.5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29" y="2192309"/>
                <a:ext cx="160774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894" r="-1136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256159" y="2207698"/>
                <a:ext cx="9186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9" y="2207698"/>
                <a:ext cx="91864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5960" r="-529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97729" y="3001707"/>
            <a:ext cx="50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En</a:t>
            </a:r>
            <a:endParaRPr lang="es-CO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05384" y="3047873"/>
                <a:ext cx="6424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84" y="3047873"/>
                <a:ext cx="64248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7547" r="-8491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97729" y="3641827"/>
                <a:ext cx="4177169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9.8−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68.1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2=19.6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29" y="3641827"/>
                <a:ext cx="4177169" cy="6849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13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Ejemplo: Solución Numérica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7" y="1690688"/>
            <a:ext cx="2408924" cy="3657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</a:t>
            </a:r>
            <a:r>
              <a:rPr lang="es-ES" dirty="0" smtClean="0"/>
              <a:t>Métodos numéricos </a:t>
            </a:r>
            <a:r>
              <a:rPr lang="es-ES" dirty="0" smtClean="0"/>
              <a:t>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86" y="2146693"/>
            <a:ext cx="2214127" cy="27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4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Comparación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029" y="1517692"/>
            <a:ext cx="4874998" cy="4256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</a:t>
            </a:r>
            <a:r>
              <a:rPr lang="es-ES" dirty="0" smtClean="0"/>
              <a:t>Métodos numéricos </a:t>
            </a:r>
            <a:r>
              <a:rPr lang="es-ES" dirty="0" smtClean="0"/>
              <a:t>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08541" y="2454876"/>
            <a:ext cx="147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Error!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550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Leyes de Conservación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</a:t>
            </a:r>
            <a:r>
              <a:rPr lang="es-ES" dirty="0" smtClean="0"/>
              <a:t>Métodos numéricos </a:t>
            </a:r>
            <a:r>
              <a:rPr lang="es-ES" dirty="0" smtClean="0"/>
              <a:t>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8" y="1771263"/>
            <a:ext cx="5668435" cy="33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 smtClean="0"/>
              <a:t>Programación</a:t>
            </a:r>
            <a:endParaRPr lang="es-C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noProof="0" dirty="0" smtClean="0"/>
              <a:t>Programación Estructurada:</a:t>
            </a:r>
          </a:p>
          <a:p>
            <a:pPr lvl="1"/>
            <a:r>
              <a:rPr lang="es-CO" noProof="0" dirty="0" smtClean="0"/>
              <a:t>Programación Imperativa</a:t>
            </a:r>
          </a:p>
          <a:p>
            <a:pPr lvl="1"/>
            <a:r>
              <a:rPr lang="es-CO" noProof="0" dirty="0" smtClean="0"/>
              <a:t>Estructuras de Decisión y Repetición</a:t>
            </a:r>
          </a:p>
          <a:p>
            <a:pPr lvl="1"/>
            <a:endParaRPr lang="es-CO" noProof="0" dirty="0" smtClean="0"/>
          </a:p>
          <a:p>
            <a:r>
              <a:rPr lang="es-CO" noProof="0" dirty="0" smtClean="0"/>
              <a:t>Programación por funciones (Modular)</a:t>
            </a:r>
          </a:p>
          <a:p>
            <a:pPr lvl="1"/>
            <a:r>
              <a:rPr lang="es-CO" noProof="0" dirty="0" smtClean="0"/>
              <a:t>Recibir información</a:t>
            </a:r>
          </a:p>
          <a:p>
            <a:pPr lvl="1"/>
            <a:r>
              <a:rPr lang="es-CO" noProof="0" dirty="0" smtClean="0"/>
              <a:t>Llevar a cabo un calculo</a:t>
            </a:r>
          </a:p>
          <a:p>
            <a:pPr lvl="1"/>
            <a:r>
              <a:rPr lang="es-CO" noProof="0" dirty="0" smtClean="0"/>
              <a:t>Dar uno o mas resultados</a:t>
            </a:r>
          </a:p>
          <a:p>
            <a:pPr lvl="1"/>
            <a:r>
              <a:rPr lang="es-CO" noProof="0" dirty="0" smtClean="0"/>
              <a:t>Programas cortos que realizan una función especifica bien definida.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123511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Programa de la asignatura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184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Problemas fundamentales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Raíces de Ecuaciones: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Sistemas De Ecuaciones Lineales:</a:t>
            </a:r>
            <a:endParaRPr lang="es-C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87" y="2076170"/>
            <a:ext cx="3254188" cy="1813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2" y="4357090"/>
            <a:ext cx="3245223" cy="18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Problemas fundamentales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Ajuste de Curvas: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Interpolación: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87" y="4385472"/>
            <a:ext cx="3254188" cy="1810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987" y="2076169"/>
            <a:ext cx="3254188" cy="1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Problemas fundamentales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Derivación e Integración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Ecuaciones Diferenciales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87" y="2076169"/>
            <a:ext cx="3264480" cy="181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987" y="4376141"/>
            <a:ext cx="3264480" cy="18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Métodos Numéricos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“Los métodos numéricos constituyen técnicas mediante las cuales es posible formular problemas matemáticos, de tal forma que puedan resolverse utilizando operaciones aritméticas”.</a:t>
            </a:r>
          </a:p>
          <a:p>
            <a:pPr lvl="1"/>
            <a:r>
              <a:rPr lang="es-CO" dirty="0" smtClean="0"/>
              <a:t>Gran número de operaciones.</a:t>
            </a:r>
          </a:p>
          <a:p>
            <a:pPr lvl="1"/>
            <a:r>
              <a:rPr lang="es-CO" dirty="0" smtClean="0"/>
              <a:t>Computadoras</a:t>
            </a:r>
            <a:endParaRPr lang="es-CO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58464" y="6311900"/>
            <a:ext cx="57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Métodos numéricos </a:t>
            </a:r>
            <a:r>
              <a:rPr lang="es-ES" dirty="0" smtClean="0"/>
              <a:t>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</p:spTree>
    <p:extLst>
      <p:ext uri="{BB962C8B-B14F-4D97-AF65-F5344CB8AC3E}">
        <p14:creationId xmlns:p14="http://schemas.microsoft.com/office/powerpoint/2010/main" val="26209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Antes de las Computadoras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Soluciones Analíticas: No prácticas</a:t>
            </a:r>
          </a:p>
          <a:p>
            <a:r>
              <a:rPr lang="es-CO" dirty="0" smtClean="0"/>
              <a:t>Soluciones Gráficas: No Precisas</a:t>
            </a:r>
          </a:p>
          <a:p>
            <a:r>
              <a:rPr lang="es-CO" dirty="0" smtClean="0"/>
              <a:t>Cálculos Manuales: Lentos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9874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6930" y="365124"/>
            <a:ext cx="1707776" cy="683746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Antes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523" y="1214437"/>
            <a:ext cx="5484159" cy="505979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04648" y="266511"/>
            <a:ext cx="2003611" cy="85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Después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5305168" y="6311900"/>
            <a:ext cx="6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Tomado de: </a:t>
            </a:r>
            <a:r>
              <a:rPr lang="es-ES" dirty="0" smtClean="0"/>
              <a:t>Métodos numéricos </a:t>
            </a:r>
            <a:r>
              <a:rPr lang="es-ES" dirty="0" smtClean="0"/>
              <a:t>para ingenieros, S. Chapra, </a:t>
            </a:r>
            <a:r>
              <a:rPr lang="en-US" dirty="0"/>
              <a:t>M</a:t>
            </a:r>
            <a:r>
              <a:rPr lang="en-US" dirty="0" smtClean="0"/>
              <a:t>cgraw-hill</a:t>
            </a:r>
          </a:p>
        </p:txBody>
      </p:sp>
    </p:spTree>
    <p:extLst>
      <p:ext uri="{BB962C8B-B14F-4D97-AF65-F5344CB8AC3E}">
        <p14:creationId xmlns:p14="http://schemas.microsoft.com/office/powerpoint/2010/main" val="7706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568</Words>
  <Application>Microsoft Office PowerPoint</Application>
  <PresentationFormat>Widescreen</PresentationFormat>
  <Paragraphs>129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Métodos Numéricos</vt:lpstr>
      <vt:lpstr>Contenido</vt:lpstr>
      <vt:lpstr>Programa de la asignatura</vt:lpstr>
      <vt:lpstr>Problemas fundamentales</vt:lpstr>
      <vt:lpstr>Problemas fundamentales</vt:lpstr>
      <vt:lpstr>Problemas fundamentales</vt:lpstr>
      <vt:lpstr>Métodos Numéricos</vt:lpstr>
      <vt:lpstr>Antes de las Computadoras</vt:lpstr>
      <vt:lpstr>Antes</vt:lpstr>
      <vt:lpstr>¿Por que Métodos Numéricos e Ingeniería?</vt:lpstr>
      <vt:lpstr>Modelos Matemáticos</vt:lpstr>
      <vt:lpstr>Modelos Matemáticos</vt:lpstr>
      <vt:lpstr>Ejemplo</vt:lpstr>
      <vt:lpstr>Modelos Matemáticos</vt:lpstr>
      <vt:lpstr>Ejemplo: Velocidad en Caída Libre</vt:lpstr>
      <vt:lpstr>Ejemplo: Velocidad en Caída Libre</vt:lpstr>
      <vt:lpstr>Ejemplo: Velocidad en Caída Libre</vt:lpstr>
      <vt:lpstr>Ejemplo: Velocidad en Caída Libre</vt:lpstr>
      <vt:lpstr>Ejemplo: Solución Numérica</vt:lpstr>
      <vt:lpstr>Ejemplo: Solución Numérica</vt:lpstr>
      <vt:lpstr>Ejemplo: Solución Numérica</vt:lpstr>
      <vt:lpstr>Comparación</vt:lpstr>
      <vt:lpstr>Leyes de Conservación</vt:lpstr>
      <vt:lpstr>Programación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</dc:title>
  <dc:creator>Rodrigo Moreno Garcia</dc:creator>
  <cp:lastModifiedBy>Rodrigo Moreno Garcia</cp:lastModifiedBy>
  <cp:revision>28</cp:revision>
  <dcterms:created xsi:type="dcterms:W3CDTF">2015-08-12T23:30:20Z</dcterms:created>
  <dcterms:modified xsi:type="dcterms:W3CDTF">2015-08-13T06:14:57Z</dcterms:modified>
</cp:coreProperties>
</file>