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0"/>
  </p:notesMasterIdLst>
  <p:sldIdLst>
    <p:sldId id="256" r:id="rId3"/>
    <p:sldId id="311" r:id="rId4"/>
    <p:sldId id="313" r:id="rId5"/>
    <p:sldId id="315" r:id="rId6"/>
    <p:sldId id="316" r:id="rId7"/>
    <p:sldId id="317" r:id="rId8"/>
    <p:sldId id="314" r:id="rId9"/>
    <p:sldId id="340" r:id="rId10"/>
    <p:sldId id="318" r:id="rId11"/>
    <p:sldId id="320" r:id="rId12"/>
    <p:sldId id="359" r:id="rId13"/>
    <p:sldId id="319" r:id="rId14"/>
    <p:sldId id="321" r:id="rId15"/>
    <p:sldId id="324" r:id="rId16"/>
    <p:sldId id="325" r:id="rId17"/>
    <p:sldId id="326" r:id="rId18"/>
    <p:sldId id="329" r:id="rId19"/>
    <p:sldId id="327" r:id="rId20"/>
    <p:sldId id="330" r:id="rId21"/>
    <p:sldId id="331" r:id="rId22"/>
    <p:sldId id="333" r:id="rId23"/>
    <p:sldId id="334" r:id="rId24"/>
    <p:sldId id="335" r:id="rId25"/>
    <p:sldId id="336" r:id="rId26"/>
    <p:sldId id="337" r:id="rId27"/>
    <p:sldId id="338" r:id="rId28"/>
    <p:sldId id="26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EB7B7"/>
    <a:srgbClr val="F2B800"/>
    <a:srgbClr val="71B2B9"/>
    <a:srgbClr val="71B3B9"/>
    <a:srgbClr val="1BB26B"/>
    <a:srgbClr val="23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74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2" y="66"/>
      </p:cViewPr>
      <p:guideLst>
        <p:guide orient="horz" pos="2125"/>
        <p:guide pos="38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832B6-D38A-4AC6-AF64-78218AF7B9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39371-7C95-4EB9-9E67-6921AB0E827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4" r="11979" b="15605"/>
          <a:stretch>
            <a:fillRect/>
          </a:stretch>
        </p:blipFill>
        <p:spPr>
          <a:xfrm>
            <a:off x="-16934" y="0"/>
            <a:ext cx="12225867" cy="6858000"/>
          </a:xfrm>
          <a:prstGeom prst="rect">
            <a:avLst/>
          </a:prstGeom>
        </p:spPr>
      </p:pic>
      <p:sp>
        <p:nvSpPr>
          <p:cNvPr id="80" name="等腰三角形 79"/>
          <p:cNvSpPr/>
          <p:nvPr/>
        </p:nvSpPr>
        <p:spPr>
          <a:xfrm rot="10800000">
            <a:off x="4078817" y="1"/>
            <a:ext cx="3898900" cy="733425"/>
          </a:xfrm>
          <a:prstGeom prst="triangle">
            <a:avLst/>
          </a:prstGeom>
          <a:solidFill>
            <a:srgbClr val="198898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81" name="等腰三角形 80"/>
          <p:cNvSpPr/>
          <p:nvPr/>
        </p:nvSpPr>
        <p:spPr>
          <a:xfrm>
            <a:off x="801860" y="4891712"/>
            <a:ext cx="10452813" cy="1966288"/>
          </a:xfrm>
          <a:prstGeom prst="triangle">
            <a:avLst/>
          </a:prstGeom>
          <a:solidFill>
            <a:srgbClr val="198898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</a:endParaRPr>
          </a:p>
        </p:txBody>
      </p:sp>
      <p:cxnSp>
        <p:nvCxnSpPr>
          <p:cNvPr id="82" name="直接连接符 81"/>
          <p:cNvCxnSpPr/>
          <p:nvPr/>
        </p:nvCxnSpPr>
        <p:spPr>
          <a:xfrm>
            <a:off x="1536574" y="1936491"/>
            <a:ext cx="9131427" cy="0"/>
          </a:xfrm>
          <a:prstGeom prst="line">
            <a:avLst/>
          </a:prstGeom>
          <a:noFill/>
          <a:ln w="508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cxnSp>
        <p:nvCxnSpPr>
          <p:cNvPr id="83" name="直接连接符 82"/>
          <p:cNvCxnSpPr/>
          <p:nvPr/>
        </p:nvCxnSpPr>
        <p:spPr>
          <a:xfrm>
            <a:off x="1536574" y="3641486"/>
            <a:ext cx="9131427" cy="0"/>
          </a:xfrm>
          <a:prstGeom prst="line">
            <a:avLst/>
          </a:prstGeom>
          <a:noFill/>
          <a:ln w="508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sp>
        <p:nvSpPr>
          <p:cNvPr id="84" name="文本框 83"/>
          <p:cNvSpPr txBox="1"/>
          <p:nvPr/>
        </p:nvSpPr>
        <p:spPr>
          <a:xfrm>
            <a:off x="3685559" y="5443635"/>
            <a:ext cx="468541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prstClr val="white">
                    <a:lumMod val="95000"/>
                  </a:prstClr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2017</a:t>
            </a:r>
            <a:endParaRPr lang="zh-CN" altLang="en-US" sz="9600" dirty="0">
              <a:solidFill>
                <a:prstClr val="white">
                  <a:lumMod val="95000"/>
                </a:prstClr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1452245" y="1996440"/>
            <a:ext cx="9215755" cy="1584960"/>
          </a:xfrm>
        </p:spPr>
        <p:txBody>
          <a:bodyPr vert="horz" anchor="ctr">
            <a:noAutofit/>
          </a:bodyPr>
          <a:lstStyle>
            <a:lvl1pPr algn="ctr">
              <a:lnSpc>
                <a:spcPct val="100000"/>
              </a:lnSpc>
              <a:defRPr sz="4400" b="1" kern="1000" baseline="0">
                <a:solidFill>
                  <a:schemeClr val="bg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1536574" y="3791368"/>
            <a:ext cx="9131427" cy="38455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vert="horz" anchor="ctr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effectLst/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单击此处添加您的副标题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1" y="365125"/>
            <a:ext cx="1182511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3" y="365125"/>
            <a:ext cx="7933269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1800" b="0"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098676" y="2108202"/>
            <a:ext cx="7994651" cy="1235075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4050894" y="3400425"/>
            <a:ext cx="4090217" cy="357478"/>
          </a:xfrm>
          <a:prstGeom prst="roundRect">
            <a:avLst>
              <a:gd name="adj" fmla="val 50000"/>
            </a:avLst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3"/>
            <a:ext cx="508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3"/>
            <a:ext cx="5094116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4" r="11979" b="15605"/>
          <a:stretch>
            <a:fillRect/>
          </a:stretch>
        </p:blipFill>
        <p:spPr>
          <a:xfrm>
            <a:off x="-16934" y="0"/>
            <a:ext cx="12225867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16934" y="1"/>
            <a:ext cx="12225867" cy="6857999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1" y="533402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31"/>
            <a:ext cx="6172200" cy="487362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1" y="21336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9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4" r="11979" b="15605"/>
          <a:stretch>
            <a:fillRect/>
          </a:stretch>
        </p:blipFill>
        <p:spPr>
          <a:xfrm>
            <a:off x="-16934" y="0"/>
            <a:ext cx="12225867" cy="6858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-16934" y="1"/>
            <a:ext cx="12225867" cy="6857999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4516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45160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4516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6" name="等腰三角形 15"/>
          <p:cNvSpPr/>
          <p:nvPr/>
        </p:nvSpPr>
        <p:spPr>
          <a:xfrm flipV="1">
            <a:off x="1244600" y="571"/>
            <a:ext cx="9448800" cy="497243"/>
          </a:xfrm>
          <a:prstGeom prst="triangle">
            <a:avLst/>
          </a:prstGeom>
          <a:solidFill>
            <a:srgbClr val="198898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603849" y="1200150"/>
            <a:ext cx="10869284" cy="5233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03848" y="394656"/>
            <a:ext cx="10869283" cy="64184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pic>
        <p:nvPicPr>
          <p:cNvPr id="7" name="图片 6" descr="siki绿色logo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43535" y="276225"/>
            <a:ext cx="2219325" cy="609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>
              <a:lumMod val="75000"/>
            </a:schemeClr>
          </a:solidFill>
          <a:effectLst/>
          <a:latin typeface="+mj-ea"/>
          <a:ea typeface="+mj-ea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ebdings" panose="05030102010509060703" pitchFamily="18" charset="2"/>
        <a:buChar char=""/>
        <a:defRPr lang="zh-CN" altLang="en-US" sz="2400" b="1" kern="1200" baseline="0" dirty="0" smtClean="0">
          <a:solidFill>
            <a:schemeClr val="accent1">
              <a:lumMod val="75000"/>
            </a:schemeClr>
          </a:solidFill>
          <a:latin typeface="+mn-ea"/>
          <a:ea typeface="+mn-ea"/>
          <a:cs typeface="+mn-cs"/>
        </a:defRPr>
      </a:lvl1pPr>
      <a:lvl2pPr marL="361950" indent="-361950" algn="just" defTabSz="6858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800" b="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3.jpeg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9845" y="1617345"/>
            <a:ext cx="12251055" cy="2733040"/>
          </a:xfrm>
          <a:prstGeom prst="rect">
            <a:avLst/>
          </a:prstGeom>
          <a:solidFill>
            <a:srgbClr val="2EB7B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9845" y="1996440"/>
            <a:ext cx="12251055" cy="1584960"/>
          </a:xfrm>
        </p:spPr>
        <p:txBody>
          <a:bodyPr/>
          <a:lstStyle/>
          <a:p>
            <a:r>
              <a: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AssetBundle从入门到掌握</a:t>
            </a:r>
            <a:br>
              <a: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(基于Unity2017)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www.sikiedu.com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E:\网站 公司 推广 A计划 相关\图片\siki学院logo\siki绿色logo.pngsiki绿色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92495" y="256281"/>
            <a:ext cx="1968105" cy="540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+mn-ea"/>
                <a:ea typeface="+mn-ea"/>
              </a:rPr>
              <a:t>AssetBundle</a:t>
            </a:r>
            <a:r>
              <a:rPr lang="zh-CN" altLang="en-US">
                <a:latin typeface="+mn-ea"/>
                <a:ea typeface="+mn-ea"/>
              </a:rPr>
              <a:t>分组策略 </a:t>
            </a:r>
            <a:r>
              <a:rPr lang="en-US" altLang="zh-CN">
                <a:latin typeface="+mn-ea"/>
                <a:ea typeface="+mn-ea"/>
              </a:rPr>
              <a:t>- </a:t>
            </a:r>
            <a:r>
              <a:rPr lang="zh-CN" altLang="en-US">
                <a:latin typeface="+mn-ea"/>
                <a:ea typeface="+mn-ea"/>
              </a:rPr>
              <a:t>总结</a:t>
            </a:r>
            <a:endParaRPr lang="zh-CN" altLang="en-US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3320" y="2089785"/>
            <a:ext cx="9039860" cy="434340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b="0">
                <a:latin typeface="仿宋" panose="02010609060101010101" charset="-122"/>
                <a:ea typeface="仿宋" panose="02010609060101010101" charset="-122"/>
              </a:rPr>
              <a:t>1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，把经常更新的资源放在一个单独的包里面，跟不经常更新的包分离</a:t>
            </a:r>
            <a:endParaRPr b="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2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，把需要同时加载的资源放在一个包里面</a:t>
            </a:r>
            <a:endParaRPr b="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3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，可以把其他包共享的资源放在一个单独的包里面</a:t>
            </a:r>
            <a:endParaRPr b="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4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，把一些需要同时加载的小资源打包成一个包</a:t>
            </a:r>
            <a:endParaRPr b="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5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，如果对于一个同一个资源有两个版本，可以考虑通过后缀来区分  </a:t>
            </a: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v1  v2  v3  unity3dv1 unity3dv2</a:t>
            </a:r>
            <a:endParaRPr lang="en-US" altLang="zh-CN" b="0">
              <a:latin typeface="仿宋" panose="02010609060101010101" charset="-122"/>
              <a:ea typeface="仿宋" panose="02010609060101010101" charset="-122"/>
            </a:endParaRPr>
          </a:p>
        </p:txBody>
      </p:sp>
      <p:cxnSp>
        <p:nvCxnSpPr>
          <p:cNvPr id="5124" name="MH_Others_2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1113335" y="1871160"/>
            <a:ext cx="2988371" cy="0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3" name="MH_Others_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2240837" y="958984"/>
            <a:ext cx="0" cy="5596757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latin typeface="+mn-ea"/>
                <a:ea typeface="+mn-ea"/>
              </a:rPr>
              <a:t>依赖打包</a:t>
            </a:r>
            <a:endParaRPr lang="zh-CN">
              <a:latin typeface="+mn-ea"/>
              <a:ea typeface="+mn-ea"/>
            </a:endParaRPr>
          </a:p>
        </p:txBody>
      </p:sp>
      <p:cxnSp>
        <p:nvCxnSpPr>
          <p:cNvPr id="5124" name="MH_Others_2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1113335" y="1871160"/>
            <a:ext cx="2988371" cy="0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3" name="MH_Others_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2240837" y="958984"/>
            <a:ext cx="0" cy="5596757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矩形 3"/>
          <p:cNvSpPr/>
          <p:nvPr/>
        </p:nvSpPr>
        <p:spPr>
          <a:xfrm>
            <a:off x="6224905" y="1512570"/>
            <a:ext cx="1434465" cy="12382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贴图 材质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40915" y="3749675"/>
            <a:ext cx="1349375" cy="12382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贴图 材质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232660" y="4996180"/>
            <a:ext cx="1358265" cy="800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其他信息</a:t>
            </a:r>
            <a:endParaRPr lang="zh-CN" altLang="en-US"/>
          </a:p>
        </p:txBody>
      </p:sp>
      <p:sp>
        <p:nvSpPr>
          <p:cNvPr id="9" name="左大括号 8"/>
          <p:cNvSpPr/>
          <p:nvPr/>
        </p:nvSpPr>
        <p:spPr>
          <a:xfrm>
            <a:off x="2043430" y="3639185"/>
            <a:ext cx="277495" cy="23253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910590" y="4625340"/>
            <a:ext cx="113284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CubePrefab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左大括号 10"/>
          <p:cNvSpPr/>
          <p:nvPr/>
        </p:nvSpPr>
        <p:spPr>
          <a:xfrm flipH="1">
            <a:off x="5131435" y="3639185"/>
            <a:ext cx="346075" cy="23253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 flipH="1">
            <a:off x="5477510" y="4616450"/>
            <a:ext cx="139319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CapsulePrefab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84295" y="3749675"/>
            <a:ext cx="1349375" cy="12382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贴图 材质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876040" y="4996180"/>
            <a:ext cx="1358265" cy="800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其他信息</a:t>
            </a:r>
            <a:endParaRPr lang="zh-CN" altLang="en-US"/>
          </a:p>
        </p:txBody>
      </p:sp>
      <p:cxnSp>
        <p:nvCxnSpPr>
          <p:cNvPr id="15" name="直接箭头连接符 14"/>
          <p:cNvCxnSpPr>
            <a:endCxn id="5" idx="0"/>
          </p:cNvCxnSpPr>
          <p:nvPr/>
        </p:nvCxnSpPr>
        <p:spPr>
          <a:xfrm flipH="1">
            <a:off x="2915920" y="2780030"/>
            <a:ext cx="3322955" cy="969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13" idx="0"/>
          </p:cNvCxnSpPr>
          <p:nvPr/>
        </p:nvCxnSpPr>
        <p:spPr>
          <a:xfrm flipH="1">
            <a:off x="4559300" y="2805430"/>
            <a:ext cx="1679575" cy="944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305040" y="5072380"/>
            <a:ext cx="1358265" cy="800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其他信息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072120" y="3387090"/>
            <a:ext cx="1349375" cy="12382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贴图 材质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9083675" y="5055870"/>
            <a:ext cx="1358265" cy="800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其他信息</a:t>
            </a:r>
            <a:endParaRPr lang="zh-CN" altLang="en-US"/>
          </a:p>
        </p:txBody>
      </p:sp>
      <p:sp>
        <p:nvSpPr>
          <p:cNvPr id="20" name="左大括号 19"/>
          <p:cNvSpPr/>
          <p:nvPr/>
        </p:nvSpPr>
        <p:spPr>
          <a:xfrm>
            <a:off x="2043430" y="3639185"/>
            <a:ext cx="277495" cy="23253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910590" y="4625340"/>
            <a:ext cx="113284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CubePrefab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左大括号 21"/>
          <p:cNvSpPr/>
          <p:nvPr/>
        </p:nvSpPr>
        <p:spPr>
          <a:xfrm>
            <a:off x="7027545" y="4963160"/>
            <a:ext cx="277495" cy="9855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5824855" y="5270500"/>
            <a:ext cx="113284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CubePrefab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左大括号 23"/>
          <p:cNvSpPr/>
          <p:nvPr/>
        </p:nvSpPr>
        <p:spPr>
          <a:xfrm flipH="1">
            <a:off x="10538460" y="4963160"/>
            <a:ext cx="127000" cy="9855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 flipH="1">
            <a:off x="10665460" y="5295265"/>
            <a:ext cx="139319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CapsulePrefab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26" name="直接箭头连接符 25"/>
          <p:cNvCxnSpPr>
            <a:stCxn id="4" idx="2"/>
            <a:endCxn id="18" idx="0"/>
          </p:cNvCxnSpPr>
          <p:nvPr/>
        </p:nvCxnSpPr>
        <p:spPr>
          <a:xfrm>
            <a:off x="6942455" y="2750820"/>
            <a:ext cx="1804670" cy="636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8" idx="2"/>
            <a:endCxn id="17" idx="0"/>
          </p:cNvCxnSpPr>
          <p:nvPr/>
        </p:nvCxnSpPr>
        <p:spPr>
          <a:xfrm flipH="1">
            <a:off x="7984490" y="4625340"/>
            <a:ext cx="762635" cy="447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19" idx="0"/>
          </p:cNvCxnSpPr>
          <p:nvPr/>
        </p:nvCxnSpPr>
        <p:spPr>
          <a:xfrm>
            <a:off x="8744585" y="4641850"/>
            <a:ext cx="1018540" cy="414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+mn-ea"/>
                <a:ea typeface="+mn-ea"/>
              </a:rPr>
              <a:t>Build AssetBundles - 1</a:t>
            </a:r>
            <a:endParaRPr lang="en-US" altLang="zh-CN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3320" y="2089785"/>
            <a:ext cx="9039860" cy="4343400"/>
          </a:xfrm>
        </p:spPr>
        <p:txBody>
          <a:bodyPr>
            <a:normAutofit fontScale="90000" lnSpcReduction="10000"/>
          </a:bodyPr>
          <a:p>
            <a:pPr marL="0" indent="0">
              <a:buNone/>
            </a:pPr>
            <a:r>
              <a:rPr lang="en-US" altLang="zh-CN" b="1">
                <a:latin typeface="仿宋" panose="02010609060101010101" charset="-122"/>
                <a:ea typeface="仿宋" panose="02010609060101010101" charset="-122"/>
              </a:rPr>
              <a:t>1,Build</a:t>
            </a:r>
            <a:r>
              <a:rPr b="1">
                <a:latin typeface="仿宋" panose="02010609060101010101" charset="-122"/>
                <a:ea typeface="仿宋" panose="02010609060101010101" charset="-122"/>
              </a:rPr>
              <a:t>的路径（随意只要是在硬盘上都可以的）</a:t>
            </a:r>
            <a:endParaRPr b="1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b="1">
                <a:latin typeface="仿宋" panose="02010609060101010101" charset="-122"/>
                <a:ea typeface="仿宋" panose="02010609060101010101" charset="-122"/>
              </a:rPr>
              <a:t>2,BuildAssetBundleOptions</a:t>
            </a:r>
            <a:endParaRPr lang="en-US" altLang="zh-CN" b="1">
              <a:latin typeface="仿宋" panose="02010609060101010101" charset="-122"/>
              <a:ea typeface="仿宋" panose="02010609060101010101" charset="-122"/>
            </a:endParaRPr>
          </a:p>
          <a:p>
            <a:pPr marL="457200" lvl="1" indent="0">
              <a:buNone/>
            </a:pPr>
            <a:r>
              <a:rPr lang="en-US" altLang="zh-CN" b="1">
                <a:latin typeface="仿宋" panose="02010609060101010101" charset="-122"/>
                <a:ea typeface="仿宋" panose="02010609060101010101" charset="-122"/>
              </a:rPr>
              <a:t>BuildAssetBundleOptions.None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</a:rPr>
              <a:t>：使用</a:t>
            </a:r>
            <a:r>
              <a:rPr lang="en-US" altLang="zh-CN" b="1">
                <a:latin typeface="仿宋" panose="02010609060101010101" charset="-122"/>
                <a:ea typeface="仿宋" panose="02010609060101010101" charset="-122"/>
              </a:rPr>
              <a:t>LZMA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</a:rPr>
              <a:t>算法压缩，压缩的包更小，但是加载时间更长。使用之前需要整体解压。一旦被解压，这个包会使用</a:t>
            </a:r>
            <a:r>
              <a:rPr lang="en-US" altLang="zh-CN" b="1">
                <a:latin typeface="仿宋" panose="02010609060101010101" charset="-122"/>
                <a:ea typeface="仿宋" panose="02010609060101010101" charset="-122"/>
              </a:rPr>
              <a:t>LZ4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</a:rPr>
              <a:t>重新压缩。使用资源的时候不需要整体解压。在下载的时候可以使用</a:t>
            </a:r>
            <a:r>
              <a:rPr lang="en-US" altLang="zh-CN" b="1">
                <a:latin typeface="仿宋" panose="02010609060101010101" charset="-122"/>
                <a:ea typeface="仿宋" panose="02010609060101010101" charset="-122"/>
              </a:rPr>
              <a:t>LZMA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</a:rPr>
              <a:t>算法，一旦它被下载了之后，它会使用</a:t>
            </a:r>
            <a:r>
              <a:rPr lang="en-US" altLang="zh-CN" b="1">
                <a:latin typeface="仿宋" panose="02010609060101010101" charset="-122"/>
                <a:ea typeface="仿宋" panose="02010609060101010101" charset="-122"/>
              </a:rPr>
              <a:t>LZ4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</a:rPr>
              <a:t>算法保存到本地上。</a:t>
            </a:r>
            <a:endParaRPr lang="zh-CN" altLang="en-US" b="1">
              <a:latin typeface="仿宋" panose="02010609060101010101" charset="-122"/>
              <a:ea typeface="仿宋" panose="02010609060101010101" charset="-122"/>
            </a:endParaRPr>
          </a:p>
          <a:p>
            <a:pPr marL="457200" lvl="1" indent="0">
              <a:buNone/>
            </a:pPr>
            <a:r>
              <a:rPr lang="zh-CN" altLang="en-US" b="1">
                <a:latin typeface="仿宋" panose="02010609060101010101" charset="-122"/>
                <a:ea typeface="仿宋" panose="02010609060101010101" charset="-122"/>
              </a:rPr>
              <a:t>BuildAssetBundleOptions.UncompressedAssetBundle：不压缩，包大，加载快</a:t>
            </a:r>
            <a:endParaRPr lang="zh-CN" altLang="en-US" b="1">
              <a:latin typeface="仿宋" panose="02010609060101010101" charset="-122"/>
              <a:ea typeface="仿宋" panose="02010609060101010101" charset="-122"/>
            </a:endParaRPr>
          </a:p>
          <a:p>
            <a:pPr marL="457200" lvl="1" indent="0">
              <a:buNone/>
            </a:pPr>
            <a:r>
              <a:rPr lang="zh-CN" altLang="en-US" b="1">
                <a:latin typeface="仿宋" panose="02010609060101010101" charset="-122"/>
                <a:ea typeface="仿宋" panose="02010609060101010101" charset="-122"/>
              </a:rPr>
              <a:t>BuildAssetBundleOptions.ChunkBasedCompression：使用</a:t>
            </a:r>
            <a:r>
              <a:rPr lang="en-US" altLang="zh-CN" b="1">
                <a:latin typeface="仿宋" panose="02010609060101010101" charset="-122"/>
                <a:ea typeface="仿宋" panose="02010609060101010101" charset="-122"/>
              </a:rPr>
              <a:t>LZ4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</a:rPr>
              <a:t>压缩，压缩率没有</a:t>
            </a:r>
            <a:r>
              <a:rPr lang="en-US" altLang="zh-CN" b="1">
                <a:latin typeface="仿宋" panose="02010609060101010101" charset="-122"/>
                <a:ea typeface="仿宋" panose="02010609060101010101" charset="-122"/>
              </a:rPr>
              <a:t>LZMA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</a:rPr>
              <a:t>高，但是我们可以加载指定资源而不用解压全部。</a:t>
            </a:r>
            <a:endParaRPr lang="zh-CN" altLang="en-US" b="1">
              <a:latin typeface="仿宋" panose="02010609060101010101" charset="-122"/>
              <a:ea typeface="仿宋" panose="02010609060101010101" charset="-122"/>
            </a:endParaRPr>
          </a:p>
          <a:p>
            <a:pPr marL="457200" lvl="1" indent="0">
              <a:buNone/>
            </a:pPr>
            <a:endParaRPr lang="zh-CN" altLang="en-US" b="1">
              <a:latin typeface="仿宋" panose="02010609060101010101" charset="-122"/>
              <a:ea typeface="仿宋" panose="02010609060101010101" charset="-122"/>
            </a:endParaRPr>
          </a:p>
          <a:p>
            <a:pPr marL="457200" lvl="1" indent="0">
              <a:buNone/>
            </a:pPr>
            <a:r>
              <a:rPr lang="zh-CN" altLang="en-US" b="1">
                <a:latin typeface="仿宋" panose="02010609060101010101" charset="-122"/>
                <a:ea typeface="仿宋" panose="02010609060101010101" charset="-122"/>
              </a:rPr>
              <a:t>注意使用</a:t>
            </a:r>
            <a:r>
              <a:rPr lang="en-US" altLang="zh-CN" b="1">
                <a:latin typeface="仿宋" panose="02010609060101010101" charset="-122"/>
                <a:ea typeface="仿宋" panose="02010609060101010101" charset="-122"/>
              </a:rPr>
              <a:t>LZ4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</a:rPr>
              <a:t>压缩，可以获得可以跟不压缩想媲美的加载速度，而且比不压缩文件要小。</a:t>
            </a:r>
            <a:endParaRPr lang="zh-CN" altLang="en-US" b="1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endParaRPr b="1">
              <a:latin typeface="仿宋" panose="02010609060101010101" charset="-122"/>
              <a:ea typeface="仿宋" panose="02010609060101010101" charset="-122"/>
            </a:endParaRPr>
          </a:p>
        </p:txBody>
      </p:sp>
      <p:cxnSp>
        <p:nvCxnSpPr>
          <p:cNvPr id="5124" name="MH_Others_2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1113335" y="1871160"/>
            <a:ext cx="2988371" cy="0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3" name="MH_Others_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2240837" y="958984"/>
            <a:ext cx="0" cy="5596757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latin typeface="+mn-ea"/>
                <a:ea typeface="+mn-ea"/>
                <a:sym typeface="+mn-ea"/>
              </a:rPr>
              <a:t>Build AssetBundles - 1</a:t>
            </a:r>
            <a:br>
              <a:rPr lang="en-US" altLang="zh-CN">
                <a:latin typeface="+mn-ea"/>
                <a:ea typeface="+mn-ea"/>
              </a:rPr>
            </a:br>
            <a:endParaRPr lang="zh-CN" altLang="en-US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3320" y="2089785"/>
            <a:ext cx="9039860" cy="4343400"/>
          </a:xfrm>
        </p:spPr>
        <p:txBody>
          <a:bodyPr/>
          <a:p>
            <a:pPr marL="0" indent="0">
              <a:buNone/>
            </a:pPr>
            <a:r>
              <a:rPr b="0">
                <a:latin typeface="仿宋" panose="02010609060101010101" charset="-122"/>
                <a:ea typeface="仿宋" panose="02010609060101010101" charset="-122"/>
              </a:rPr>
              <a:t>BuildTarget</a:t>
            </a:r>
            <a:endParaRPr b="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	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选择</a:t>
            </a: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build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出来的</a:t>
            </a: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AB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包要使用的平台</a:t>
            </a:r>
            <a:endParaRPr b="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endParaRPr b="0">
              <a:latin typeface="仿宋" panose="02010609060101010101" charset="-122"/>
              <a:ea typeface="仿宋" panose="02010609060101010101" charset="-122"/>
            </a:endParaRPr>
          </a:p>
        </p:txBody>
      </p:sp>
      <p:cxnSp>
        <p:nvCxnSpPr>
          <p:cNvPr id="5124" name="MH_Others_2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1113335" y="1871160"/>
            <a:ext cx="2988371" cy="0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3" name="MH_Others_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2240837" y="958984"/>
            <a:ext cx="0" cy="5596757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300" y="3213735"/>
            <a:ext cx="6685915" cy="15621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+mn-ea"/>
                <a:ea typeface="+mn-ea"/>
              </a:rPr>
              <a:t>The Manifest File</a:t>
            </a:r>
            <a:endParaRPr lang="zh-CN" altLang="en-US">
              <a:latin typeface="+mn-ea"/>
              <a:ea typeface="+mn-ea"/>
            </a:endParaRPr>
          </a:p>
        </p:txBody>
      </p:sp>
      <p:cxnSp>
        <p:nvCxnSpPr>
          <p:cNvPr id="5124" name="MH_Others_2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1113335" y="1871160"/>
            <a:ext cx="2988371" cy="0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3" name="MH_Others_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2240837" y="958984"/>
            <a:ext cx="0" cy="5596757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27325" y="2004060"/>
            <a:ext cx="5307330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+mn-ea"/>
                <a:ea typeface="+mn-ea"/>
              </a:rPr>
              <a:t>AB</a:t>
            </a:r>
            <a:r>
              <a:rPr lang="zh-CN" altLang="en-US">
                <a:latin typeface="+mn-ea"/>
                <a:ea typeface="+mn-ea"/>
              </a:rPr>
              <a:t>依赖</a:t>
            </a:r>
            <a:endParaRPr lang="zh-CN" altLang="en-US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3320" y="2089785"/>
            <a:ext cx="9039860" cy="4343400"/>
          </a:xfrm>
        </p:spPr>
        <p:txBody>
          <a:bodyPr/>
          <a:p>
            <a:pPr marL="0" indent="0">
              <a:buNone/>
            </a:pPr>
            <a:endParaRPr b="0">
              <a:latin typeface="仿宋" panose="02010609060101010101" charset="-122"/>
              <a:ea typeface="仿宋" panose="02010609060101010101" charset="-122"/>
            </a:endParaRPr>
          </a:p>
        </p:txBody>
      </p:sp>
      <p:cxnSp>
        <p:nvCxnSpPr>
          <p:cNvPr id="5124" name="MH_Others_2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1113335" y="1871160"/>
            <a:ext cx="2988371" cy="0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3" name="MH_Others_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2240837" y="958984"/>
            <a:ext cx="0" cy="5596757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矩形 3"/>
          <p:cNvSpPr/>
          <p:nvPr/>
        </p:nvSpPr>
        <p:spPr>
          <a:xfrm>
            <a:off x="2433320" y="2089785"/>
            <a:ext cx="2571750" cy="19907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r>
              <a:rPr lang="zh-CN" altLang="en-US"/>
              <a:t>包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778250" y="3354705"/>
            <a:ext cx="980440" cy="647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Material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6965315" y="2211705"/>
            <a:ext cx="2571750" cy="19907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r>
              <a:rPr lang="zh-CN" altLang="en-US"/>
              <a:t>包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155815" y="3442335"/>
            <a:ext cx="999490" cy="6381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Texture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5" idx="3"/>
            <a:endCxn id="7" idx="1"/>
          </p:cNvCxnSpPr>
          <p:nvPr/>
        </p:nvCxnSpPr>
        <p:spPr>
          <a:xfrm>
            <a:off x="4758690" y="3678555"/>
            <a:ext cx="2397125" cy="8318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+mn-ea"/>
                <a:ea typeface="+mn-ea"/>
              </a:rPr>
              <a:t>AssetBundles</a:t>
            </a:r>
            <a:r>
              <a:rPr lang="zh-CN" altLang="en-US">
                <a:latin typeface="+mn-ea"/>
                <a:ea typeface="+mn-ea"/>
              </a:rPr>
              <a:t>的使用</a:t>
            </a:r>
            <a:endParaRPr lang="zh-CN" altLang="en-US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3320" y="2089785"/>
            <a:ext cx="9039860" cy="4343400"/>
          </a:xfrm>
        </p:spPr>
        <p:txBody>
          <a:bodyPr/>
          <a:p>
            <a:pPr marL="0" indent="0">
              <a:buNone/>
            </a:pP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1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，AssetBundle.LoadFromMemoryAsync</a:t>
            </a:r>
            <a:endParaRPr b="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2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，AssetBundle.LoadFromFile</a:t>
            </a:r>
            <a:endParaRPr b="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3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，WWW.LoadFromCacheOrDownload</a:t>
            </a:r>
            <a:endParaRPr b="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4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，UnityWebRequest</a:t>
            </a:r>
            <a:endParaRPr b="0">
              <a:latin typeface="仿宋" panose="02010609060101010101" charset="-122"/>
              <a:ea typeface="仿宋" panose="02010609060101010101" charset="-122"/>
            </a:endParaRPr>
          </a:p>
        </p:txBody>
      </p:sp>
      <p:cxnSp>
        <p:nvCxnSpPr>
          <p:cNvPr id="5124" name="MH_Others_2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1113335" y="1871160"/>
            <a:ext cx="2988371" cy="0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3" name="MH_Others_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2240837" y="958984"/>
            <a:ext cx="0" cy="5596757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0">
                <a:latin typeface="仿宋" panose="02010609060101010101" charset="-122"/>
                <a:ea typeface="仿宋" panose="02010609060101010101" charset="-122"/>
                <a:sym typeface="+mn-ea"/>
              </a:rPr>
              <a:t>AssetBundle.LoadFromMemoryAsync</a:t>
            </a:r>
            <a:endParaRPr lang="zh-CN" altLang="en-US">
              <a:latin typeface="+mn-ea"/>
              <a:ea typeface="+mn-ea"/>
            </a:endParaRPr>
          </a:p>
        </p:txBody>
      </p:sp>
      <p:cxnSp>
        <p:nvCxnSpPr>
          <p:cNvPr id="5124" name="MH_Others_2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1113335" y="1871160"/>
            <a:ext cx="2988371" cy="0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3" name="MH_Others_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2240837" y="958984"/>
            <a:ext cx="0" cy="5596757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84425" y="1986280"/>
            <a:ext cx="8343900" cy="28860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+mn-ea"/>
                <a:ea typeface="+mn-ea"/>
              </a:rPr>
              <a:t>AssetBundle.LoadFromFile</a:t>
            </a:r>
            <a:endParaRPr lang="zh-CN" altLang="en-US">
              <a:latin typeface="+mn-ea"/>
              <a:ea typeface="+mn-ea"/>
            </a:endParaRPr>
          </a:p>
        </p:txBody>
      </p:sp>
      <p:cxnSp>
        <p:nvCxnSpPr>
          <p:cNvPr id="5124" name="MH_Others_2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1113335" y="1871160"/>
            <a:ext cx="2988371" cy="0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3" name="MH_Others_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2240837" y="958984"/>
            <a:ext cx="0" cy="5596757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40915" y="1871345"/>
            <a:ext cx="9039860" cy="234696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+mn-ea"/>
                <a:ea typeface="+mn-ea"/>
              </a:rPr>
              <a:t>WWW.LoadFromCacheOrDownload</a:t>
            </a:r>
            <a:endParaRPr lang="zh-CN" altLang="en-US">
              <a:latin typeface="+mn-ea"/>
              <a:ea typeface="+mn-ea"/>
            </a:endParaRPr>
          </a:p>
        </p:txBody>
      </p:sp>
      <p:cxnSp>
        <p:nvCxnSpPr>
          <p:cNvPr id="5124" name="MH_Others_2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1113335" y="1871160"/>
            <a:ext cx="2988371" cy="0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3" name="MH_Others_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2240837" y="958984"/>
            <a:ext cx="0" cy="5596757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40915" y="1871345"/>
            <a:ext cx="6203315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+mn-ea"/>
                <a:ea typeface="+mn-ea"/>
              </a:rPr>
              <a:t>学前必读</a:t>
            </a:r>
            <a:endParaRPr lang="zh-CN" altLang="en-US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3320" y="2089785"/>
            <a:ext cx="9039860" cy="4343400"/>
          </a:xfrm>
        </p:spPr>
        <p:txBody>
          <a:bodyPr/>
          <a:p>
            <a:pPr marL="0" indent="0">
              <a:buNone/>
            </a:pP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1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、本课程讲解</a:t>
            </a: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AssetBundle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的使用</a:t>
            </a:r>
            <a:endParaRPr b="0">
              <a:latin typeface="仿宋" panose="02010609060101010101" charset="-122"/>
              <a:ea typeface="仿宋" panose="02010609060101010101" charset="-122"/>
            </a:endParaRPr>
          </a:p>
          <a:p>
            <a:pPr marL="457200" lvl="1" indent="0">
              <a:buNone/>
            </a:pPr>
            <a:r>
              <a:rPr lang="en-US" b="0">
                <a:latin typeface="仿宋" panose="02010609060101010101" charset="-122"/>
                <a:ea typeface="仿宋" panose="02010609060101010101" charset="-122"/>
              </a:rPr>
              <a:t>	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从入门到掌握</a:t>
            </a:r>
            <a:endParaRPr b="0">
              <a:latin typeface="仿宋" panose="02010609060101010101" charset="-122"/>
              <a:ea typeface="仿宋" panose="02010609060101010101" charset="-122"/>
            </a:endParaRPr>
          </a:p>
          <a:p>
            <a:pPr marL="457200" lvl="1" indent="0">
              <a:buNone/>
            </a:pPr>
            <a:r>
              <a:rPr lang="en-US" b="0">
                <a:latin typeface="仿宋" panose="02010609060101010101" charset="-122"/>
                <a:ea typeface="仿宋" panose="02010609060101010101" charset="-122"/>
              </a:rPr>
              <a:t>	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公众号内回复</a:t>
            </a: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132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可以获取本课程视频</a:t>
            </a: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+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素材的下载地址</a:t>
            </a:r>
            <a:endParaRPr b="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2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、为了后面的</a:t>
            </a: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xLua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打下基础</a:t>
            </a:r>
            <a:endParaRPr b="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3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、</a:t>
            </a: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xLua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属于</a:t>
            </a: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A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计划课程，欢迎大家加入</a:t>
            </a: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A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计划</a:t>
            </a:r>
            <a:endParaRPr b="0">
              <a:latin typeface="仿宋" panose="02010609060101010101" charset="-122"/>
              <a:ea typeface="仿宋" panose="02010609060101010101" charset="-122"/>
            </a:endParaRPr>
          </a:p>
          <a:p>
            <a:pPr marL="0" lvl="1" indent="0">
              <a:buFont typeface="Wingdings" panose="05000000000000000000" charset="0"/>
              <a:buNone/>
            </a:pP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	www.sikiedu.com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上了解</a:t>
            </a: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A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计划详情</a:t>
            </a:r>
            <a:endParaRPr b="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4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、关注</a:t>
            </a: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SiKi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学院公众号，获取最新课程信息</a:t>
            </a:r>
            <a:endParaRPr b="0">
              <a:latin typeface="仿宋" panose="02010609060101010101" charset="-122"/>
              <a:ea typeface="仿宋" panose="02010609060101010101" charset="-122"/>
            </a:endParaRPr>
          </a:p>
        </p:txBody>
      </p:sp>
      <p:cxnSp>
        <p:nvCxnSpPr>
          <p:cNvPr id="5124" name="MH_Others_2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1113335" y="1871160"/>
            <a:ext cx="2988371" cy="0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3" name="MH_Others_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2240837" y="958984"/>
            <a:ext cx="0" cy="5596757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" name="图片 3" descr="请关注微信公众号sikiedu 接收最新Unity视频教程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5185" y="3342640"/>
            <a:ext cx="1564005" cy="156400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+mn-ea"/>
                <a:ea typeface="+mn-ea"/>
              </a:rPr>
              <a:t>UnityWebRequest</a:t>
            </a:r>
            <a:endParaRPr lang="zh-CN" altLang="en-US">
              <a:latin typeface="+mn-ea"/>
              <a:ea typeface="+mn-ea"/>
            </a:endParaRPr>
          </a:p>
        </p:txBody>
      </p:sp>
      <p:cxnSp>
        <p:nvCxnSpPr>
          <p:cNvPr id="5124" name="MH_Others_2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1113335" y="1871160"/>
            <a:ext cx="2988371" cy="0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3" name="MH_Others_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2240837" y="958984"/>
            <a:ext cx="0" cy="5596757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40915" y="1871345"/>
            <a:ext cx="6753225" cy="21907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+mn-ea"/>
                <a:ea typeface="+mn-ea"/>
              </a:rPr>
              <a:t>Loading Assets from AssetBundles</a:t>
            </a:r>
            <a:endParaRPr lang="zh-CN" altLang="en-US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3320" y="2099310"/>
            <a:ext cx="9039860" cy="4343400"/>
          </a:xfrm>
        </p:spPr>
        <p:txBody>
          <a:bodyPr/>
          <a:p>
            <a:pPr marL="0" indent="0">
              <a:buNone/>
            </a:pPr>
            <a:r>
              <a:rPr b="0">
                <a:latin typeface="仿宋" panose="02010609060101010101" charset="-122"/>
                <a:ea typeface="仿宋" panose="02010609060101010101" charset="-122"/>
              </a:rPr>
              <a:t>一般</a:t>
            </a:r>
            <a:endParaRPr b="0">
              <a:latin typeface="仿宋" panose="02010609060101010101" charset="-122"/>
              <a:ea typeface="仿宋" panose="02010609060101010101" charset="-122"/>
            </a:endParaRPr>
          </a:p>
          <a:p>
            <a:pPr marL="457200" lvl="1" indent="0">
              <a:buNone/>
            </a:pP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T objectFromBundle = bundleObject.LoadAsset&lt;T&gt;(assetName);</a:t>
            </a:r>
            <a:endParaRPr lang="en-US" altLang="zh-CN" b="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GameObject</a:t>
            </a:r>
            <a:endParaRPr lang="en-US" altLang="zh-CN" b="0">
              <a:latin typeface="仿宋" panose="02010609060101010101" charset="-122"/>
              <a:ea typeface="仿宋" panose="02010609060101010101" charset="-122"/>
            </a:endParaRPr>
          </a:p>
          <a:p>
            <a:pPr marL="457200" lvl="1" indent="0">
              <a:buNone/>
            </a:pP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GameObject gameObject = </a:t>
            </a:r>
            <a:endParaRPr lang="en-US" altLang="zh-CN" b="0">
              <a:latin typeface="仿宋" panose="02010609060101010101" charset="-122"/>
              <a:ea typeface="仿宋" panose="02010609060101010101" charset="-122"/>
            </a:endParaRPr>
          </a:p>
          <a:p>
            <a:pPr marL="457200" lvl="1" indent="0">
              <a:buNone/>
            </a:pP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loadedAssetBundle.LoadAsset&lt;GameObject&gt;(assetName);</a:t>
            </a:r>
            <a:endParaRPr lang="en-US" altLang="zh-CN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b="0">
                <a:latin typeface="仿宋" panose="02010609060101010101" charset="-122"/>
                <a:ea typeface="仿宋" panose="02010609060101010101" charset="-122"/>
              </a:rPr>
              <a:t>所有资源</a:t>
            </a:r>
            <a:endParaRPr b="0">
              <a:latin typeface="仿宋" panose="02010609060101010101" charset="-122"/>
              <a:ea typeface="仿宋" panose="02010609060101010101" charset="-122"/>
            </a:endParaRPr>
          </a:p>
          <a:p>
            <a:pPr marL="457200" lvl="1" indent="0">
              <a:buNone/>
            </a:pPr>
            <a:r>
              <a:rPr b="0">
                <a:latin typeface="仿宋" panose="02010609060101010101" charset="-122"/>
                <a:ea typeface="仿宋" panose="02010609060101010101" charset="-122"/>
              </a:rPr>
              <a:t>Unity.Object[] objectArray = </a:t>
            </a:r>
            <a:endParaRPr b="0">
              <a:latin typeface="仿宋" panose="02010609060101010101" charset="-122"/>
              <a:ea typeface="仿宋" panose="02010609060101010101" charset="-122"/>
            </a:endParaRPr>
          </a:p>
          <a:p>
            <a:pPr marL="457200" lvl="1" indent="0">
              <a:buNone/>
            </a:pPr>
            <a:r>
              <a:rPr b="0">
                <a:latin typeface="仿宋" panose="02010609060101010101" charset="-122"/>
                <a:ea typeface="仿宋" panose="02010609060101010101" charset="-122"/>
              </a:rPr>
              <a:t>loadedAssetBundle.LoadAllAssets();</a:t>
            </a:r>
            <a:endParaRPr b="0">
              <a:latin typeface="仿宋" panose="02010609060101010101" charset="-122"/>
              <a:ea typeface="仿宋" panose="02010609060101010101" charset="-122"/>
            </a:endParaRPr>
          </a:p>
        </p:txBody>
      </p:sp>
      <p:cxnSp>
        <p:nvCxnSpPr>
          <p:cNvPr id="5124" name="MH_Others_2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1113335" y="1871160"/>
            <a:ext cx="2988371" cy="0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3" name="MH_Others_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2240837" y="958984"/>
            <a:ext cx="0" cy="5596757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+mn-ea"/>
                <a:ea typeface="+mn-ea"/>
              </a:rPr>
              <a:t>加载</a:t>
            </a:r>
            <a:r>
              <a:rPr lang="en-US" altLang="zh-CN">
                <a:latin typeface="+mn-ea"/>
                <a:ea typeface="+mn-ea"/>
              </a:rPr>
              <a:t>Manifests</a:t>
            </a:r>
            <a:endParaRPr lang="en-US" altLang="zh-CN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3320" y="2089785"/>
            <a:ext cx="9039860" cy="434340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b="0">
                <a:latin typeface="仿宋" panose="02010609060101010101" charset="-122"/>
                <a:ea typeface="仿宋" panose="02010609060101010101" charset="-122"/>
              </a:rPr>
              <a:t>加载</a:t>
            </a: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Manifests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文件可以处理资源的依赖</a:t>
            </a:r>
            <a:endParaRPr b="0">
              <a:latin typeface="仿宋" panose="02010609060101010101" charset="-122"/>
              <a:ea typeface="仿宋" panose="02010609060101010101" charset="-122"/>
            </a:endParaRPr>
          </a:p>
          <a:p>
            <a:pPr marL="457200" lvl="1" indent="0">
              <a:buNone/>
            </a:pPr>
            <a:r>
              <a:rPr b="0">
                <a:latin typeface="仿宋" panose="02010609060101010101" charset="-122"/>
                <a:ea typeface="仿宋" panose="02010609060101010101" charset="-122"/>
              </a:rPr>
              <a:t>AssetBundle assetBundle = AssetBundle.LoadFromFile(manifestFilePath);</a:t>
            </a:r>
            <a:endParaRPr b="0">
              <a:latin typeface="仿宋" panose="02010609060101010101" charset="-122"/>
              <a:ea typeface="仿宋" panose="02010609060101010101" charset="-122"/>
            </a:endParaRPr>
          </a:p>
          <a:p>
            <a:pPr marL="457200" lvl="1" indent="0">
              <a:buNone/>
            </a:pPr>
            <a:r>
              <a:rPr b="0">
                <a:latin typeface="仿宋" panose="02010609060101010101" charset="-122"/>
                <a:ea typeface="仿宋" panose="02010609060101010101" charset="-122"/>
              </a:rPr>
              <a:t>AssetBundleManifest manifest = </a:t>
            </a:r>
            <a:endParaRPr b="0">
              <a:latin typeface="仿宋" panose="02010609060101010101" charset="-122"/>
              <a:ea typeface="仿宋" panose="02010609060101010101" charset="-122"/>
            </a:endParaRPr>
          </a:p>
          <a:p>
            <a:pPr marL="457200" lvl="1" indent="0">
              <a:buNone/>
            </a:pPr>
            <a:r>
              <a:rPr b="0">
                <a:latin typeface="仿宋" panose="02010609060101010101" charset="-122"/>
                <a:ea typeface="仿宋" panose="02010609060101010101" charset="-122"/>
              </a:rPr>
              <a:t>assetBundle.LoadAsset&lt;AssetBundleManifest&gt;("AssetBundleManifest");</a:t>
            </a:r>
            <a:endParaRPr b="0">
              <a:latin typeface="仿宋" panose="02010609060101010101" charset="-122"/>
              <a:ea typeface="仿宋" panose="02010609060101010101" charset="-122"/>
            </a:endParaRPr>
          </a:p>
          <a:p>
            <a:pPr marL="457200" lvl="1" indent="0">
              <a:buNone/>
            </a:pPr>
            <a:r>
              <a:rPr b="0">
                <a:latin typeface="仿宋" panose="02010609060101010101" charset="-122"/>
                <a:ea typeface="仿宋" panose="02010609060101010101" charset="-122"/>
              </a:rPr>
              <a:t>string[] dependencies = manifest.GetAllDependencies("assetBundle"); //Pass the name of the bundle you want the dependencies for.</a:t>
            </a:r>
            <a:endParaRPr b="0">
              <a:latin typeface="仿宋" panose="02010609060101010101" charset="-122"/>
              <a:ea typeface="仿宋" panose="02010609060101010101" charset="-122"/>
            </a:endParaRPr>
          </a:p>
          <a:p>
            <a:pPr marL="457200" lvl="1" indent="0">
              <a:buNone/>
            </a:pPr>
            <a:r>
              <a:rPr b="0">
                <a:latin typeface="仿宋" panose="02010609060101010101" charset="-122"/>
                <a:ea typeface="仿宋" panose="02010609060101010101" charset="-122"/>
              </a:rPr>
              <a:t>foreach(string dependency in dependencies)</a:t>
            </a:r>
            <a:endParaRPr b="0">
              <a:latin typeface="仿宋" panose="02010609060101010101" charset="-122"/>
              <a:ea typeface="仿宋" panose="02010609060101010101" charset="-122"/>
            </a:endParaRPr>
          </a:p>
          <a:p>
            <a:pPr marL="457200" lvl="1" indent="0">
              <a:buNone/>
            </a:pPr>
            <a:r>
              <a:rPr b="0">
                <a:latin typeface="仿宋" panose="02010609060101010101" charset="-122"/>
                <a:ea typeface="仿宋" panose="02010609060101010101" charset="-122"/>
              </a:rPr>
              <a:t>{</a:t>
            </a:r>
            <a:endParaRPr b="0">
              <a:latin typeface="仿宋" panose="02010609060101010101" charset="-122"/>
              <a:ea typeface="仿宋" panose="02010609060101010101" charset="-122"/>
            </a:endParaRPr>
          </a:p>
          <a:p>
            <a:pPr marL="457200" lvl="1" indent="0">
              <a:buNone/>
            </a:pPr>
            <a:r>
              <a:rPr b="0">
                <a:latin typeface="仿宋" panose="02010609060101010101" charset="-122"/>
                <a:ea typeface="仿宋" panose="02010609060101010101" charset="-122"/>
              </a:rPr>
              <a:t>    AssetBundle.LoadFromFile(Path.Combine(assetBundlePath, dependency));</a:t>
            </a:r>
            <a:endParaRPr b="0">
              <a:latin typeface="仿宋" panose="02010609060101010101" charset="-122"/>
              <a:ea typeface="仿宋" panose="02010609060101010101" charset="-122"/>
            </a:endParaRPr>
          </a:p>
          <a:p>
            <a:pPr marL="457200" lvl="1" indent="0">
              <a:buNone/>
            </a:pPr>
            <a:r>
              <a:rPr b="0">
                <a:latin typeface="仿宋" panose="02010609060101010101" charset="-122"/>
                <a:ea typeface="仿宋" panose="02010609060101010101" charset="-122"/>
              </a:rPr>
              <a:t>}</a:t>
            </a:r>
            <a:endParaRPr b="0">
              <a:latin typeface="仿宋" panose="02010609060101010101" charset="-122"/>
              <a:ea typeface="仿宋" panose="02010609060101010101" charset="-122"/>
            </a:endParaRPr>
          </a:p>
        </p:txBody>
      </p:sp>
      <p:cxnSp>
        <p:nvCxnSpPr>
          <p:cNvPr id="5124" name="MH_Others_2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1113335" y="1871160"/>
            <a:ext cx="2988371" cy="0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3" name="MH_Others_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2240837" y="958984"/>
            <a:ext cx="0" cy="5596757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+mn-ea"/>
                <a:ea typeface="+mn-ea"/>
              </a:rPr>
              <a:t>AssetBundle</a:t>
            </a:r>
            <a:r>
              <a:rPr lang="zh-CN" altLang="en-US">
                <a:latin typeface="+mn-ea"/>
                <a:ea typeface="+mn-ea"/>
              </a:rPr>
              <a:t>的卸载</a:t>
            </a:r>
            <a:endParaRPr lang="zh-CN" altLang="en-US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3320" y="2089785"/>
            <a:ext cx="9039860" cy="434340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b="0">
                <a:latin typeface="仿宋" panose="02010609060101010101" charset="-122"/>
                <a:ea typeface="仿宋" panose="02010609060101010101" charset="-122"/>
              </a:rPr>
              <a:t>卸载有两个方面</a:t>
            </a:r>
            <a:endParaRPr b="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1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，减少内存使用</a:t>
            </a:r>
            <a:endParaRPr b="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2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，有可能导致丢失</a:t>
            </a:r>
            <a:endParaRPr b="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b="0">
                <a:latin typeface="仿宋" panose="02010609060101010101" charset="-122"/>
                <a:ea typeface="仿宋" panose="02010609060101010101" charset="-122"/>
              </a:rPr>
              <a:t>所以什么时候去卸载资源</a:t>
            </a:r>
            <a:endParaRPr b="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b="0">
                <a:latin typeface="仿宋" panose="02010609060101010101" charset="-122"/>
                <a:ea typeface="仿宋" panose="02010609060101010101" charset="-122"/>
              </a:rPr>
              <a:t>AssetBundle.Unload(true)卸载所有资源，即使有资源被使用着</a:t>
            </a:r>
            <a:endParaRPr b="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	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（</a:t>
            </a: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1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，在关切切换、场景切换</a:t>
            </a: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2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，资源没被用的时候 调用）</a:t>
            </a:r>
            <a:endParaRPr b="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b="0">
                <a:latin typeface="仿宋" panose="02010609060101010101" charset="-122"/>
                <a:ea typeface="仿宋" panose="02010609060101010101" charset="-122"/>
              </a:rPr>
              <a:t>AssetBundle.Unload(false)卸载所有没用被使用的资源</a:t>
            </a:r>
            <a:endParaRPr b="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	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个别资源怎么卸载</a:t>
            </a: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1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，通过 Resources.UnloadUnusedAssets.</a:t>
            </a: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	2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，场景切换的时候</a:t>
            </a: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	</a:t>
            </a:r>
            <a:endParaRPr lang="en-US" altLang="zh-CN" b="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endParaRPr b="0">
              <a:latin typeface="仿宋" panose="02010609060101010101" charset="-122"/>
              <a:ea typeface="仿宋" panose="02010609060101010101" charset="-122"/>
            </a:endParaRPr>
          </a:p>
        </p:txBody>
      </p:sp>
      <p:cxnSp>
        <p:nvCxnSpPr>
          <p:cNvPr id="5124" name="MH_Others_2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1113335" y="1871160"/>
            <a:ext cx="2988371" cy="0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3" name="MH_Others_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2240837" y="958984"/>
            <a:ext cx="0" cy="5596757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+mn-ea"/>
                <a:ea typeface="+mn-ea"/>
              </a:rPr>
              <a:t>关于文件校验</a:t>
            </a:r>
            <a:endParaRPr lang="zh-CN" altLang="en-US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3320" y="2089785"/>
            <a:ext cx="9039860" cy="4343400"/>
          </a:xfrm>
        </p:spPr>
        <p:txBody>
          <a:bodyPr>
            <a:normAutofit fontScale="55000"/>
          </a:bodyPr>
          <a:p>
            <a:pPr marL="0" indent="0"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CRC MD5 SHA1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相同点：</a:t>
            </a:r>
            <a:endParaRPr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CRC、MD5、SHA1都是通过对数据进行计算，来生成一个校验值，该校验值用来校验数据的完整性。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不同点：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1. 算法不同。CRC采用多项式除法，MD5和SHA1使用的是替换、轮转等方法；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2. 校验值的长度不同。CRC校验位的长度跟其多项式有关系，一般为16位或32位；MD5是16个字节（128位）；SHA1是20个字节（160位）；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3. 校验值的称呼不同。CRC一般叫做CRC值；MD5和SHA1一般叫做哈希值（Hash）或散列值；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4. 安全性不同。这里的安全性是指检错的能力，即数据的错误能通过校验位检测出来。CRC的安全性跟多项式有很大关系，相对于MD5和SHA1要弱很多；MD5的安全性很高，不过大概在04年的时候被山东大学的王小云破解了；SHA1的安全性最高。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5. 效率不同，CRC的计算效率很高；MD5和SHA1比较慢。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6. 用途不同。CRC一般用作通信数据的校验；MD5和SHA1用于安全（Security）领域，比如文件校验、数字签名等。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</p:txBody>
      </p:sp>
      <p:cxnSp>
        <p:nvCxnSpPr>
          <p:cNvPr id="5124" name="MH_Others_2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1113335" y="1871160"/>
            <a:ext cx="2988371" cy="0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3" name="MH_Others_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2240837" y="958984"/>
            <a:ext cx="0" cy="5596757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+mn-ea"/>
                <a:ea typeface="+mn-ea"/>
              </a:rPr>
              <a:t>其他问题</a:t>
            </a:r>
            <a:endParaRPr lang="zh-CN" altLang="en-US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3320" y="2089785"/>
            <a:ext cx="9039860" cy="4343400"/>
          </a:xfrm>
        </p:spPr>
        <p:txBody>
          <a:bodyPr/>
          <a:p>
            <a:pPr marL="0" indent="0">
              <a:buNone/>
            </a:pP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1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，依赖包重复问题</a:t>
            </a:r>
            <a:endParaRPr b="0">
              <a:latin typeface="仿宋" panose="02010609060101010101" charset="-122"/>
              <a:ea typeface="仿宋" panose="02010609060101010101" charset="-122"/>
            </a:endParaRPr>
          </a:p>
          <a:p>
            <a:pPr marL="457200" lvl="1" indent="0">
              <a:buNone/>
            </a:pP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a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，把需要共享的资源打包到一起</a:t>
            </a:r>
            <a:endParaRPr b="0">
              <a:latin typeface="仿宋" panose="02010609060101010101" charset="-122"/>
              <a:ea typeface="仿宋" panose="02010609060101010101" charset="-122"/>
            </a:endParaRPr>
          </a:p>
          <a:p>
            <a:pPr marL="457200" lvl="1" indent="0">
              <a:buNone/>
            </a:pP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b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，分割包，这些包不是在同一时间使用的</a:t>
            </a:r>
            <a:endParaRPr b="0">
              <a:latin typeface="仿宋" panose="02010609060101010101" charset="-122"/>
              <a:ea typeface="仿宋" panose="02010609060101010101" charset="-122"/>
            </a:endParaRPr>
          </a:p>
          <a:p>
            <a:pPr marL="457200" lvl="1" indent="0">
              <a:buNone/>
            </a:pP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c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，把共享部分打包成一个单独的包</a:t>
            </a:r>
            <a:endParaRPr b="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2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，图集重复问题</a:t>
            </a:r>
            <a:endParaRPr b="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endParaRPr b="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3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，</a:t>
            </a: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Android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贴图问题</a:t>
            </a:r>
            <a:endParaRPr b="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4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，</a:t>
            </a: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iOS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文件处理重复fixed in Unity 5.3.2p2.</a:t>
            </a:r>
            <a:endParaRPr b="0">
              <a:latin typeface="仿宋" panose="02010609060101010101" charset="-122"/>
              <a:ea typeface="仿宋" panose="02010609060101010101" charset="-122"/>
            </a:endParaRPr>
          </a:p>
        </p:txBody>
      </p:sp>
      <p:cxnSp>
        <p:nvCxnSpPr>
          <p:cNvPr id="5124" name="MH_Others_2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1113335" y="1871160"/>
            <a:ext cx="2988371" cy="0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3" name="MH_Others_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2240837" y="958984"/>
            <a:ext cx="0" cy="5596757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+mn-ea"/>
                <a:ea typeface="+mn-ea"/>
              </a:rPr>
              <a:t>Unity Asset Bundle Browser tool</a:t>
            </a:r>
            <a:endParaRPr lang="zh-CN" altLang="en-US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3320" y="2089785"/>
            <a:ext cx="9039860" cy="4343400"/>
          </a:xfrm>
        </p:spPr>
        <p:txBody>
          <a:bodyPr/>
          <a:p>
            <a:pPr marL="0" indent="0">
              <a:buNone/>
            </a:pPr>
            <a:endParaRPr b="0">
              <a:latin typeface="仿宋" panose="02010609060101010101" charset="-122"/>
              <a:ea typeface="仿宋" panose="02010609060101010101" charset="-122"/>
            </a:endParaRPr>
          </a:p>
        </p:txBody>
      </p:sp>
      <p:cxnSp>
        <p:nvCxnSpPr>
          <p:cNvPr id="5124" name="MH_Others_2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1113335" y="1871160"/>
            <a:ext cx="2988371" cy="0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3" name="MH_Others_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2240837" y="958984"/>
            <a:ext cx="0" cy="5596757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>
            <a:spLocks noChangeArrowheads="1"/>
          </p:cNvSpPr>
          <p:nvPr/>
        </p:nvSpPr>
        <p:spPr bwMode="auto">
          <a:xfrm>
            <a:off x="3266501" y="1867535"/>
            <a:ext cx="5738495" cy="9220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71B3B9"/>
                </a:solidFill>
                <a:latin typeface="Lato Black" panose="020F0A02020204030203" charset="0"/>
                <a:ea typeface="华文仿宋" panose="02010600040101010101" pitchFamily="2" charset="-122"/>
                <a:sym typeface="微软雅黑" panose="020B0503020204020204" pitchFamily="34" charset="-122"/>
              </a:rPr>
              <a:t>www.sikiedu.com</a:t>
            </a:r>
            <a:endParaRPr lang="en-US" sz="3200" dirty="0">
              <a:solidFill>
                <a:srgbClr val="71B3B9"/>
              </a:solidFill>
            </a:endParaRPr>
          </a:p>
        </p:txBody>
      </p:sp>
      <p:sp>
        <p:nvSpPr>
          <p:cNvPr id="5" name="任意多边形 4"/>
          <p:cNvSpPr/>
          <p:nvPr>
            <p:custDataLst>
              <p:tags r:id="rId1"/>
            </p:custDataLst>
          </p:nvPr>
        </p:nvSpPr>
        <p:spPr>
          <a:xfrm>
            <a:off x="3266548" y="3695839"/>
            <a:ext cx="6008687" cy="2219325"/>
          </a:xfrm>
          <a:custGeom>
            <a:avLst/>
            <a:gdLst>
              <a:gd name="connsiteX0" fmla="*/ 0 w 6008914"/>
              <a:gd name="connsiteY0" fmla="*/ 452846 h 2220686"/>
              <a:gd name="connsiteX1" fmla="*/ 252548 w 6008914"/>
              <a:gd name="connsiteY1" fmla="*/ 1793966 h 2220686"/>
              <a:gd name="connsiteX2" fmla="*/ 5320937 w 6008914"/>
              <a:gd name="connsiteY2" fmla="*/ 2220686 h 2220686"/>
              <a:gd name="connsiteX3" fmla="*/ 6008914 w 6008914"/>
              <a:gd name="connsiteY3" fmla="*/ 0 h 2220686"/>
              <a:gd name="connsiteX4" fmla="*/ 0 w 6008914"/>
              <a:gd name="connsiteY4" fmla="*/ 452846 h 222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8914" h="2220686">
                <a:moveTo>
                  <a:pt x="0" y="452846"/>
                </a:moveTo>
                <a:lnTo>
                  <a:pt x="252548" y="1793966"/>
                </a:lnTo>
                <a:lnTo>
                  <a:pt x="5320937" y="2220686"/>
                </a:lnTo>
                <a:lnTo>
                  <a:pt x="6008914" y="0"/>
                </a:lnTo>
                <a:lnTo>
                  <a:pt x="0" y="45284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任意多边形 5"/>
          <p:cNvSpPr/>
          <p:nvPr>
            <p:custDataLst>
              <p:tags r:id="rId2"/>
            </p:custDataLst>
          </p:nvPr>
        </p:nvSpPr>
        <p:spPr>
          <a:xfrm>
            <a:off x="9332384" y="3748225"/>
            <a:ext cx="400050" cy="158750"/>
          </a:xfrm>
          <a:custGeom>
            <a:avLst/>
            <a:gdLst>
              <a:gd name="connsiteX0" fmla="*/ 0 w 400050"/>
              <a:gd name="connsiteY0" fmla="*/ 152400 h 158750"/>
              <a:gd name="connsiteX1" fmla="*/ 374650 w 400050"/>
              <a:gd name="connsiteY1" fmla="*/ 0 h 158750"/>
              <a:gd name="connsiteX2" fmla="*/ 400050 w 400050"/>
              <a:gd name="connsiteY2" fmla="*/ 158750 h 158750"/>
              <a:gd name="connsiteX3" fmla="*/ 0 w 400050"/>
              <a:gd name="connsiteY3" fmla="*/ 15240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050" h="158750">
                <a:moveTo>
                  <a:pt x="0" y="152400"/>
                </a:moveTo>
                <a:lnTo>
                  <a:pt x="374650" y="0"/>
                </a:lnTo>
                <a:lnTo>
                  <a:pt x="400050" y="158750"/>
                </a:lnTo>
                <a:lnTo>
                  <a:pt x="0" y="1524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任意多边形 6"/>
          <p:cNvSpPr/>
          <p:nvPr>
            <p:custDataLst>
              <p:tags r:id="rId3"/>
            </p:custDataLst>
          </p:nvPr>
        </p:nvSpPr>
        <p:spPr>
          <a:xfrm>
            <a:off x="9205384" y="3202125"/>
            <a:ext cx="368300" cy="342900"/>
          </a:xfrm>
          <a:custGeom>
            <a:avLst/>
            <a:gdLst>
              <a:gd name="connsiteX0" fmla="*/ 0 w 368300"/>
              <a:gd name="connsiteY0" fmla="*/ 342900 h 342900"/>
              <a:gd name="connsiteX1" fmla="*/ 254000 w 368300"/>
              <a:gd name="connsiteY1" fmla="*/ 0 h 342900"/>
              <a:gd name="connsiteX2" fmla="*/ 368300 w 368300"/>
              <a:gd name="connsiteY2" fmla="*/ 139700 h 342900"/>
              <a:gd name="connsiteX3" fmla="*/ 0 w 368300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300" h="342900">
                <a:moveTo>
                  <a:pt x="0" y="342900"/>
                </a:moveTo>
                <a:lnTo>
                  <a:pt x="254000" y="0"/>
                </a:lnTo>
                <a:lnTo>
                  <a:pt x="368300" y="139700"/>
                </a:lnTo>
                <a:lnTo>
                  <a:pt x="0" y="3429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文本框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 rot="-254625">
            <a:off x="3234480" y="3815535"/>
            <a:ext cx="6124575" cy="168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>
                <a:solidFill>
                  <a:srgbClr val="FFFFFF"/>
                </a:solidFill>
                <a:latin typeface="Bodoni MT Black" panose="02070A03080606020203" pitchFamily="18" charset="0"/>
                <a:ea typeface="幼圆" panose="02010509060101010101" pitchFamily="49" charset="-122"/>
              </a:rPr>
              <a:t>欢迎关注</a:t>
            </a:r>
            <a:r>
              <a:rPr lang="en-US" altLang="zh-CN" sz="3200">
                <a:solidFill>
                  <a:srgbClr val="FFFFFF"/>
                </a:solidFill>
                <a:latin typeface="Bodoni MT Black" panose="02070A03080606020203" pitchFamily="18" charset="0"/>
                <a:ea typeface="幼圆" panose="02010509060101010101" pitchFamily="49" charset="-122"/>
              </a:rPr>
              <a:t>siki</a:t>
            </a:r>
            <a:r>
              <a:rPr lang="zh-CN" altLang="en-US" sz="3200">
                <a:solidFill>
                  <a:srgbClr val="FFFFFF"/>
                </a:solidFill>
                <a:latin typeface="Bodoni MT Black" panose="02070A03080606020203" pitchFamily="18" charset="0"/>
                <a:ea typeface="幼圆" panose="02010509060101010101" pitchFamily="49" charset="-122"/>
              </a:rPr>
              <a:t>学院微信公众号！</a:t>
            </a:r>
            <a:endParaRPr lang="zh-CN" altLang="en-US" sz="3200">
              <a:solidFill>
                <a:srgbClr val="FFFFFF"/>
              </a:solidFill>
              <a:latin typeface="Bodoni MT Black" panose="02070A03080606020203" pitchFamily="18" charset="0"/>
              <a:ea typeface="幼圆" panose="02010509060101010101" pitchFamily="49" charset="-122"/>
            </a:endParaRPr>
          </a:p>
        </p:txBody>
      </p:sp>
      <p:sp>
        <p:nvSpPr>
          <p:cNvPr id="9" name="文本框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 rot="298406">
            <a:off x="6401860" y="5343663"/>
            <a:ext cx="217011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400" dirty="0" smtClean="0">
                <a:solidFill>
                  <a:srgbClr val="FFFFFF"/>
                </a:solidFill>
                <a:latin typeface="Bell MT" panose="02020503060305020303" pitchFamily="18" charset="0"/>
                <a:ea typeface="华文仿宋" panose="02010600040101010101" pitchFamily="2" charset="-122"/>
              </a:rPr>
              <a:t>www.sikiedu.com</a:t>
            </a:r>
            <a:endParaRPr lang="zh-CN" altLang="en-US" sz="1400" dirty="0" smtClean="0">
              <a:solidFill>
                <a:srgbClr val="FFFFFF"/>
              </a:solidFill>
              <a:latin typeface="Bell MT" panose="02020503060305020303" pitchFamily="18" charset="0"/>
              <a:ea typeface="华文仿宋" panose="02010600040101010101" pitchFamily="2" charset="-122"/>
            </a:endParaRPr>
          </a:p>
        </p:txBody>
      </p:sp>
      <p:pic>
        <p:nvPicPr>
          <p:cNvPr id="2" name="图片 1" descr="请关注微信公众号sikiedu 接收最新Unity视频教程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4810" y="4351020"/>
            <a:ext cx="1564005" cy="15640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+mn-ea"/>
                <a:ea typeface="+mn-ea"/>
              </a:rPr>
              <a:t>AssetBundle</a:t>
            </a:r>
            <a:r>
              <a:rPr lang="zh-CN" altLang="en-US">
                <a:latin typeface="+mn-ea"/>
                <a:ea typeface="+mn-ea"/>
              </a:rPr>
              <a:t>的定义和作用</a:t>
            </a:r>
            <a:endParaRPr lang="zh-CN" altLang="en-US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3320" y="2089785"/>
            <a:ext cx="9039860" cy="4343400"/>
          </a:xfrm>
        </p:spPr>
        <p:txBody>
          <a:bodyPr/>
          <a:p>
            <a:pPr marL="0" indent="0">
              <a:buNone/>
            </a:pPr>
            <a:r>
              <a:rPr b="0">
                <a:latin typeface="仿宋" panose="02010609060101010101" charset="-122"/>
                <a:ea typeface="仿宋" panose="02010609060101010101" charset="-122"/>
              </a:rPr>
              <a:t>用处？</a:t>
            </a:r>
            <a:endParaRPr b="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	1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，</a:t>
            </a: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AssetBundle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是一个压缩包包含模型、贴图、预制体、声音、甚至整个场景，可以在游戏运行的时候被加载；</a:t>
            </a:r>
            <a:endParaRPr b="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	2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，</a:t>
            </a: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AssetBundle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自身保存着互相的依赖关系；</a:t>
            </a:r>
            <a:endParaRPr b="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	3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，压缩包可以使用</a:t>
            </a: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LZMA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和</a:t>
            </a: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LZ4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压缩算法，减少包大小，更快的进行网络传输；</a:t>
            </a:r>
            <a:endParaRPr b="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	4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，把一些可以下载内容放在</a:t>
            </a: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AssetBundle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里面，可以减少安装包的大小；</a:t>
            </a:r>
            <a:endParaRPr b="0">
              <a:latin typeface="仿宋" panose="02010609060101010101" charset="-122"/>
              <a:ea typeface="仿宋" panose="02010609060101010101" charset="-122"/>
            </a:endParaRPr>
          </a:p>
        </p:txBody>
      </p:sp>
      <p:cxnSp>
        <p:nvCxnSpPr>
          <p:cNvPr id="5124" name="MH_Others_2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1113335" y="1871160"/>
            <a:ext cx="2988371" cy="0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3" name="MH_Others_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2240837" y="958984"/>
            <a:ext cx="0" cy="5596757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latin typeface="+mn-ea"/>
                <a:ea typeface="+mn-ea"/>
              </a:rPr>
              <a:t>什么是</a:t>
            </a:r>
            <a:r>
              <a:rPr lang="en-US" altLang="zh-CN">
                <a:latin typeface="+mn-ea"/>
                <a:ea typeface="+mn-ea"/>
              </a:rPr>
              <a:t>AssetBundle</a:t>
            </a:r>
            <a:endParaRPr lang="en-US" altLang="zh-CN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3320" y="2089785"/>
            <a:ext cx="9039860" cy="4343400"/>
          </a:xfrm>
        </p:spPr>
        <p:txBody>
          <a:bodyPr/>
          <a:p>
            <a:pPr marL="0" indent="0">
              <a:buNone/>
            </a:pPr>
            <a:r>
              <a:rPr b="0">
                <a:latin typeface="仿宋" panose="02010609060101010101" charset="-122"/>
                <a:ea typeface="仿宋" panose="02010609060101010101" charset="-122"/>
              </a:rPr>
              <a:t>可以归为两点：</a:t>
            </a:r>
            <a:endParaRPr b="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1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，它是一个存在于硬盘上的文件。可以称之为压缩包。这个压缩包可以认为是一个文件夹，里面包含了多个文件。这些文件可以分为两类：serialized file 和 resource files。（序列化文件和源文件）</a:t>
            </a:r>
            <a:endParaRPr b="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b="0">
                <a:latin typeface="仿宋" panose="02010609060101010101" charset="-122"/>
                <a:ea typeface="仿宋" panose="02010609060101010101" charset="-122"/>
                <a:sym typeface="+mn-ea"/>
              </a:rPr>
              <a:t>serialized file：资源被打碎放在一个对象中，最后统一被写进一个单独的文件（只有一个）</a:t>
            </a:r>
            <a:endParaRPr b="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>
              <a:buNone/>
            </a:pPr>
            <a:r>
              <a:rPr b="0">
                <a:latin typeface="仿宋" panose="02010609060101010101" charset="-122"/>
                <a:ea typeface="仿宋" panose="02010609060101010101" charset="-122"/>
                <a:sym typeface="+mn-ea"/>
              </a:rPr>
              <a:t>resource files：某些二进制资源（图片、声音）被单独保存，方便快速加载</a:t>
            </a:r>
            <a:endParaRPr b="0">
              <a:latin typeface="仿宋" panose="02010609060101010101" charset="-122"/>
              <a:ea typeface="仿宋" panose="02010609060101010101" charset="-122"/>
            </a:endParaRPr>
          </a:p>
        </p:txBody>
      </p:sp>
      <p:cxnSp>
        <p:nvCxnSpPr>
          <p:cNvPr id="5124" name="MH_Others_2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1113335" y="1871160"/>
            <a:ext cx="2988371" cy="0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3" name="MH_Others_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2240837" y="958984"/>
            <a:ext cx="0" cy="5596757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latin typeface="+mn-ea"/>
                <a:ea typeface="+mn-ea"/>
              </a:rPr>
              <a:t>什么是</a:t>
            </a:r>
            <a:r>
              <a:rPr lang="en-US" altLang="zh-CN">
                <a:latin typeface="+mn-ea"/>
                <a:ea typeface="+mn-ea"/>
              </a:rPr>
              <a:t>AssetBundle</a:t>
            </a:r>
            <a:endParaRPr lang="en-US" altLang="zh-CN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3320" y="2089785"/>
            <a:ext cx="9039860" cy="4343400"/>
          </a:xfrm>
        </p:spPr>
        <p:txBody>
          <a:bodyPr/>
          <a:p>
            <a:pPr marL="0" indent="0">
              <a:buNone/>
            </a:pP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2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，它是一个</a:t>
            </a: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AssetBundle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对象，我们可以通过代码从一个特定的压缩包加载出来的对象。这个对象包含了所有我们当初添加到这个压缩包里面的内容，我们可以通过这个对象加载出来使用。</a:t>
            </a:r>
            <a:endParaRPr b="0">
              <a:latin typeface="仿宋" panose="02010609060101010101" charset="-122"/>
              <a:ea typeface="仿宋" panose="02010609060101010101" charset="-122"/>
            </a:endParaRPr>
          </a:p>
        </p:txBody>
      </p:sp>
      <p:cxnSp>
        <p:nvCxnSpPr>
          <p:cNvPr id="5124" name="MH_Others_2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1113335" y="1871160"/>
            <a:ext cx="2988371" cy="0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3" name="MH_Others_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2240837" y="958984"/>
            <a:ext cx="0" cy="5596757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+mn-ea"/>
                <a:ea typeface="+mn-ea"/>
              </a:rPr>
              <a:t>AssetBundle</a:t>
            </a:r>
            <a:r>
              <a:rPr lang="zh-CN" altLang="en-US">
                <a:latin typeface="+mn-ea"/>
                <a:ea typeface="+mn-ea"/>
              </a:rPr>
              <a:t>使用流程图</a:t>
            </a:r>
            <a:endParaRPr lang="zh-CN" altLang="en-US">
              <a:latin typeface="+mn-ea"/>
              <a:ea typeface="+mn-ea"/>
            </a:endParaRPr>
          </a:p>
        </p:txBody>
      </p:sp>
      <p:cxnSp>
        <p:nvCxnSpPr>
          <p:cNvPr id="5124" name="MH_Others_2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1113335" y="1871160"/>
            <a:ext cx="2988371" cy="0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3" name="MH_Others_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2240837" y="958984"/>
            <a:ext cx="0" cy="5596757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475" y="2113915"/>
            <a:ext cx="5238115" cy="14001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475" y="4020185"/>
            <a:ext cx="5238115" cy="14954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+mn-ea"/>
                <a:ea typeface="+mn-ea"/>
              </a:rPr>
              <a:t>AssetBundle</a:t>
            </a:r>
            <a:r>
              <a:rPr lang="zh-CN" altLang="en-US">
                <a:latin typeface="+mn-ea"/>
                <a:ea typeface="+mn-ea"/>
              </a:rPr>
              <a:t>使用流程（简称</a:t>
            </a:r>
            <a:r>
              <a:rPr lang="en-US" altLang="zh-CN">
                <a:latin typeface="+mn-ea"/>
                <a:ea typeface="+mn-ea"/>
              </a:rPr>
              <a:t>AB</a:t>
            </a:r>
            <a:r>
              <a:rPr lang="zh-CN" altLang="en-US">
                <a:latin typeface="+mn-ea"/>
                <a:ea typeface="+mn-ea"/>
              </a:rPr>
              <a:t>）</a:t>
            </a:r>
            <a:endParaRPr lang="zh-CN" altLang="en-US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3320" y="2089785"/>
            <a:ext cx="9039860" cy="4343400"/>
          </a:xfrm>
        </p:spPr>
        <p:txBody>
          <a:bodyPr/>
          <a:p>
            <a:pPr marL="0" indent="0">
              <a:buNone/>
            </a:pP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1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，指定资源的</a:t>
            </a: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AssetBundle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属性</a:t>
            </a:r>
            <a:endParaRPr b="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	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（</a:t>
            </a: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xxxa/xxx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）这里</a:t>
            </a: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xxxa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会生成目录，名字为</a:t>
            </a: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xxx</a:t>
            </a:r>
            <a:endParaRPr lang="en-US" altLang="zh-CN" b="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2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，构建</a:t>
            </a: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AssetBundle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包</a:t>
            </a:r>
            <a:endParaRPr b="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3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，上传</a:t>
            </a: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AB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包</a:t>
            </a:r>
            <a:endParaRPr b="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4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，加载</a:t>
            </a: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AB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包和包里面的资源</a:t>
            </a:r>
            <a:endParaRPr b="0">
              <a:latin typeface="仿宋" panose="02010609060101010101" charset="-122"/>
              <a:ea typeface="仿宋" panose="02010609060101010101" charset="-122"/>
            </a:endParaRPr>
          </a:p>
        </p:txBody>
      </p:sp>
      <p:cxnSp>
        <p:nvCxnSpPr>
          <p:cNvPr id="5124" name="MH_Others_2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1113335" y="1871160"/>
            <a:ext cx="2988371" cy="0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3" name="MH_Others_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2240837" y="958984"/>
            <a:ext cx="0" cy="5596757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+mn-ea"/>
                <a:ea typeface="+mn-ea"/>
              </a:rPr>
              <a:t>AssetBundle</a:t>
            </a:r>
            <a:r>
              <a:rPr lang="zh-CN" altLang="en-US">
                <a:latin typeface="+mn-ea"/>
                <a:ea typeface="+mn-ea"/>
              </a:rPr>
              <a:t>使用相关</a:t>
            </a:r>
            <a:r>
              <a:rPr lang="en-US">
                <a:latin typeface="+mn-ea"/>
                <a:ea typeface="+mn-ea"/>
              </a:rPr>
              <a:t>API</a:t>
            </a:r>
            <a:endParaRPr lang="en-US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3320" y="2089785"/>
            <a:ext cx="9039860" cy="4343400"/>
          </a:xfrm>
        </p:spPr>
        <p:txBody>
          <a:bodyPr/>
          <a:p>
            <a:pPr marL="0" indent="0">
              <a:buNone/>
            </a:pPr>
            <a:r>
              <a:rPr sz="1200">
                <a:latin typeface="仿宋" panose="02010609060101010101" charset="-122"/>
                <a:ea typeface="仿宋" panose="02010609060101010101" charset="-122"/>
              </a:rPr>
              <a:t>BuildPipeline.BuildAssetBundles(dir, BuildAssetBundleOptions.None, BuildTarget.StandaloneWindows64);</a:t>
            </a:r>
            <a:endParaRPr sz="120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endParaRPr sz="120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sz="1200">
                <a:latin typeface="仿宋" panose="02010609060101010101" charset="-122"/>
                <a:ea typeface="仿宋" panose="02010609060101010101" charset="-122"/>
              </a:rPr>
              <a:t>AssetBundle ab = AssetBundle.LoadFromFile("AssetBundles/scene/wall.unity3d");</a:t>
            </a:r>
            <a:endParaRPr sz="120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sz="1200">
                <a:latin typeface="仿宋" panose="02010609060101010101" charset="-122"/>
                <a:ea typeface="仿宋" panose="02010609060101010101" charset="-122"/>
              </a:rPr>
              <a:t>GameObject wallPrefab = ab.LoadAsset&lt;GameObject&gt;("CubeWall");</a:t>
            </a:r>
            <a:endParaRPr sz="120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sz="1200">
                <a:latin typeface="仿宋" panose="02010609060101010101" charset="-122"/>
                <a:ea typeface="仿宋" panose="02010609060101010101" charset="-122"/>
              </a:rPr>
              <a:t>Instantiate(wallPrefab);</a:t>
            </a:r>
            <a:endParaRPr sz="1200">
              <a:latin typeface="仿宋" panose="02010609060101010101" charset="-122"/>
              <a:ea typeface="仿宋" panose="02010609060101010101" charset="-122"/>
            </a:endParaRPr>
          </a:p>
        </p:txBody>
      </p:sp>
      <p:cxnSp>
        <p:nvCxnSpPr>
          <p:cNvPr id="5124" name="MH_Others_2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1113335" y="1871160"/>
            <a:ext cx="2988371" cy="0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3" name="MH_Others_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2240837" y="958984"/>
            <a:ext cx="0" cy="5596757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+mn-ea"/>
                <a:ea typeface="+mn-ea"/>
              </a:rPr>
              <a:t>AssetBundle</a:t>
            </a:r>
            <a:r>
              <a:rPr lang="zh-CN" altLang="en-US">
                <a:latin typeface="+mn-ea"/>
                <a:ea typeface="+mn-ea"/>
              </a:rPr>
              <a:t>分组策略（仅供参考）</a:t>
            </a:r>
            <a:endParaRPr lang="zh-CN" altLang="en-US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3320" y="2089785"/>
            <a:ext cx="9039860" cy="4343400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1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，逻辑实体分组</a:t>
            </a:r>
            <a:endParaRPr b="0">
              <a:latin typeface="仿宋" panose="02010609060101010101" charset="-122"/>
              <a:ea typeface="仿宋" panose="02010609060101010101" charset="-122"/>
            </a:endParaRPr>
          </a:p>
          <a:p>
            <a:pPr marL="457200" lvl="1" indent="0">
              <a:buNone/>
            </a:pP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a,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一个</a:t>
            </a: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UI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界面</a:t>
            </a:r>
            <a:r>
              <a:rPr lang="zh-CN" b="0">
                <a:latin typeface="仿宋" panose="02010609060101010101" charset="-122"/>
                <a:ea typeface="仿宋" panose="02010609060101010101" charset="-122"/>
              </a:rPr>
              <a:t>或者所有</a:t>
            </a: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UI</a:t>
            </a:r>
            <a:r>
              <a:rPr lang="zh-CN" altLang="en-US" b="0">
                <a:latin typeface="仿宋" panose="02010609060101010101" charset="-122"/>
                <a:ea typeface="仿宋" panose="02010609060101010101" charset="-122"/>
              </a:rPr>
              <a:t>界面一个包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（这个界面里面的贴图和布局信息一个包）</a:t>
            </a:r>
            <a:endParaRPr b="0">
              <a:latin typeface="仿宋" panose="02010609060101010101" charset="-122"/>
              <a:ea typeface="仿宋" panose="02010609060101010101" charset="-122"/>
            </a:endParaRPr>
          </a:p>
          <a:p>
            <a:pPr marL="457200" lvl="1" indent="0">
              <a:buNone/>
            </a:pPr>
            <a:r>
              <a:rPr lang="en-US" b="0">
                <a:latin typeface="仿宋" panose="02010609060101010101" charset="-122"/>
                <a:ea typeface="仿宋" panose="02010609060101010101" charset="-122"/>
              </a:rPr>
              <a:t>b,</a:t>
            </a:r>
            <a:r>
              <a:rPr lang="zh-CN" altLang="en-US" b="0">
                <a:latin typeface="仿宋" panose="02010609060101010101" charset="-122"/>
                <a:ea typeface="仿宋" panose="02010609060101010101" charset="-122"/>
              </a:rPr>
              <a:t>一个角色或者所有角色一个包（这个角色里面的模型和动画一个包）</a:t>
            </a:r>
            <a:endParaRPr lang="zh-CN" altLang="en-US" b="0">
              <a:latin typeface="仿宋" panose="02010609060101010101" charset="-122"/>
              <a:ea typeface="仿宋" panose="02010609060101010101" charset="-122"/>
            </a:endParaRPr>
          </a:p>
          <a:p>
            <a:pPr marL="457200" lvl="1" indent="0">
              <a:buNone/>
            </a:pP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c,</a:t>
            </a:r>
            <a:r>
              <a:rPr lang="zh-CN" altLang="en-US" b="0">
                <a:latin typeface="仿宋" panose="02010609060101010101" charset="-122"/>
                <a:ea typeface="仿宋" panose="02010609060101010101" charset="-122"/>
              </a:rPr>
              <a:t>所有的场景所共享的部分一个包（包括贴图和模型）</a:t>
            </a:r>
            <a:endParaRPr lang="zh-CN" altLang="en-US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2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，按照类型分组</a:t>
            </a:r>
            <a:endParaRPr b="0">
              <a:latin typeface="仿宋" panose="02010609060101010101" charset="-122"/>
              <a:ea typeface="仿宋" panose="02010609060101010101" charset="-122"/>
            </a:endParaRPr>
          </a:p>
          <a:p>
            <a:pPr marL="457200" lvl="1" indent="0">
              <a:buNone/>
            </a:pPr>
            <a:r>
              <a:rPr lang="zh-CN" b="0">
                <a:latin typeface="仿宋" panose="02010609060101010101" charset="-122"/>
                <a:ea typeface="仿宋" panose="02010609060101010101" charset="-122"/>
              </a:rPr>
              <a:t>所有声音资源打成一个包，所有</a:t>
            </a: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shader</a:t>
            </a:r>
            <a:r>
              <a:rPr lang="zh-CN" altLang="en-US" b="0">
                <a:latin typeface="仿宋" panose="02010609060101010101" charset="-122"/>
                <a:ea typeface="仿宋" panose="02010609060101010101" charset="-122"/>
              </a:rPr>
              <a:t>打成一个包，所有模型打成一个包，所有材质打成一个包</a:t>
            </a:r>
            <a:endParaRPr lang="zh-CN" altLang="en-US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2400" b="0">
                <a:latin typeface="仿宋" panose="02010609060101010101" charset="-122"/>
                <a:ea typeface="仿宋" panose="02010609060101010101" charset="-122"/>
              </a:rPr>
              <a:t>3</a:t>
            </a:r>
            <a:r>
              <a:rPr sz="2400" b="0">
                <a:latin typeface="仿宋" panose="02010609060101010101" charset="-122"/>
                <a:ea typeface="仿宋" panose="02010609060101010101" charset="-122"/>
              </a:rPr>
              <a:t>，按照使用分组</a:t>
            </a:r>
            <a:endParaRPr sz="2400" b="0">
              <a:latin typeface="仿宋" panose="02010609060101010101" charset="-122"/>
              <a:ea typeface="仿宋" panose="02010609060101010101" charset="-122"/>
            </a:endParaRPr>
          </a:p>
          <a:p>
            <a:pPr marL="457200" lvl="1" indent="0">
              <a:buNone/>
            </a:pPr>
            <a:r>
              <a:rPr lang="zh-CN" sz="1800" b="0">
                <a:latin typeface="仿宋" panose="02010609060101010101" charset="-122"/>
                <a:ea typeface="仿宋" panose="02010609060101010101" charset="-122"/>
              </a:rPr>
              <a:t>把在某一时间内使用的所有资源打成一个包。可以按照关卡分，一个关卡所需要的所有资源包括角色、贴图、声音等打成一个包。也可以按照场景分，一个场景所需要的资源一个包</a:t>
            </a:r>
            <a:endParaRPr lang="zh-CN" sz="1800" b="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endParaRPr b="0">
              <a:latin typeface="仿宋" panose="02010609060101010101" charset="-122"/>
              <a:ea typeface="仿宋" panose="02010609060101010101" charset="-122"/>
            </a:endParaRPr>
          </a:p>
        </p:txBody>
      </p:sp>
      <p:cxnSp>
        <p:nvCxnSpPr>
          <p:cNvPr id="5124" name="MH_Others_2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1113335" y="1871160"/>
            <a:ext cx="2988371" cy="0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3" name="MH_Others_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2240837" y="958984"/>
            <a:ext cx="0" cy="5596757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10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11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12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13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14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15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16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17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18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19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2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20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21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22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23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24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25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26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27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28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29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3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30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31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32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33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34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35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36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37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38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39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4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40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41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42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43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44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45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46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47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48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49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5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50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51.xml><?xml version="1.0" encoding="utf-8"?>
<p:tagLst xmlns:p="http://schemas.openxmlformats.org/presentationml/2006/main">
  <p:tag name="MH" val="20150922141555"/>
  <p:tag name="MH_LIBRARY" val="GRAPHIC"/>
  <p:tag name="MH_ORDER" val="Freeform 2"/>
</p:tagLst>
</file>

<file path=ppt/tags/tag52.xml><?xml version="1.0" encoding="utf-8"?>
<p:tagLst xmlns:p="http://schemas.openxmlformats.org/presentationml/2006/main">
  <p:tag name="MH" val="20150922141555"/>
  <p:tag name="MH_LIBRARY" val="GRAPHIC"/>
  <p:tag name="MH_ORDER" val="Freeform 3"/>
</p:tagLst>
</file>

<file path=ppt/tags/tag53.xml><?xml version="1.0" encoding="utf-8"?>
<p:tagLst xmlns:p="http://schemas.openxmlformats.org/presentationml/2006/main">
  <p:tag name="MH" val="20150922141555"/>
  <p:tag name="MH_LIBRARY" val="GRAPHIC"/>
  <p:tag name="MH_ORDER" val="Freeform 4"/>
</p:tagLst>
</file>

<file path=ppt/tags/tag54.xml><?xml version="1.0" encoding="utf-8"?>
<p:tagLst xmlns:p="http://schemas.openxmlformats.org/presentationml/2006/main">
  <p:tag name="MH" val="20150922141555"/>
  <p:tag name="MH_LIBRARY" val="GRAPHIC"/>
  <p:tag name="MH_ORDER" val="文本框 5"/>
</p:tagLst>
</file>

<file path=ppt/tags/tag55.xml><?xml version="1.0" encoding="utf-8"?>
<p:tagLst xmlns:p="http://schemas.openxmlformats.org/presentationml/2006/main">
  <p:tag name="MH" val="20150922141555"/>
  <p:tag name="MH_LIBRARY" val="GRAPHIC"/>
  <p:tag name="MH_ORDER" val="文本框 6"/>
</p:tagLst>
</file>

<file path=ppt/tags/tag6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7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8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9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heme/theme1.xml><?xml version="1.0" encoding="utf-8"?>
<a:theme xmlns:a="http://schemas.openxmlformats.org/drawingml/2006/main" name="A000120140530A99PPBG">
  <a:themeElements>
    <a:clrScheme name="自定义 636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2EB7B7"/>
      </a:accent1>
      <a:accent2>
        <a:srgbClr val="2FBF84"/>
      </a:accent2>
      <a:accent3>
        <a:srgbClr val="9BA207"/>
      </a:accent3>
      <a:accent4>
        <a:srgbClr val="FFBE16"/>
      </a:accent4>
      <a:accent5>
        <a:srgbClr val="FF7F41"/>
      </a:accent5>
      <a:accent6>
        <a:srgbClr val="FB83B0"/>
      </a:accent6>
      <a:hlink>
        <a:srgbClr val="00B0F0"/>
      </a:hlink>
      <a:folHlink>
        <a:srgbClr val="7F7F7F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A000120150407A27KPBG</Template>
  <TotalTime>0</TotalTime>
  <Words>3879</Words>
  <Application>WPS 演示</Application>
  <PresentationFormat>宽屏</PresentationFormat>
  <Paragraphs>210</Paragraphs>
  <Slides>27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4" baseType="lpstr">
      <vt:lpstr>Arial</vt:lpstr>
      <vt:lpstr>宋体</vt:lpstr>
      <vt:lpstr>Wingdings</vt:lpstr>
      <vt:lpstr>微软雅黑</vt:lpstr>
      <vt:lpstr>Calibri</vt:lpstr>
      <vt:lpstr>Webdings</vt:lpstr>
      <vt:lpstr>幼圆</vt:lpstr>
      <vt:lpstr>Agency FB</vt:lpstr>
      <vt:lpstr>仿宋</vt:lpstr>
      <vt:lpstr>Wingdings</vt:lpstr>
      <vt:lpstr>Arial Unicode MS</vt:lpstr>
      <vt:lpstr>Lato Black</vt:lpstr>
      <vt:lpstr>华文仿宋</vt:lpstr>
      <vt:lpstr>Calibri</vt:lpstr>
      <vt:lpstr>Bodoni MT Black</vt:lpstr>
      <vt:lpstr>Bell MT</vt:lpstr>
      <vt:lpstr>A000120140530A99PPBG</vt:lpstr>
      <vt:lpstr>AssetBundle从入门到掌握 (基于Unity2017)</vt:lpstr>
      <vt:lpstr>学前必读</vt:lpstr>
      <vt:lpstr>AssetBundle的定义和作用</vt:lpstr>
      <vt:lpstr>什么是AssetBundle</vt:lpstr>
      <vt:lpstr>什么是AssetBundle</vt:lpstr>
      <vt:lpstr>AssetBundle使用流程图</vt:lpstr>
      <vt:lpstr>AssetBundle使用流程（简称AB）</vt:lpstr>
      <vt:lpstr>AssetBundle使用相关API</vt:lpstr>
      <vt:lpstr>AssetBundle分组策略（仅供参考）</vt:lpstr>
      <vt:lpstr>AssetBundle分组策略 - 总结</vt:lpstr>
      <vt:lpstr>AssetBundle分组策略 - 总结</vt:lpstr>
      <vt:lpstr>Build AssetBundles - 1</vt:lpstr>
      <vt:lpstr>Build AssetBundles - 1 </vt:lpstr>
      <vt:lpstr>The Manifest File</vt:lpstr>
      <vt:lpstr>AB依赖</vt:lpstr>
      <vt:lpstr>AssetBundles的使用</vt:lpstr>
      <vt:lpstr>AssetBundle.LoadFromMemoryAsync</vt:lpstr>
      <vt:lpstr>AssetBundle.LoadFromFile</vt:lpstr>
      <vt:lpstr>WWW.LoadFromCacheOrDownload</vt:lpstr>
      <vt:lpstr>UnityWebRequest</vt:lpstr>
      <vt:lpstr>Loading Assets from AssetBundles</vt:lpstr>
      <vt:lpstr>加载Manifests</vt:lpstr>
      <vt:lpstr>AssetBundle的卸载</vt:lpstr>
      <vt:lpstr>关于文件校验</vt:lpstr>
      <vt:lpstr>其他问题</vt:lpstr>
      <vt:lpstr>Unity Asset Bundle Browser tool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fredashen(沈凤)</dc:creator>
  <cp:lastModifiedBy>souke</cp:lastModifiedBy>
  <cp:revision>589</cp:revision>
  <dcterms:created xsi:type="dcterms:W3CDTF">2015-09-21T13:42:00Z</dcterms:created>
  <dcterms:modified xsi:type="dcterms:W3CDTF">2017-07-23T08:25:02Z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