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51" r:id="rId2"/>
  </p:sldMasterIdLst>
  <p:notesMasterIdLst>
    <p:notesMasterId r:id="rId20"/>
  </p:notesMasterIdLst>
  <p:sldIdLst>
    <p:sldId id="256" r:id="rId3"/>
    <p:sldId id="257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6" r:id="rId14"/>
    <p:sldId id="298" r:id="rId15"/>
    <p:sldId id="297" r:id="rId16"/>
    <p:sldId id="299" r:id="rId17"/>
    <p:sldId id="293" r:id="rId18"/>
    <p:sldId id="28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52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134" y="685800"/>
            <a:ext cx="457173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0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9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9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9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1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6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3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3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7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2019-11-29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6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89" y="1600187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17" y="3984188"/>
            <a:ext cx="4038330" cy="2195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2019-11-29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26" name="직사각형 1025"/>
          <p:cNvSpPr/>
          <p:nvPr/>
        </p:nvSpPr>
        <p:spPr>
          <a:xfrm>
            <a:off x="9000451" y="0"/>
            <a:ext cx="142937" cy="1370640"/>
          </a:xfrm>
          <a:prstGeom prst="rect">
            <a:avLst/>
          </a:prstGeom>
          <a:solidFill>
            <a:srgbClr val="D1282E"/>
          </a:solidFill>
          <a:ln w="9525" cap="flat" cmpd="sng" algn="ctr">
            <a:noFill/>
            <a:prstDash val="solid"/>
            <a:round/>
          </a:ln>
        </p:spPr>
      </p:sp>
      <p:sp>
        <p:nvSpPr>
          <p:cNvPr id="1027" name="직사각형 1026"/>
          <p:cNvSpPr/>
          <p:nvPr/>
        </p:nvSpPr>
        <p:spPr>
          <a:xfrm>
            <a:off x="9000451" y="1370640"/>
            <a:ext cx="142937" cy="5484123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6514895" y="41317"/>
            <a:ext cx="2466515" cy="649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2" name="직사각형 1031"/>
          <p:cNvSpPr/>
          <p:nvPr/>
        </p:nvSpPr>
        <p:spPr>
          <a:xfrm>
            <a:off x="9000451" y="4844085"/>
            <a:ext cx="142937" cy="2010677"/>
          </a:xfrm>
          <a:prstGeom prst="rect">
            <a:avLst/>
          </a:prstGeom>
          <a:solidFill>
            <a:srgbClr val="D1282E"/>
          </a:solidFill>
          <a:ln w="9525" cap="flat" cmpd="sng" algn="ctr">
            <a:noFill/>
            <a:prstDash val="solid"/>
            <a:round/>
          </a:ln>
        </p:spPr>
      </p:sp>
      <p:sp>
        <p:nvSpPr>
          <p:cNvPr id="1033" name="직사각형 1032"/>
          <p:cNvSpPr/>
          <p:nvPr/>
        </p:nvSpPr>
        <p:spPr>
          <a:xfrm>
            <a:off x="8892466" y="0"/>
            <a:ext cx="250922" cy="484408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-1507" y="690903"/>
            <a:ext cx="2485499" cy="2013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-1507" y="690903"/>
            <a:ext cx="2485499" cy="2013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-1507" y="690903"/>
            <a:ext cx="2485499" cy="20138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037" name="TextBox 1036"/>
          <p:cNvSpPr txBox="1"/>
          <p:nvPr/>
        </p:nvSpPr>
        <p:spPr>
          <a:xfrm>
            <a:off x="34952" y="6165479"/>
            <a:ext cx="4886967" cy="5463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10" tIns="44927" rIns="89910" bIns="44927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Copyright</a:t>
            </a: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함초롬돋움"/>
                <a:ea typeface="HY나무M"/>
                <a:sym typeface="Wingdings"/>
              </a:rPr>
              <a:t>©</a:t>
            </a: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 2012 by CAT</a:t>
            </a: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함초롬돋움"/>
                <a:ea typeface="HY나무M"/>
                <a:sym typeface="Wingdings"/>
              </a:rPr>
              <a:t>-</a:t>
            </a: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CERT Org</a:t>
            </a:r>
            <a:r>
              <a:rPr lang="en-US" altLang="ko-KR" sz="1000" b="1" i="0">
                <a:solidFill>
                  <a:srgbClr val="262626">
                    <a:alpha val="100000"/>
                  </a:srgbClr>
                </a:solidFill>
                <a:latin typeface="함초롬돋움"/>
                <a:ea typeface="HY나무M"/>
                <a:sym typeface="Wingdings"/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The CATholic univ</a:t>
            </a: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함초롬돋움"/>
                <a:ea typeface="HY나무M"/>
                <a:sym typeface="Wingdings"/>
              </a:rPr>
              <a:t>.</a:t>
            </a: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 Computer Emergency Response Team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Songsim Campus G 102</a:t>
            </a: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함초롬돋움"/>
                <a:ea typeface="HY나무M"/>
                <a:sym typeface="Wingdings"/>
              </a:rPr>
              <a:t>.</a:t>
            </a:r>
            <a:r>
              <a:rPr lang="en-US" altLang="ko-KR" sz="1000" b="0" i="0">
                <a:solidFill>
                  <a:srgbClr val="262626">
                    <a:alpha val="100000"/>
                  </a:srgbClr>
                </a:solidFill>
                <a:latin typeface="Georgia"/>
                <a:ea typeface="HY나무M"/>
                <a:sym typeface="Wingdings"/>
              </a:rPr>
              <a:t> </a:t>
            </a:r>
            <a:endParaRPr lang="ko-KR" altLang="ko-KR" sz="1000" b="0" i="0">
              <a:solidFill>
                <a:srgbClr val="262626">
                  <a:alpha val="100000"/>
                </a:srgbClr>
              </a:solidFill>
              <a:latin typeface="Georgia"/>
              <a:ea typeface="HY나무M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69" y="274635"/>
            <a:ext cx="8229050" cy="11429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69" y="1600187"/>
            <a:ext cx="8229050" cy="45259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69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991" y="6356300"/>
            <a:ext cx="2895406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762" y="6356300"/>
            <a:ext cx="2133457" cy="3651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052" name="직사각형 2051"/>
          <p:cNvSpPr/>
          <p:nvPr/>
        </p:nvSpPr>
        <p:spPr>
          <a:xfrm>
            <a:off x="9000451" y="0"/>
            <a:ext cx="142937" cy="1370640"/>
          </a:xfrm>
          <a:prstGeom prst="rect">
            <a:avLst/>
          </a:prstGeom>
          <a:solidFill>
            <a:srgbClr val="D1282E"/>
          </a:solidFill>
          <a:ln w="9525" cap="flat" cmpd="sng" algn="ctr">
            <a:noFill/>
            <a:prstDash val="solid"/>
            <a:round/>
          </a:ln>
        </p:spPr>
      </p:sp>
      <p:sp>
        <p:nvSpPr>
          <p:cNvPr id="2053" name="직사각형 2052"/>
          <p:cNvSpPr/>
          <p:nvPr/>
        </p:nvSpPr>
        <p:spPr>
          <a:xfrm>
            <a:off x="9000451" y="1370640"/>
            <a:ext cx="142937" cy="5484123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</a:ln>
        </p:spPr>
      </p:sp>
      <p:pic>
        <p:nvPicPr>
          <p:cNvPr id="2054" name="그림 2053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6514895" y="41317"/>
            <a:ext cx="2466515" cy="649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6" name="그림 2055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7" name="그림 2056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-30095" y="41317"/>
            <a:ext cx="1503974" cy="122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4099"/>
          <p:cNvSpPr txBox="1"/>
          <p:nvPr/>
        </p:nvSpPr>
        <p:spPr>
          <a:xfrm>
            <a:off x="2123464" y="687721"/>
            <a:ext cx="6769001" cy="2017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ctr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0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11</a:t>
            </a:r>
            <a:r>
              <a:rPr lang="ko-KR" altLang="en-US" sz="4000" b="1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월 프로젝트 최종 발표</a:t>
            </a:r>
            <a:endParaRPr lang="ko-KR" altLang="ko-KR" sz="40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4572000" y="4502652"/>
            <a:ext cx="4344245" cy="16676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ctr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16학번 박진우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1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8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학번 박건영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1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8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학번 </a:t>
            </a:r>
            <a:r>
              <a:rPr lang="ko-KR" altLang="en-US" sz="2000" b="0" i="0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김남형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19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학번 임주원</a:t>
            </a: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       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DF278-8B3B-401D-984B-31E91424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5" y="1082218"/>
            <a:ext cx="8163585" cy="56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545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en-US" altLang="ko-KR" sz="2000" dirty="0"/>
              <a:t>WordPress 5.1.1 </a:t>
            </a:r>
            <a:r>
              <a:rPr lang="ko-KR" altLang="en-US" sz="2000" dirty="0"/>
              <a:t>및 </a:t>
            </a:r>
            <a:r>
              <a:rPr lang="en-US" altLang="ko-KR" sz="2000" dirty="0" err="1"/>
              <a:t>WPGraphQL</a:t>
            </a:r>
            <a:r>
              <a:rPr lang="en-US" altLang="ko-KR" sz="2000" dirty="0"/>
              <a:t> 0.2.3 (WordPress Plugin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       </a:t>
            </a:r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dirty="0"/>
              <a:t>관리자 권한 탈취</a:t>
            </a: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dirty="0"/>
              <a:t>비밀번호로 보호된 게시물 검색</a:t>
            </a: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66167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워드프레스에서도 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GraphQL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의 사용이 가능하다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26F83-F10C-47ED-8F81-365C9B3EE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55"/>
          <a:stretch/>
        </p:blipFill>
        <p:spPr>
          <a:xfrm>
            <a:off x="180467" y="2141851"/>
            <a:ext cx="4378607" cy="4164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9ADA38-9AC8-4E12-8B81-998B17B6F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903" r="59194"/>
          <a:stretch/>
        </p:blipFill>
        <p:spPr>
          <a:xfrm>
            <a:off x="4906743" y="2135517"/>
            <a:ext cx="3770796" cy="42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929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dirty="0"/>
              <a:t>쿼리 요청으로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Graphql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스키마정보들과 변수를 알아낼 수 있다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5FCB3B-BA68-4497-8DB0-6FE7FA8B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4" y="2420622"/>
            <a:ext cx="2588580" cy="384691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D6CECD-AECD-4250-BF3E-D4D229653BDD}"/>
              </a:ext>
            </a:extLst>
          </p:cNvPr>
          <p:cNvSpPr/>
          <p:nvPr/>
        </p:nvSpPr>
        <p:spPr>
          <a:xfrm>
            <a:off x="3235773" y="3358754"/>
            <a:ext cx="2009775" cy="188595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6A0225-174C-48B8-AE64-6B9F54822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67" y="2655976"/>
            <a:ext cx="3437256" cy="34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32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내부 정보를 알게 되면 권한 수정이 가능하다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38E5AA-1AE3-4578-98F8-088E085E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20" y="2615456"/>
            <a:ext cx="5546079" cy="34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862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62094" y="111734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내부 정보를 알게 되면 권한 수정이 가능하다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dirty="0"/>
          </a:p>
          <a:p>
            <a:pPr marL="342900" lvl="0" indent="-34290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Tx/>
              <a:buChar char="-"/>
              <a:defRPr lang="ko-KR" altLang="en-US"/>
            </a:pPr>
            <a:endParaRPr lang="en-US" altLang="ko-KR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322C40-2E58-418D-88F9-4EBB832A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2098423"/>
            <a:ext cx="5257800" cy="1047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65E059-F5B1-4723-A8FE-DB4C8BD5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5" y="3640562"/>
            <a:ext cx="3427958" cy="2127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BF4CC-1020-40C6-80E9-3A38278B2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676" y="3605819"/>
            <a:ext cx="5257800" cy="21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872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       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Mitigation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63910-2C06-4ED7-ABA6-EAA5B764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6" y="2399634"/>
            <a:ext cx="8328703" cy="22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43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직사각형 26627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26629" name="직사각형 26628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26630" name="TextBox 26629"/>
          <p:cNvSpPr txBox="1"/>
          <p:nvPr/>
        </p:nvSpPr>
        <p:spPr>
          <a:xfrm>
            <a:off x="455837" y="1205480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ctr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ko-KR" altLang="ko-KR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6631" name="TextBox 26630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Epilogue</a:t>
            </a:r>
            <a:endParaRPr lang="ko-KR" altLang="ko-KR" sz="2400" b="0" i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26632" name="그림 2663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33897" y="1159415"/>
            <a:ext cx="7274029" cy="54523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1184820" y="149303"/>
            <a:ext cx="7058059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목차</a:t>
            </a:r>
            <a:endParaRPr lang="ko-KR" altLang="ko-KR" sz="36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sp>
        <p:nvSpPr>
          <p:cNvPr id="5125" name="TextBox 5124"/>
          <p:cNvSpPr txBox="1"/>
          <p:nvPr/>
        </p:nvSpPr>
        <p:spPr>
          <a:xfrm>
            <a:off x="463766" y="1230884"/>
            <a:ext cx="7621882" cy="4898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6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26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Project Summary &amp; Environment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en-US" altLang="ko-KR" sz="2600" b="1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</a:t>
            </a:r>
            <a:r>
              <a:rPr lang="en-US" altLang="ko-KR" sz="2600" b="1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GraphQL</a:t>
            </a:r>
            <a:endParaRPr lang="en-US" altLang="ko-KR" sz="2600" b="1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en-US" altLang="ko-KR" sz="2600" b="1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</a:t>
            </a:r>
            <a:r>
              <a:rPr lang="en-US" altLang="ko-KR" sz="2600" b="1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GraphQL</a:t>
            </a: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Schema </a:t>
            </a:r>
            <a:r>
              <a:rPr lang="en-US" altLang="ko-KR" sz="2600" b="1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Langauage</a:t>
            </a:r>
            <a:endParaRPr lang="en-US" altLang="ko-KR" sz="2600" b="1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en-US" altLang="ko-KR" sz="26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</a:t>
            </a:r>
            <a:r>
              <a:rPr lang="en-US" altLang="ko-KR" sz="2600" b="1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GraphQL</a:t>
            </a: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Vulnerability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en-US" altLang="ko-KR" sz="26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</a:t>
            </a:r>
            <a:r>
              <a:rPr lang="en-US" altLang="ko-KR" sz="2600" b="1" dirty="0" err="1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GraphQL</a:t>
            </a:r>
            <a:r>
              <a:rPr lang="en-US" altLang="ko-KR" sz="2600" b="1" dirty="0">
                <a:solidFill>
                  <a:srgbClr val="000000">
                    <a:alpha val="100000"/>
                  </a:srgbClr>
                </a:solidFill>
                <a:latin typeface="HY견고딕"/>
                <a:ea typeface="바탕"/>
                <a:sym typeface="Wingdings"/>
              </a:rPr>
              <a:t> Mitigation</a:t>
            </a:r>
          </a:p>
          <a:p>
            <a:pPr marL="449410" lvl="1" indent="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ko-KR" altLang="en-US" sz="2700" b="1" i="0" dirty="0">
              <a:solidFill>
                <a:srgbClr val="000000">
                  <a:alpha val="100000"/>
                </a:srgbClr>
              </a:solidFill>
              <a:latin typeface="Arial"/>
              <a:ea typeface="바탕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/>
              <a:defRPr lang="ko-KR" altLang="en-US"/>
            </a:pPr>
            <a:endParaRPr lang="ko-KR" altLang="en-US" sz="2700" b="1" i="0" dirty="0">
              <a:solidFill>
                <a:srgbClr val="000000">
                  <a:alpha val="100000"/>
                </a:srgbClr>
              </a:solidFill>
              <a:latin typeface="Arial"/>
              <a:ea typeface="바탕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 startAt="2"/>
              <a:defRPr lang="ko-KR" altLang="en-US"/>
            </a:pPr>
            <a:endParaRPr lang="ko-KR" altLang="en-US" sz="2700" b="1" i="0" dirty="0">
              <a:solidFill>
                <a:srgbClr val="000000">
                  <a:alpha val="100000"/>
                </a:srgbClr>
              </a:solidFill>
              <a:latin typeface="Arial"/>
              <a:ea typeface="바탕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AutoNum type="arabicPeriod" startAt="10"/>
              <a:defRPr lang="ko-KR" altLang="en-US"/>
            </a:pPr>
            <a:endParaRPr lang="ko-KR" altLang="ko-KR" sz="3600" b="1" i="0" dirty="0">
              <a:solidFill>
                <a:srgbClr val="000000">
                  <a:alpha val="100000"/>
                </a:srgbClr>
              </a:solidFill>
              <a:latin typeface="HY견고딕"/>
              <a:ea typeface="바탕"/>
              <a:sym typeface="Wingding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55837" y="1205480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ctr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en-US" altLang="ko-KR" sz="2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2015</a:t>
            </a:r>
            <a:r>
              <a:rPr lang="ko-KR" altLang="en-US" sz="2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년에 </a:t>
            </a:r>
            <a:r>
              <a:rPr lang="en-US" altLang="ko-KR" sz="2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Facebook</a:t>
            </a:r>
            <a:r>
              <a:rPr lang="ko-KR" altLang="en-US" sz="2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에서 발표한 </a:t>
            </a:r>
            <a:r>
              <a:rPr lang="en-US" altLang="ko-KR" sz="28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GraphQL</a:t>
            </a:r>
            <a:r>
              <a:rPr lang="ko-KR" altLang="en-US" sz="28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에 대한 개발 및 취약점 공부</a:t>
            </a: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개발환경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Django</a:t>
            </a: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SQLite3</a:t>
            </a: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Angular.js</a:t>
            </a: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GraphQL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       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Project Summary &amp; Environment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09395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55837" y="1205480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6" name="그림 5" descr="Comparisons of GraphQL vs. REST endpoints">
            <a:extLst>
              <a:ext uri="{FF2B5EF4-FFF2-40B4-BE49-F238E27FC236}">
                <a16:creationId xmlns:a16="http://schemas.microsoft.com/office/drawing/2014/main" id="{A6CA2719-66DC-41B4-B150-7D38521ABC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85" y="1052109"/>
            <a:ext cx="6056829" cy="549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0581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55837" y="1205480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0F55AE-5014-4CE3-9492-40A7E712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1" y="1118930"/>
            <a:ext cx="7787042" cy="2794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3DBFC8-892C-45D2-BD50-BC3CAF15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1" y="3930065"/>
            <a:ext cx="7780337" cy="27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46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55837" y="1205480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08253-1B3B-4525-84B4-41382142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1" y="1228757"/>
            <a:ext cx="8293057" cy="51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81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dirty="0">
              <a:sym typeface="Wingdings"/>
            </a:endParaRP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{"variables":{"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username":“CERT","password":“CERT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"},"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query":"mutation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($username: String!, $password: String!, $Token: String!), “Token” : 4E010D1ED9038940D93182038D034”, “captcha” : True }</a:t>
            </a: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me { id username nickname status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profileImage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}}</a:t>
            </a: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lvl="0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{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mutation ($pw: String) {↵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passwordLostMail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(pw: $pw) { result }}</a:t>
            </a:r>
            <a:endParaRPr lang="ko-KR" altLang="en-US" sz="20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       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</a:t>
            </a:r>
            <a:r>
              <a:rPr lang="en-US" altLang="ko-KR" sz="240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Schema Language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639215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-1668959" y="577831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lvl="0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Clr>
                <a:srgbClr val="F0AD00">
                  <a:alpha val="100000"/>
                </a:srgbClr>
              </a:buClr>
              <a:buSzPct val="80000"/>
              <a:buFont typeface="Arial"/>
              <a:buChar char="-"/>
              <a:defRPr lang="ko-KR" altLang="en-US"/>
            </a:pPr>
            <a:endParaRPr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Schema Language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D5A82C-CAA3-4516-9DFD-4938E540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9" y="1681149"/>
            <a:ext cx="4229100" cy="2181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685496-E9AC-4665-9302-F90C9C8E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574" y="4067808"/>
            <a:ext cx="4362450" cy="2562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438D8-3758-4EA8-BA32-828F1931F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310" y="1626272"/>
            <a:ext cx="4333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89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직사각형 9219"/>
          <p:cNvSpPr/>
          <p:nvPr/>
        </p:nvSpPr>
        <p:spPr>
          <a:xfrm>
            <a:off x="455837" y="1408775"/>
            <a:ext cx="7787042" cy="5042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1" name="직사각형 9220"/>
          <p:cNvSpPr/>
          <p:nvPr/>
        </p:nvSpPr>
        <p:spPr>
          <a:xfrm>
            <a:off x="455837" y="1774048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9222" name="TextBox 9221"/>
          <p:cNvSpPr txBox="1"/>
          <p:nvPr/>
        </p:nvSpPr>
        <p:spPr>
          <a:xfrm>
            <a:off x="445591" y="1196163"/>
            <a:ext cx="8226967" cy="4623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t">
            <a:noAutofit/>
          </a:bodyPr>
          <a:lstStyle/>
          <a:p>
            <a:pPr marL="269963" lvl="0" indent="-269963" algn="l">
              <a:lnSpc>
                <a:spcPct val="90000"/>
              </a:lnSpc>
              <a:spcBef>
                <a:spcPct val="10000"/>
              </a:spcBef>
              <a:spcAft>
                <a:spcPct val="14000"/>
              </a:spcAft>
              <a:buNone/>
              <a:defRPr lang="ko-KR" altLang="en-US"/>
            </a:pP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       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1259472" y="0"/>
            <a:ext cx="7054876" cy="898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361" tIns="45653" rIns="91361" bIns="45653" anchor="b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2400" b="0" i="0" dirty="0" err="1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GraphQL</a:t>
            </a:r>
            <a:r>
              <a:rPr lang="en-US" altLang="ko-KR" sz="2400" b="0" i="0" dirty="0">
                <a:solidFill>
                  <a:srgbClr val="526DB0">
                    <a:alpha val="100000"/>
                  </a:srgbClr>
                </a:solidFill>
                <a:latin typeface="Arial Black"/>
                <a:ea typeface="바탕"/>
                <a:sym typeface="Wingdings"/>
              </a:rPr>
              <a:t> Vulnerability</a:t>
            </a:r>
            <a:endParaRPr lang="ko-KR" altLang="ko-KR" sz="2400" b="0" i="0" dirty="0">
              <a:solidFill>
                <a:srgbClr val="526DB0">
                  <a:alpha val="100000"/>
                </a:srgbClr>
              </a:solidFill>
              <a:latin typeface="Arial Black"/>
              <a:ea typeface="바탕"/>
              <a:sym typeface="Wingding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DCA51-920C-4625-B7DC-093B39F1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3" y="1146079"/>
            <a:ext cx="7787041" cy="55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7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218</Words>
  <Application>Microsoft Office PowerPoint</Application>
  <PresentationFormat>화면 슬라이드 쇼(4:3)</PresentationFormat>
  <Paragraphs>111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HY견고딕</vt:lpstr>
      <vt:lpstr>맑은 고딕</vt:lpstr>
      <vt:lpstr>함초롬돋움</vt:lpstr>
      <vt:lpstr>Arial</vt:lpstr>
      <vt:lpstr>Arial Black</vt:lpstr>
      <vt:lpstr>Georgia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P4rkJW</dc:creator>
  <cp:lastModifiedBy>박진우</cp:lastModifiedBy>
  <cp:revision>58</cp:revision>
  <dcterms:created xsi:type="dcterms:W3CDTF">2016-03-27T10:46:00Z</dcterms:created>
  <dcterms:modified xsi:type="dcterms:W3CDTF">2019-11-29T10:08:57Z</dcterms:modified>
</cp:coreProperties>
</file>