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1" r:id="rId4"/>
    <p:sldId id="289" r:id="rId5"/>
    <p:sldId id="292" r:id="rId6"/>
    <p:sldId id="282" r:id="rId7"/>
    <p:sldId id="290" r:id="rId8"/>
    <p:sldId id="291" r:id="rId9"/>
    <p:sldId id="283" r:id="rId10"/>
    <p:sldId id="293" r:id="rId11"/>
    <p:sldId id="294" r:id="rId12"/>
    <p:sldId id="306" r:id="rId13"/>
    <p:sldId id="308" r:id="rId14"/>
    <p:sldId id="310" r:id="rId15"/>
    <p:sldId id="311" r:id="rId16"/>
    <p:sldId id="307" r:id="rId17"/>
    <p:sldId id="284" r:id="rId18"/>
    <p:sldId id="295" r:id="rId19"/>
    <p:sldId id="313" r:id="rId20"/>
    <p:sldId id="296" r:id="rId21"/>
    <p:sldId id="297" r:id="rId22"/>
    <p:sldId id="305" r:id="rId23"/>
    <p:sldId id="298" r:id="rId24"/>
    <p:sldId id="299" r:id="rId25"/>
    <p:sldId id="300" r:id="rId26"/>
    <p:sldId id="301" r:id="rId27"/>
    <p:sldId id="302" r:id="rId28"/>
    <p:sldId id="285" r:id="rId29"/>
    <p:sldId id="303" r:id="rId30"/>
    <p:sldId id="304" r:id="rId31"/>
    <p:sldId id="286" r:id="rId32"/>
    <p:sldId id="312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  <p14:sldId id="288"/>
          </p14:sldIdLst>
        </p14:section>
        <p14:section name="分词" id="{688E0E27-5D56-4B7B-85CA-AC66ED93BD60}">
          <p14:sldIdLst>
            <p14:sldId id="281"/>
            <p14:sldId id="289"/>
            <p14:sldId id="292"/>
          </p14:sldIdLst>
        </p14:section>
        <p14:section name="检索流程" id="{152D4025-38DB-47BB-88B7-AC7D39ECE826}">
          <p14:sldIdLst>
            <p14:sldId id="282"/>
            <p14:sldId id="290"/>
            <p14:sldId id="291"/>
          </p14:sldIdLst>
        </p14:section>
        <p14:section name="主流框架、类库" id="{81D99F89-6605-466F-A51B-2ADE8DBB46B9}">
          <p14:sldIdLst>
            <p14:sldId id="283"/>
            <p14:sldId id="293"/>
            <p14:sldId id="294"/>
            <p14:sldId id="306"/>
            <p14:sldId id="308"/>
            <p14:sldId id="310"/>
            <p14:sldId id="311"/>
            <p14:sldId id="307"/>
          </p14:sldIdLst>
        </p14:section>
        <p14:section name="动手实验" id="{1FB6ED75-8ECB-48CB-83BD-CC841CB104D5}">
          <p14:sldIdLst>
            <p14:sldId id="284"/>
            <p14:sldId id="295"/>
            <p14:sldId id="313"/>
            <p14:sldId id="296"/>
            <p14:sldId id="297"/>
            <p14:sldId id="305"/>
            <p14:sldId id="298"/>
            <p14:sldId id="299"/>
            <p14:sldId id="300"/>
            <p14:sldId id="301"/>
            <p14:sldId id="302"/>
          </p14:sldIdLst>
        </p14:section>
        <p14:section name="生产应用" id="{7B51AFEA-5E90-4CB7-A5A5-151025507987}">
          <p14:sldIdLst>
            <p14:sldId id="285"/>
            <p14:sldId id="303"/>
            <p14:sldId id="304"/>
          </p14:sldIdLst>
        </p14:section>
        <p14:section name="附" id="{4759EE46-D971-4EED-9324-659ED8A1E5C6}">
          <p14:sldIdLst>
            <p14:sldId id="286"/>
            <p14:sldId id="31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5" autoAdjust="0"/>
  </p:normalViewPr>
  <p:slideViewPr>
    <p:cSldViewPr>
      <p:cViewPr>
        <p:scale>
          <a:sx n="66" d="100"/>
          <a:sy n="66" d="100"/>
        </p:scale>
        <p:origin x="726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.../solr/collection1/select?q=%3csear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/>
              <a:t>全文检索入门与实践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61048"/>
            <a:ext cx="6400800" cy="72008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/>
              <a:t>探讨分词、检索引擎及应用架构</a:t>
            </a: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Lucene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Lucene是一套用于全文检索和搜寻的开源程序库，由Apache软件基金会支持和提供。它提供了一个简单却强大的应用程式接口，能够做全文索引和搜寻，是目前非常流行的、免费的</a:t>
            </a:r>
            <a:r>
              <a:rPr lang="en-US" altLang="zh-CN" dirty="0"/>
              <a:t>Java</a:t>
            </a:r>
            <a:r>
              <a:rPr lang="zh-CN" altLang="en-US" dirty="0"/>
              <a:t>信息搜索</a:t>
            </a:r>
            <a:r>
              <a:rPr lang="en-US" altLang="zh-CN" dirty="0"/>
              <a:t>(IR)</a:t>
            </a:r>
            <a:r>
              <a:rPr lang="zh-CN" altLang="en-US" dirty="0"/>
              <a:t>库。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4" y="1700808"/>
            <a:ext cx="3186718" cy="661022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9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</a:rPr>
                <a:t>://lucene.apache.org/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17638"/>
            <a:ext cx="2352675" cy="111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3074898"/>
            <a:ext cx="751743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</a:t>
            </a:r>
            <a:r>
              <a:rPr lang="zh-CN" altLang="en-US" dirty="0"/>
              <a:t>发，基于</a:t>
            </a:r>
            <a:r>
              <a:rPr lang="en-US" altLang="zh-CN" dirty="0"/>
              <a:t>Lucene</a:t>
            </a:r>
            <a:r>
              <a:rPr lang="zh-CN" altLang="en-US" dirty="0"/>
              <a:t>的全文搜</a:t>
            </a:r>
            <a:r>
              <a:rPr lang="zh-CN" altLang="en-US" dirty="0" smtClean="0"/>
              <a:t>索程序。</a:t>
            </a:r>
            <a:r>
              <a:rPr lang="zh-CN" altLang="en-US" dirty="0"/>
              <a:t>同时对其进行了扩展，提供了比</a:t>
            </a:r>
            <a:r>
              <a:rPr lang="en-US" altLang="zh-CN" dirty="0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8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http://lucene.apache.org/solr/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是一个基于</a:t>
            </a:r>
            <a:r>
              <a:rPr lang="en-US" altLang="zh-CN" dirty="0" err="1"/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 err="1"/>
              <a:t>RESTful</a:t>
            </a:r>
            <a:r>
              <a:rPr lang="zh-CN" altLang="en-US" dirty="0"/>
              <a:t>搜索引擎。设计用于云计算中，能够达到实时搜索，稳定，可靠，快速，安装使用方便。支持通过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http: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www.elasticsearch.org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4" y="1400002"/>
            <a:ext cx="3816666" cy="1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 Analyzer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9247" y="2780928"/>
            <a:ext cx="751743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IK Analyzer</a:t>
            </a:r>
            <a:r>
              <a:rPr lang="zh-CN" altLang="en-US" dirty="0"/>
              <a:t>是一个开源的，基于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语言开发的轻量级的中文分词工具包。从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月推出</a:t>
            </a:r>
            <a:r>
              <a:rPr lang="en-US" altLang="zh-CN" dirty="0"/>
              <a:t>1.0</a:t>
            </a:r>
            <a:r>
              <a:rPr lang="zh-CN" altLang="en-US" dirty="0"/>
              <a:t>版开始， </a:t>
            </a:r>
            <a:r>
              <a:rPr lang="en-US" altLang="zh-CN" dirty="0" err="1"/>
              <a:t>IKAnalyzer</a:t>
            </a:r>
            <a:r>
              <a:rPr lang="zh-CN" altLang="en-US" dirty="0"/>
              <a:t>已经推出了</a:t>
            </a:r>
            <a:r>
              <a:rPr lang="en-US" altLang="zh-CN" dirty="0"/>
              <a:t>4</a:t>
            </a:r>
            <a:r>
              <a:rPr lang="zh-CN" altLang="en-US" dirty="0"/>
              <a:t>个大版本。最初，它是以开源项目</a:t>
            </a:r>
            <a:r>
              <a:rPr lang="en-US" altLang="zh-CN" dirty="0" err="1"/>
              <a:t>Luence</a:t>
            </a:r>
            <a:r>
              <a:rPr lang="zh-CN" altLang="en-US" dirty="0"/>
              <a:t>为应用主体的，结合词典分词和文法分析算法的中文分词组件。从</a:t>
            </a:r>
            <a:r>
              <a:rPr lang="en-US" altLang="zh-CN" dirty="0"/>
              <a:t>3.0</a:t>
            </a:r>
            <a:r>
              <a:rPr lang="zh-CN" altLang="en-US" dirty="0"/>
              <a:t>版本开始，</a:t>
            </a:r>
            <a:r>
              <a:rPr lang="en-US" altLang="zh-CN" dirty="0"/>
              <a:t>IK</a:t>
            </a:r>
            <a:r>
              <a:rPr lang="zh-CN" altLang="en-US" dirty="0"/>
              <a:t>发展为面向</a:t>
            </a:r>
            <a:r>
              <a:rPr lang="en-US" altLang="zh-CN" dirty="0"/>
              <a:t>Java</a:t>
            </a:r>
            <a:r>
              <a:rPr lang="zh-CN" altLang="en-US" dirty="0"/>
              <a:t>的公用分词组件，独立于</a:t>
            </a:r>
            <a:r>
              <a:rPr lang="en-US" altLang="zh-CN" dirty="0" err="1"/>
              <a:t>Lucene</a:t>
            </a:r>
            <a:r>
              <a:rPr lang="zh-CN" altLang="en-US" dirty="0"/>
              <a:t>项目，同时提供了对</a:t>
            </a:r>
            <a:r>
              <a:rPr lang="en-US" altLang="zh-CN" dirty="0" err="1"/>
              <a:t>Lucene</a:t>
            </a:r>
            <a:r>
              <a:rPr lang="zh-CN" altLang="en-US" dirty="0"/>
              <a:t>的默认优化实现。在</a:t>
            </a:r>
            <a:r>
              <a:rPr lang="en-US" altLang="zh-CN" dirty="0"/>
              <a:t>2012</a:t>
            </a:r>
            <a:r>
              <a:rPr lang="zh-CN" altLang="en-US" dirty="0"/>
              <a:t>版本中，</a:t>
            </a:r>
            <a:r>
              <a:rPr lang="en-US" altLang="zh-CN" dirty="0"/>
              <a:t>IK</a:t>
            </a:r>
            <a:r>
              <a:rPr lang="zh-CN" altLang="en-US" dirty="0"/>
              <a:t>实现了简单的分词歧义排除算法，标志着</a:t>
            </a:r>
            <a:r>
              <a:rPr lang="en-US" altLang="zh-CN" dirty="0"/>
              <a:t>IK</a:t>
            </a:r>
            <a:r>
              <a:rPr lang="zh-CN" altLang="en-US" dirty="0"/>
              <a:t>分词器从单纯的词典分词向模拟语义分词衍化。 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http://code.google.com/p/ik-analyzer/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5" y="1455794"/>
            <a:ext cx="3694927" cy="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中科分词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51743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国内和国际权威的公开评测、五万客户的认可</a:t>
            </a:r>
            <a:r>
              <a:rPr lang="en-US" altLang="zh-CN" dirty="0"/>
              <a:t>——ICTCLAS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br>
              <a:rPr lang="zh-CN" altLang="en-US" dirty="0"/>
            </a:br>
            <a:r>
              <a:rPr lang="zh-CN" altLang="en-US" dirty="0"/>
              <a:t>    综合性能</a:t>
            </a:r>
            <a:r>
              <a:rPr lang="en-US" altLang="zh-CN" dirty="0"/>
              <a:t>——ICTCLAS 2011</a:t>
            </a:r>
            <a:r>
              <a:rPr lang="zh-CN" altLang="en-US" dirty="0"/>
              <a:t>分词速</a:t>
            </a:r>
            <a:r>
              <a:rPr lang="en-US" altLang="zh-CN" dirty="0"/>
              <a:t>500KB/s</a:t>
            </a:r>
            <a:r>
              <a:rPr lang="zh-CN" altLang="en-US" dirty="0"/>
              <a:t>左右，分词精度</a:t>
            </a:r>
            <a:r>
              <a:rPr lang="en-US" altLang="zh-CN" dirty="0"/>
              <a:t>98.45%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不超过</a:t>
            </a:r>
            <a:r>
              <a:rPr lang="en-US" altLang="zh-CN" dirty="0"/>
              <a:t>100KB</a:t>
            </a:r>
            <a:r>
              <a:rPr lang="zh-CN" altLang="en-US" dirty="0"/>
              <a:t>，各种词典数据压缩后不到</a:t>
            </a:r>
            <a:r>
              <a:rPr lang="en-US" altLang="zh-CN" dirty="0"/>
              <a:t>3M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http://www.ictclas.org/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4" y="1356594"/>
            <a:ext cx="4420746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搜狗语料库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224558"/>
            <a:ext cx="751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互联网语料库</a:t>
            </a:r>
          </a:p>
          <a:p>
            <a:r>
              <a:rPr lang="en-US" altLang="zh-CN" dirty="0" smtClean="0"/>
              <a:t>TB</a:t>
            </a:r>
            <a:r>
              <a:rPr lang="zh-CN" altLang="en-US" dirty="0"/>
              <a:t>规模的独家资料，给您一个真实全面的互联网。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http://www.sogou.com/labs/resources.html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5" y="1386235"/>
            <a:ext cx="3124079" cy="1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9" y="1696223"/>
            <a:ext cx="2487102" cy="3312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6643" y="5287176"/>
            <a:ext cx="143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Doug Cutting</a:t>
            </a:r>
            <a:endParaRPr lang="zh-CN" alt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13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http://en.wikipedia.org/wiki/Doug_Cutting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189352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Lucene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5148064" y="281844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Nutch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5114776" y="3741027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Hadoop</a:t>
            </a:r>
            <a:r>
              <a:rPr lang="en-US" altLang="zh-CN" sz="3600" b="1" dirty="0"/>
              <a:t>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6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7205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64498" cy="154076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下载并安装</a:t>
            </a:r>
            <a:r>
              <a:rPr lang="en-US" altLang="zh-CN" sz="2000" dirty="0" err="1"/>
              <a:t>Jdk</a:t>
            </a:r>
            <a:r>
              <a:rPr lang="en-US" altLang="zh-CN" sz="2000" dirty="0"/>
              <a:t> http://jdk7.java.net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zh-CN" altLang="en-US" sz="2000" dirty="0" smtClean="0"/>
              <a:t>下载</a:t>
            </a:r>
            <a:r>
              <a:rPr lang="en-US" altLang="zh-CN" sz="2000" dirty="0" smtClean="0"/>
              <a:t>Solr4.X 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lucene.apache.org/solr/mirrors-solr-latest-redir.html</a:t>
            </a:r>
          </a:p>
          <a:p>
            <a:r>
              <a:rPr lang="zh-CN" altLang="en-US" sz="2000" dirty="0" smtClean="0"/>
              <a:t>解</a:t>
            </a:r>
            <a:r>
              <a:rPr lang="zh-CN" altLang="en-US" sz="2000" dirty="0"/>
              <a:t>压 </a:t>
            </a:r>
            <a:r>
              <a:rPr lang="en-US" altLang="zh-CN" sz="2000" dirty="0" smtClean="0"/>
              <a:t>apache-solr-4.X.zip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3140968"/>
            <a:ext cx="4434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动手实验资源：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://github.com/gudaoxuri/OpenTrains.</a:t>
            </a:r>
            <a:r>
              <a:rPr lang="zh-CN" altLang="en-US" dirty="0" smtClean="0"/>
              <a:t>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8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5933"/>
            <a:ext cx="2520280" cy="5133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996952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5115650"/>
            <a:ext cx="2016224" cy="32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3645024"/>
            <a:ext cx="14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Jetty </a:t>
            </a:r>
            <a:r>
              <a:rPr lang="zh-CN" altLang="en-US" sz="2400" dirty="0" smtClean="0"/>
              <a:t>相关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955" y="1417638"/>
            <a:ext cx="221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重要文件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solr.xml</a:t>
            </a:r>
          </a:p>
          <a:p>
            <a:r>
              <a:rPr lang="en-US" altLang="zh-CN" sz="2800" dirty="0" smtClean="0"/>
              <a:t>schema.xml</a:t>
            </a:r>
          </a:p>
          <a:p>
            <a:r>
              <a:rPr lang="en-US" altLang="zh-CN" sz="2800" dirty="0"/>
              <a:t>solrconfig.xml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是“全文搜索引擎”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全文搜索引擎是目前广泛应用的主流搜索引擎。它的工作原理是计算机索引程序通过扫描文章中的每一个词，对每一个词建立一个索引，指明该词在文章中出现的次数和位置，当用户查询时，检索程序就根据事先建立的索引进行查找，并将查找的结果反馈给用户的检索方式。这个过程类似于通过字典中的检索字表查字的过程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8942" y="2052918"/>
            <a:ext cx="8292798" cy="3593623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solr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java </a:t>
            </a:r>
            <a:r>
              <a:rPr lang="en-US" altLang="zh-CN" sz="2800" dirty="0"/>
              <a:t>-jar </a:t>
            </a:r>
            <a:r>
              <a:rPr lang="en-US" altLang="zh-CN" sz="2800" dirty="0" smtClean="0"/>
              <a:t>start.jar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提</a:t>
            </a:r>
            <a:r>
              <a:rPr lang="zh-CN" altLang="en-US" sz="2800" dirty="0" smtClean="0"/>
              <a:t>交索引：</a:t>
            </a:r>
            <a:r>
              <a:rPr lang="en-US" altLang="zh-CN" sz="2800" dirty="0"/>
              <a:t>java -jar post.jar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vd:file</a:t>
            </a:r>
            <a:r>
              <a:rPr lang="en-US" altLang="zh-CN" sz="2800" dirty="0" smtClean="0"/>
              <a:t>(s)&gt;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查</a:t>
            </a:r>
            <a:r>
              <a:rPr lang="zh-CN" altLang="en-US" sz="2800" dirty="0" smtClean="0"/>
              <a:t>询索引：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</a:t>
            </a:r>
            <a:r>
              <a:rPr lang="en-US" altLang="zh-CN" sz="2800" dirty="0" smtClean="0">
                <a:hlinkClick r:id="rId2"/>
              </a:rPr>
              <a:t>://.../</a:t>
            </a:r>
            <a:r>
              <a:rPr lang="en-US" altLang="zh-CN" sz="2800" dirty="0" err="1">
                <a:hlinkClick r:id="rId2"/>
              </a:rPr>
              <a:t>solr</a:t>
            </a:r>
            <a:r>
              <a:rPr lang="en-US" altLang="zh-CN" sz="2800" dirty="0">
                <a:hlinkClick r:id="rId2"/>
              </a:rPr>
              <a:t>/collection1/</a:t>
            </a:r>
            <a:r>
              <a:rPr lang="en-US" altLang="zh-CN" sz="2800" dirty="0" err="1">
                <a:hlinkClick r:id="rId2"/>
              </a:rPr>
              <a:t>select?q</a:t>
            </a:r>
            <a:r>
              <a:rPr lang="en-US" altLang="zh-CN" sz="2800" dirty="0" smtClean="0">
                <a:hlinkClick r:id="rId2"/>
              </a:rPr>
              <a:t>=&lt;search</a:t>
            </a:r>
            <a:r>
              <a:rPr lang="en-US" altLang="zh-CN" sz="2800" dirty="0" smtClean="0"/>
              <a:t> key&gt;&amp;</a:t>
            </a:r>
            <a:r>
              <a:rPr lang="en-US" altLang="zh-CN" sz="2800" dirty="0" err="1"/>
              <a:t>wt</a:t>
            </a:r>
            <a:r>
              <a:rPr lang="en-US" altLang="zh-CN" sz="2800" dirty="0" smtClean="0"/>
              <a:t>=&lt;return type  e.g.xml/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&gt;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4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熟悉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的基础操作：索引提交、查询。</a:t>
            </a:r>
          </a:p>
        </p:txBody>
      </p:sp>
      <p:sp>
        <p:nvSpPr>
          <p:cNvPr id="15" name="Rectangle 5"/>
          <p:cNvSpPr/>
          <p:nvPr/>
        </p:nvSpPr>
        <p:spPr>
          <a:xfrm>
            <a:off x="7528292" y="2267980"/>
            <a:ext cx="1213448" cy="728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打开界面！</a:t>
            </a:r>
            <a:endParaRPr lang="zh-CN" altLang="en-US" dirty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57" y="2562909"/>
            <a:ext cx="4031456" cy="3233564"/>
          </a:xfrm>
          <a:prstGeom prst="rect">
            <a:avLst/>
          </a:prstGeom>
        </p:spPr>
      </p:pic>
      <p:sp>
        <p:nvSpPr>
          <p:cNvPr id="17" name="Rectangle 8"/>
          <p:cNvSpPr/>
          <p:nvPr/>
        </p:nvSpPr>
        <p:spPr>
          <a:xfrm>
            <a:off x="400895" y="4292816"/>
            <a:ext cx="52215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&lt;add&gt;</a:t>
            </a:r>
          </a:p>
          <a:p>
            <a:r>
              <a:rPr lang="zh-CN" altLang="en-US" dirty="0"/>
              <a:t>&lt;doc&gt;</a:t>
            </a:r>
          </a:p>
          <a:p>
            <a:r>
              <a:rPr lang="zh-CN" altLang="en-US" dirty="0"/>
              <a:t>  &lt;field name="id"&gt;SOLR1000&lt;/field&gt;</a:t>
            </a:r>
          </a:p>
          <a:p>
            <a:r>
              <a:rPr lang="zh-CN" altLang="en-US" dirty="0"/>
              <a:t>  &lt;field name="name"&gt;Solr, the Enterprise Search Server&lt;/field&gt;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doc&gt;</a:t>
            </a:r>
          </a:p>
          <a:p>
            <a:r>
              <a:rPr lang="zh-CN" altLang="en-US" dirty="0"/>
              <a:t>&lt;/add&gt;</a:t>
            </a:r>
          </a:p>
        </p:txBody>
      </p:sp>
      <p:grpSp>
        <p:nvGrpSpPr>
          <p:cNvPr id="18" name="Group 12"/>
          <p:cNvGrpSpPr/>
          <p:nvPr/>
        </p:nvGrpSpPr>
        <p:grpSpPr>
          <a:xfrm>
            <a:off x="2601442" y="6324138"/>
            <a:ext cx="6085358" cy="400110"/>
            <a:chOff x="4103266" y="6164095"/>
            <a:chExt cx="7104531" cy="467120"/>
          </a:xfrm>
        </p:grpSpPr>
        <p:sp>
          <p:nvSpPr>
            <p:cNvPr id="19" name="Rectangle 9"/>
            <p:cNvSpPr/>
            <p:nvPr/>
          </p:nvSpPr>
          <p:spPr>
            <a:xfrm>
              <a:off x="4758019" y="6164095"/>
              <a:ext cx="6449778" cy="467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http://lucene.apache.org/solr/4_4_0/tutorial.html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中文支持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3770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schema.xml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schema.xml </a:t>
            </a:r>
            <a:r>
              <a:rPr lang="zh-CN" altLang="en-US" dirty="0"/>
              <a:t>增</a:t>
            </a:r>
            <a:r>
              <a:rPr lang="zh-CN" altLang="en-US" dirty="0" smtClean="0"/>
              <a:t>加 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IKAnalyzer2012FF_u1.jar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solr.xml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/>
              <a:t>str</a:t>
            </a:r>
            <a:r>
              <a:rPr lang="en-US" altLang="zh-CN" dirty="0"/>
              <a:t> name="</a:t>
            </a:r>
            <a:r>
              <a:rPr lang="en-US" altLang="zh-CN" dirty="0" err="1"/>
              <a:t>sharedLib</a:t>
            </a:r>
            <a:r>
              <a:rPr lang="en-US" altLang="zh-CN" dirty="0"/>
              <a:t>"&gt;${</a:t>
            </a:r>
            <a:r>
              <a:rPr lang="en-US" altLang="zh-CN" dirty="0" err="1"/>
              <a:t>sharedLib:lib</a:t>
            </a:r>
            <a:r>
              <a:rPr lang="en-US" altLang="zh-CN" dirty="0"/>
              <a:t>}&lt;/</a:t>
            </a:r>
            <a:r>
              <a:rPr lang="en-US" altLang="zh-CN" dirty="0" err="1"/>
              <a:t>str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schema.xml</a:t>
            </a:r>
            <a:r>
              <a:rPr lang="zh-CN" altLang="en-US" sz="2400" dirty="0"/>
              <a:t>的配置，使用中文分词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多核使用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启动 </a:t>
            </a:r>
            <a:r>
              <a:rPr lang="en-US" altLang="zh-CN" sz="2800" dirty="0" err="1"/>
              <a:t>solr</a:t>
            </a:r>
            <a:r>
              <a:rPr lang="en-US" altLang="zh-CN" sz="2800" dirty="0"/>
              <a:t>: java -</a:t>
            </a:r>
            <a:r>
              <a:rPr lang="en-US" altLang="zh-CN" sz="2800" dirty="0" err="1" smtClean="0"/>
              <a:t>Dsolr.solr.home</a:t>
            </a:r>
            <a:r>
              <a:rPr lang="en-US" altLang="zh-CN" sz="2800" dirty="0" smtClean="0"/>
              <a:t>=multicore </a:t>
            </a:r>
            <a:r>
              <a:rPr lang="en-US" altLang="zh-CN" sz="2800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pt-BR" altLang="zh-CN" sz="2800" dirty="0"/>
              <a:t>java -</a:t>
            </a:r>
            <a:r>
              <a:rPr lang="pt-BR" altLang="zh-CN" sz="2800" dirty="0" smtClean="0"/>
              <a:t>Durl=.../core1/update </a:t>
            </a:r>
            <a:r>
              <a:rPr lang="pt-BR" altLang="zh-CN" sz="2800" dirty="0"/>
              <a:t>-jar </a:t>
            </a:r>
            <a:r>
              <a:rPr lang="pt-BR" altLang="zh-CN" sz="2800" dirty="0" smtClean="0"/>
              <a:t>post.jar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vd:file</a:t>
            </a:r>
            <a:r>
              <a:rPr lang="en-US" altLang="zh-CN" sz="2800" dirty="0"/>
              <a:t>(s)&gt;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72741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\multicore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72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财富</a:t>
            </a:r>
            <a:r>
              <a:rPr lang="en-US" altLang="zh-CN" dirty="0"/>
              <a:t>TOP2000</a:t>
            </a:r>
            <a:r>
              <a:rPr lang="zh-CN" altLang="en-US" dirty="0"/>
              <a:t>信息查询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添加 </a:t>
            </a:r>
            <a:r>
              <a:rPr lang="en-US" altLang="zh-CN" dirty="0"/>
              <a:t>solr-dataimporthandler-4.4.0.jar</a:t>
            </a:r>
            <a:r>
              <a:rPr lang="zh-CN" altLang="en-US" dirty="0"/>
              <a:t>、</a:t>
            </a:r>
            <a:r>
              <a:rPr lang="en-US" altLang="zh-CN" dirty="0"/>
              <a:t>IKAnalyzer2012FF_u1.jar</a:t>
            </a:r>
            <a:r>
              <a:rPr lang="zh-CN" altLang="en-US" dirty="0" smtClean="0"/>
              <a:t>、</a:t>
            </a:r>
            <a:r>
              <a:rPr lang="en-US" altLang="zh-CN" dirty="0"/>
              <a:t>h2-1.3.172.jar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lib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修改</a:t>
            </a:r>
            <a:r>
              <a:rPr lang="en-US" altLang="zh-CN" dirty="0" smtClean="0"/>
              <a:t>schema.xml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db-data-config.xml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启动 </a:t>
            </a:r>
            <a:r>
              <a:rPr lang="en-US" altLang="zh-CN" dirty="0" err="1"/>
              <a:t>solr</a:t>
            </a:r>
            <a:r>
              <a:rPr lang="en-US" altLang="zh-CN" dirty="0"/>
              <a:t>: java -</a:t>
            </a:r>
            <a:r>
              <a:rPr lang="en-US" altLang="zh-CN" dirty="0" err="1" smtClean="0"/>
              <a:t>Dsolr.solr.home</a:t>
            </a:r>
            <a:r>
              <a:rPr lang="en-US" altLang="zh-CN" dirty="0" smtClean="0"/>
              <a:t>=example-DIH/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 </a:t>
            </a:r>
            <a:r>
              <a:rPr lang="en-US" altLang="zh-CN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DIH</a:t>
            </a:r>
            <a:r>
              <a:rPr lang="zh-CN" altLang="en-US" dirty="0"/>
              <a:t>导入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学习使用</a:t>
            </a:r>
            <a:r>
              <a:rPr lang="en-US" altLang="zh-CN" sz="2400" dirty="0"/>
              <a:t>DIH</a:t>
            </a:r>
            <a:r>
              <a:rPr lang="zh-CN" altLang="en-US" sz="2400" dirty="0"/>
              <a:t>插件。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701" y="6295439"/>
            <a:ext cx="355155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Base:example</a:t>
            </a:r>
            <a:r>
              <a:rPr lang="en-US" altLang="zh-CN" sz="2000" dirty="0"/>
              <a:t>\example-DIH\</a:t>
            </a:r>
            <a:r>
              <a:rPr lang="en-US" altLang="zh-CN" sz="2000" dirty="0" err="1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DIH</a:t>
            </a:r>
            <a:r>
              <a:rPr lang="zh-CN" altLang="en-US" dirty="0"/>
              <a:t>更多应用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增量实现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多实体配置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word……</a:t>
            </a:r>
            <a:r>
              <a:rPr lang="zh-CN" altLang="en-US" dirty="0"/>
              <a:t>中导入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://wiki.apache.org/solr/DataImportHandler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dirty="0"/>
              <a:t>Boost</a:t>
            </a:r>
          </a:p>
          <a:p>
            <a:r>
              <a:rPr lang="zh-CN" altLang="en-US" dirty="0"/>
              <a:t>范围搜索（</a:t>
            </a:r>
            <a:r>
              <a:rPr lang="en-US" altLang="zh-CN" dirty="0"/>
              <a:t>Range Searches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Faceting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</p:spTree>
    <p:extLst>
      <p:ext uri="{BB962C8B-B14F-4D97-AF65-F5344CB8AC3E}">
        <p14:creationId xmlns:p14="http://schemas.microsoft.com/office/powerpoint/2010/main" val="385391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建立连接：</a:t>
            </a:r>
            <a:r>
              <a:rPr lang="en-US" altLang="zh-CN" dirty="0" err="1"/>
              <a:t>SolrServer</a:t>
            </a:r>
            <a:r>
              <a:rPr lang="en-US" altLang="zh-CN" dirty="0"/>
              <a:t> server = new </a:t>
            </a:r>
            <a:r>
              <a:rPr lang="en-US" altLang="zh-CN" dirty="0" err="1"/>
              <a:t>HttpSolrServer</a:t>
            </a:r>
            <a:r>
              <a:rPr lang="en-US" altLang="zh-CN" dirty="0"/>
              <a:t>( </a:t>
            </a:r>
            <a:r>
              <a:rPr lang="en-US" altLang="zh-CN" dirty="0" err="1"/>
              <a:t>url</a:t>
            </a:r>
            <a:r>
              <a:rPr lang="en-US" altLang="zh-CN" dirty="0"/>
              <a:t>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添加索引：</a:t>
            </a:r>
            <a:r>
              <a:rPr lang="en-US" altLang="zh-CN" dirty="0" err="1"/>
              <a:t>server.add</a:t>
            </a:r>
            <a:r>
              <a:rPr lang="en-US" altLang="zh-CN" dirty="0"/>
              <a:t>( docs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提交索引：</a:t>
            </a:r>
            <a:r>
              <a:rPr lang="en-US" altLang="zh-CN" dirty="0" err="1"/>
              <a:t>server.commit</a:t>
            </a:r>
            <a:r>
              <a:rPr lang="en-US" altLang="zh-CN" dirty="0"/>
              <a:t>()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删除索引：</a:t>
            </a:r>
            <a:r>
              <a:rPr lang="en-US" altLang="zh-CN" dirty="0" err="1"/>
              <a:t>server.deleteByQuery</a:t>
            </a:r>
            <a:r>
              <a:rPr lang="en-US" altLang="zh-CN" dirty="0"/>
              <a:t>( key );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查询索引：</a:t>
            </a:r>
            <a:r>
              <a:rPr lang="en-US" altLang="zh-CN" dirty="0" err="1"/>
              <a:t>server.query</a:t>
            </a:r>
            <a:r>
              <a:rPr lang="en-US" altLang="zh-CN" dirty="0"/>
              <a:t>( query )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solrj</a:t>
            </a:r>
            <a:r>
              <a:rPr lang="zh-CN" altLang="en-US" sz="2400" dirty="0"/>
              <a:t>操作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7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://wiki.apache.org/solr/Solrj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知识点整理：搜索参数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7307"/>
              </p:ext>
            </p:extLst>
          </p:nvPr>
        </p:nvGraphicFramePr>
        <p:xfrm>
          <a:off x="347290" y="1628800"/>
          <a:ext cx="8473182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45611"/>
                <a:gridCol w="762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指定返回那些字段内容，用逗号或空格分隔多个。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返回第一条记录在完整找到结果中的偏移位置，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开始。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指定返回结果最多有多少条记录，配合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来实现分页。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排序，格式：</a:t>
                      </a:r>
                      <a:r>
                        <a:rPr lang="en-US" altLang="zh-CN" dirty="0" smtClean="0"/>
                        <a:t>sort=&lt;field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&gt;[,&lt;field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&gt;]…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指定输出格式，比如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xml,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过虑查询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q.op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</a:t>
                      </a:r>
                      <a:r>
                        <a:rPr lang="en-US" altLang="zh-CN" dirty="0" smtClean="0"/>
                        <a:t>schema.xml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defaultOperator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df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默认的查询字段。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指定那个类型来处理查询请求，一般不用指定，默认是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返回的结果是否缩进。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12568" cy="5392484"/>
          </a:xfrm>
        </p:spPr>
      </p:pic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6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http</a:t>
              </a:r>
              <a:r>
                <a:rPr lang="en-US" altLang="zh-CN" sz="2000" dirty="0"/>
                <a:t>://wiki.apache.org/solr/SolrCloud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7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一切从它开始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Solr</a:t>
            </a:r>
            <a:r>
              <a:rPr lang="zh-CN" altLang="en-US" dirty="0"/>
              <a:t>扩展开发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472608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http://</a:t>
            </a:r>
            <a:r>
              <a:rPr lang="en-US" altLang="zh-CN" sz="2000" dirty="0" smtClean="0"/>
              <a:t>wiki.apache.org/solr/FrontPage  </a:t>
            </a:r>
            <a:r>
              <a:rPr lang="en-US" altLang="zh-CN" sz="2000" dirty="0" err="1"/>
              <a:t>Solr</a:t>
            </a:r>
            <a:r>
              <a:rPr lang="zh-CN" altLang="en-US" sz="2000" dirty="0"/>
              <a:t>官方</a:t>
            </a:r>
            <a:r>
              <a:rPr lang="zh-CN" altLang="en-US" sz="2000" dirty="0" smtClean="0"/>
              <a:t>文档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http://</a:t>
            </a:r>
            <a:r>
              <a:rPr lang="en-US" altLang="zh-CN" sz="2000" dirty="0" smtClean="0"/>
              <a:t>lucene.apache.org/core/4_4_0/index.html 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官方文档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en-US" altLang="zh-CN" sz="2000" dirty="0"/>
              <a:t> in action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smtClean="0"/>
              <a:t>2013.09.21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58"/>
          <p:cNvGrpSpPr/>
          <p:nvPr/>
        </p:nvGrpSpPr>
        <p:grpSpPr>
          <a:xfrm>
            <a:off x="430878" y="1392062"/>
            <a:ext cx="3840480" cy="1808336"/>
            <a:chOff x="404947" y="1548818"/>
            <a:chExt cx="3840480" cy="1808336"/>
          </a:xfrm>
        </p:grpSpPr>
        <p:sp>
          <p:nvSpPr>
            <p:cNvPr id="6" name="Rectangle 9"/>
            <p:cNvSpPr/>
            <p:nvPr/>
          </p:nvSpPr>
          <p:spPr>
            <a:xfrm>
              <a:off x="404947" y="1548818"/>
              <a:ext cx="3840480" cy="18083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源内容</a:t>
              </a:r>
              <a:endParaRPr lang="zh-CN" altLang="en-US" sz="1200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28544" y="167204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程拥有电信业务系统</a:t>
              </a:r>
              <a:r>
                <a:rPr lang="zh-CN" altLang="en-US" sz="1200" dirty="0"/>
                <a:t>全面的解决</a:t>
              </a:r>
              <a:r>
                <a:rPr lang="zh-CN" altLang="en-US" sz="1200" dirty="0" smtClean="0"/>
                <a:t>方案。</a:t>
              </a:r>
              <a:endParaRPr lang="zh-CN" altLang="en-US" sz="1200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28544" y="237261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程丰富</a:t>
              </a:r>
              <a:r>
                <a:rPr lang="zh-CN" altLang="en-US" sz="1200" dirty="0"/>
                <a:t>的解决方案在政府及其他各行业都得到了广泛应用。</a:t>
              </a: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4781454" y="1392062"/>
            <a:ext cx="3422468" cy="1803476"/>
            <a:chOff x="4937763" y="1541419"/>
            <a:chExt cx="3422468" cy="1815736"/>
          </a:xfrm>
        </p:grpSpPr>
        <p:sp>
          <p:nvSpPr>
            <p:cNvPr id="10" name="Rectangle 10"/>
            <p:cNvSpPr/>
            <p:nvPr/>
          </p:nvSpPr>
          <p:spPr>
            <a:xfrm>
              <a:off x="4937763" y="1541419"/>
              <a:ext cx="3422468" cy="1815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过滤、分词</a:t>
              </a:r>
              <a:endParaRPr lang="zh-CN" altLang="en-US" sz="1200" dirty="0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5068391" y="1666385"/>
              <a:ext cx="3135087" cy="6088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去符号、停用字等过滤</a:t>
              </a:r>
              <a:endParaRPr lang="zh-CN" altLang="en-US" sz="1200" dirty="0"/>
            </a:p>
          </p:txBody>
        </p:sp>
        <p:sp>
          <p:nvSpPr>
            <p:cNvPr id="12" name="Rectangle 12"/>
            <p:cNvSpPr/>
            <p:nvPr/>
          </p:nvSpPr>
          <p:spPr>
            <a:xfrm>
              <a:off x="5068390" y="2393381"/>
              <a:ext cx="3135087" cy="6088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不同分词器分词</a:t>
              </a:r>
              <a:endParaRPr lang="zh-CN" altLang="en-US" sz="1200" dirty="0"/>
            </a:p>
          </p:txBody>
        </p:sp>
      </p:grpSp>
      <p:sp>
        <p:nvSpPr>
          <p:cNvPr id="13" name="Right Arrow 13"/>
          <p:cNvSpPr/>
          <p:nvPr/>
        </p:nvSpPr>
        <p:spPr>
          <a:xfrm>
            <a:off x="4297806" y="2035852"/>
            <a:ext cx="457200" cy="546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57"/>
          <p:cNvGrpSpPr/>
          <p:nvPr/>
        </p:nvGrpSpPr>
        <p:grpSpPr>
          <a:xfrm>
            <a:off x="1907626" y="3284984"/>
            <a:ext cx="6296296" cy="3347916"/>
            <a:chOff x="796834" y="3535985"/>
            <a:chExt cx="6296296" cy="3347916"/>
          </a:xfrm>
        </p:grpSpPr>
        <p:sp>
          <p:nvSpPr>
            <p:cNvPr id="15" name="Rectangle 55"/>
            <p:cNvSpPr/>
            <p:nvPr/>
          </p:nvSpPr>
          <p:spPr>
            <a:xfrm>
              <a:off x="1293225" y="3542149"/>
              <a:ext cx="5799905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3762103"/>
              <a:ext cx="1417319" cy="30044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索引集合</a:t>
              </a:r>
              <a:endParaRPr lang="zh-CN" alt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83404" y="407988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鸿程</a:t>
              </a: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1683404" y="445940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电信</a:t>
              </a: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1683404" y="483892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</a:t>
              </a:r>
              <a:endParaRPr lang="zh-CN" altLang="en-US" sz="1200" dirty="0"/>
            </a:p>
          </p:txBody>
        </p:sp>
        <p:sp>
          <p:nvSpPr>
            <p:cNvPr id="20" name="Rectangle 20"/>
            <p:cNvSpPr/>
            <p:nvPr/>
          </p:nvSpPr>
          <p:spPr>
            <a:xfrm>
              <a:off x="1683404" y="559796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解决方案</a:t>
              </a:r>
            </a:p>
          </p:txBody>
        </p:sp>
        <p:sp>
          <p:nvSpPr>
            <p:cNvPr id="21" name="Rectangle 21"/>
            <p:cNvSpPr/>
            <p:nvPr/>
          </p:nvSpPr>
          <p:spPr>
            <a:xfrm>
              <a:off x="1683404" y="521844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系统</a:t>
              </a: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1683404" y="597748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政府</a:t>
              </a:r>
              <a:endParaRPr lang="zh-CN" altLang="en-US" sz="1200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1683404" y="6356998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……</a:t>
              </a:r>
              <a:endParaRPr lang="zh-CN" altLang="en-US" sz="1200" dirty="0"/>
            </a:p>
          </p:txBody>
        </p:sp>
        <p:sp>
          <p:nvSpPr>
            <p:cNvPr id="24" name="Rectangle 26"/>
            <p:cNvSpPr/>
            <p:nvPr/>
          </p:nvSpPr>
          <p:spPr>
            <a:xfrm>
              <a:off x="3876261" y="3762103"/>
              <a:ext cx="2968676" cy="300445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文档集合</a:t>
              </a:r>
              <a:endParaRPr lang="zh-CN" altLang="en-US" sz="1200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4362995" y="4340365"/>
              <a:ext cx="2325187" cy="6088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文档</a:t>
              </a:r>
              <a:r>
                <a:rPr lang="zh-CN" altLang="en-US" sz="1200" dirty="0"/>
                <a:t>内容</a:t>
              </a: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4362995" y="5443478"/>
              <a:ext cx="2325187" cy="6088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文档内容</a:t>
              </a: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3984171" y="4340365"/>
              <a:ext cx="378824" cy="608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序号</a:t>
              </a:r>
              <a:endParaRPr lang="zh-CN" altLang="en-US" sz="1200" dirty="0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3991068" y="5443477"/>
              <a:ext cx="378824" cy="6088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序号</a:t>
              </a:r>
              <a:endParaRPr lang="zh-CN" altLang="en-US" sz="1200" dirty="0"/>
            </a:p>
          </p:txBody>
        </p:sp>
        <p:cxnSp>
          <p:nvCxnSpPr>
            <p:cNvPr id="29" name="Straight Connector 32"/>
            <p:cNvCxnSpPr>
              <a:stCxn id="17" idx="3"/>
              <a:endCxn id="27" idx="1"/>
            </p:cNvCxnSpPr>
            <p:nvPr/>
          </p:nvCxnSpPr>
          <p:spPr>
            <a:xfrm>
              <a:off x="2859061" y="4214906"/>
              <a:ext cx="1125110" cy="42988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3"/>
            <p:cNvCxnSpPr>
              <a:endCxn id="27" idx="1"/>
            </p:cNvCxnSpPr>
            <p:nvPr/>
          </p:nvCxnSpPr>
          <p:spPr>
            <a:xfrm>
              <a:off x="2859061" y="4594426"/>
              <a:ext cx="1125110" cy="5036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5"/>
            <p:cNvCxnSpPr>
              <a:stCxn id="22" idx="3"/>
              <a:endCxn id="28" idx="1"/>
            </p:cNvCxnSpPr>
            <p:nvPr/>
          </p:nvCxnSpPr>
          <p:spPr>
            <a:xfrm flipV="1">
              <a:off x="2859061" y="5747908"/>
              <a:ext cx="1132007" cy="36459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2"/>
            <p:cNvCxnSpPr>
              <a:stCxn id="19" idx="3"/>
              <a:endCxn id="27" idx="1"/>
            </p:cNvCxnSpPr>
            <p:nvPr/>
          </p:nvCxnSpPr>
          <p:spPr>
            <a:xfrm flipV="1">
              <a:off x="2859061" y="4644795"/>
              <a:ext cx="1125110" cy="329151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6"/>
            <p:cNvCxnSpPr>
              <a:stCxn id="21" idx="3"/>
              <a:endCxn id="27" idx="1"/>
            </p:cNvCxnSpPr>
            <p:nvPr/>
          </p:nvCxnSpPr>
          <p:spPr>
            <a:xfrm flipV="1">
              <a:off x="2859061" y="4644795"/>
              <a:ext cx="1125110" cy="708671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7"/>
            <p:cNvCxnSpPr>
              <a:stCxn id="17" idx="3"/>
            </p:cNvCxnSpPr>
            <p:nvPr/>
          </p:nvCxnSpPr>
          <p:spPr>
            <a:xfrm>
              <a:off x="2859061" y="4214906"/>
              <a:ext cx="1125110" cy="152764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8"/>
            <p:cNvCxnSpPr>
              <a:stCxn id="20" idx="3"/>
              <a:endCxn id="28" idx="1"/>
            </p:cNvCxnSpPr>
            <p:nvPr/>
          </p:nvCxnSpPr>
          <p:spPr>
            <a:xfrm>
              <a:off x="2859061" y="5732986"/>
              <a:ext cx="1132007" cy="1492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56"/>
            <p:cNvSpPr/>
            <p:nvPr/>
          </p:nvSpPr>
          <p:spPr>
            <a:xfrm>
              <a:off x="796834" y="3535985"/>
              <a:ext cx="496391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索引库</a:t>
              </a:r>
              <a:endParaRPr lang="zh-CN" altLang="en-US" dirty="0"/>
            </a:p>
          </p:txBody>
        </p:sp>
      </p:grpSp>
      <p:sp>
        <p:nvSpPr>
          <p:cNvPr id="39" name="右弧形箭头 38"/>
          <p:cNvSpPr/>
          <p:nvPr/>
        </p:nvSpPr>
        <p:spPr>
          <a:xfrm>
            <a:off x="8244408" y="2759074"/>
            <a:ext cx="576064" cy="1487974"/>
          </a:xfrm>
          <a:prstGeom prst="curvedLeftArrow">
            <a:avLst>
              <a:gd name="adj1" fmla="val 43626"/>
              <a:gd name="adj2" fmla="val 74955"/>
              <a:gd name="adj3" fmla="val 514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Connector 46"/>
          <p:cNvCxnSpPr>
            <a:stCxn id="20" idx="3"/>
          </p:cNvCxnSpPr>
          <p:nvPr/>
        </p:nvCxnSpPr>
        <p:spPr>
          <a:xfrm flipV="1">
            <a:off x="3969853" y="4393795"/>
            <a:ext cx="1084624" cy="108819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864" y="1437730"/>
            <a:ext cx="223224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6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/>
                <a:t>http://liyanblog.cn/articles/2012/10/19/1350624315902.html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0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重中之重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" y="1417638"/>
            <a:ext cx="7463148" cy="51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949097" cy="42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4887"/>
            <a:ext cx="3786733" cy="50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主流框架、类库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工欲善其事 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1111</Words>
  <Application>Microsoft Office PowerPoint</Application>
  <PresentationFormat>全屏显示(4:3)</PresentationFormat>
  <Paragraphs>177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全文检索入门与实践</vt:lpstr>
      <vt:lpstr>什么是“全文搜索引擎”</vt:lpstr>
      <vt:lpstr>分词</vt:lpstr>
      <vt:lpstr>概念</vt:lpstr>
      <vt:lpstr>主流算法</vt:lpstr>
      <vt:lpstr>检索流程</vt:lpstr>
      <vt:lpstr>流程</vt:lpstr>
      <vt:lpstr>流程</vt:lpstr>
      <vt:lpstr>主流框架、类库</vt:lpstr>
      <vt:lpstr>Lucene</vt:lpstr>
      <vt:lpstr>Solr</vt:lpstr>
      <vt:lpstr>ElasticSearch</vt:lpstr>
      <vt:lpstr>IK Analyzer</vt:lpstr>
      <vt:lpstr>中科分词</vt:lpstr>
      <vt:lpstr>搜狗语料库</vt:lpstr>
      <vt:lpstr>题外话</vt:lpstr>
      <vt:lpstr>动手实验1</vt:lpstr>
      <vt:lpstr>准备</vt:lpstr>
      <vt:lpstr>准备</vt:lpstr>
      <vt:lpstr>第一个Demo</vt:lpstr>
      <vt:lpstr>中文支持</vt:lpstr>
      <vt:lpstr>多核使用</vt:lpstr>
      <vt:lpstr>财富TOP2000信息查询</vt:lpstr>
      <vt:lpstr>DIH更多应用</vt:lpstr>
      <vt:lpstr>统计分析</vt:lpstr>
      <vt:lpstr>客户端调用</vt:lpstr>
      <vt:lpstr>知识点整理：搜索参数</vt:lpstr>
      <vt:lpstr>生产应用</vt:lpstr>
      <vt:lpstr>SolrCloud 架构</vt:lpstr>
      <vt:lpstr>Solr扩展开发</vt:lpstr>
      <vt:lpstr>更多内容</vt:lpstr>
      <vt:lpstr>http://wiki.apache.org/solr/FrontPage  Solr官方文档  http://lucene.apache.org/core/4_4_0/index.html Lucene 官方文档  Lucene in action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全文检索入门与实践</dc:title>
  <dc:creator>蒋震宇</dc:creator>
  <cp:lastModifiedBy>蒋震宇</cp:lastModifiedBy>
  <cp:revision>52</cp:revision>
  <dcterms:created xsi:type="dcterms:W3CDTF">2012-06-04T12:51:16Z</dcterms:created>
  <dcterms:modified xsi:type="dcterms:W3CDTF">2013-09-21T07:48:05Z</dcterms:modified>
</cp:coreProperties>
</file>