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63" r:id="rId3"/>
    <p:sldId id="354" r:id="rId4"/>
    <p:sldId id="289" r:id="rId5"/>
    <p:sldId id="285" r:id="rId6"/>
    <p:sldId id="383" r:id="rId7"/>
    <p:sldId id="330" r:id="rId8"/>
    <p:sldId id="331" r:id="rId9"/>
    <p:sldId id="364" r:id="rId10"/>
    <p:sldId id="365" r:id="rId11"/>
    <p:sldId id="367" r:id="rId12"/>
    <p:sldId id="291" r:id="rId13"/>
    <p:sldId id="333" r:id="rId14"/>
    <p:sldId id="362" r:id="rId15"/>
    <p:sldId id="390" r:id="rId16"/>
    <p:sldId id="387" r:id="rId17"/>
    <p:sldId id="366" r:id="rId18"/>
    <p:sldId id="374" r:id="rId19"/>
    <p:sldId id="339" r:id="rId20"/>
    <p:sldId id="375" r:id="rId21"/>
    <p:sldId id="336" r:id="rId22"/>
    <p:sldId id="342" r:id="rId23"/>
    <p:sldId id="344" r:id="rId24"/>
    <p:sldId id="377" r:id="rId25"/>
    <p:sldId id="345" r:id="rId26"/>
    <p:sldId id="372" r:id="rId27"/>
    <p:sldId id="378" r:id="rId28"/>
    <p:sldId id="379" r:id="rId29"/>
    <p:sldId id="376" r:id="rId30"/>
    <p:sldId id="341" r:id="rId31"/>
    <p:sldId id="370" r:id="rId32"/>
    <p:sldId id="388" r:id="rId33"/>
    <p:sldId id="293" r:id="rId34"/>
    <p:sldId id="308" r:id="rId35"/>
    <p:sldId id="329" r:id="rId36"/>
    <p:sldId id="384" r:id="rId37"/>
    <p:sldId id="310" r:id="rId38"/>
    <p:sldId id="385" r:id="rId39"/>
    <p:sldId id="381" r:id="rId40"/>
    <p:sldId id="380" r:id="rId41"/>
    <p:sldId id="294" r:id="rId42"/>
    <p:sldId id="338" r:id="rId43"/>
    <p:sldId id="298" r:id="rId44"/>
    <p:sldId id="346" r:id="rId45"/>
    <p:sldId id="299" r:id="rId46"/>
    <p:sldId id="348" r:id="rId47"/>
    <p:sldId id="350" r:id="rId48"/>
    <p:sldId id="349" r:id="rId49"/>
    <p:sldId id="351" r:id="rId50"/>
    <p:sldId id="347" r:id="rId51"/>
    <p:sldId id="328" r:id="rId52"/>
    <p:sldId id="357" r:id="rId53"/>
    <p:sldId id="358" r:id="rId54"/>
    <p:sldId id="359" r:id="rId55"/>
    <p:sldId id="302" r:id="rId56"/>
    <p:sldId id="352" r:id="rId57"/>
    <p:sldId id="382" r:id="rId58"/>
    <p:sldId id="361" r:id="rId59"/>
    <p:sldId id="305" r:id="rId60"/>
    <p:sldId id="355" r:id="rId61"/>
    <p:sldId id="304" r:id="rId62"/>
    <p:sldId id="356"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交流主题" id="{5E5B31AE-8791-49B1-80CF-A4B866CF705C}">
          <p14:sldIdLst>
            <p14:sldId id="256"/>
            <p14:sldId id="363"/>
            <p14:sldId id="354"/>
          </p14:sldIdLst>
        </p14:section>
        <p14:section name="概念" id="{D66004A6-028E-43CE-8980-294E5292E93F}">
          <p14:sldIdLst>
            <p14:sldId id="289"/>
            <p14:sldId id="285"/>
            <p14:sldId id="383"/>
            <p14:sldId id="330"/>
            <p14:sldId id="331"/>
            <p14:sldId id="364"/>
            <p14:sldId id="365"/>
            <p14:sldId id="367"/>
            <p14:sldId id="291"/>
            <p14:sldId id="333"/>
            <p14:sldId id="362"/>
            <p14:sldId id="390"/>
            <p14:sldId id="387"/>
          </p14:sldIdLst>
        </p14:section>
        <p14:section name="核心设计" id="{FC3FEDCA-B024-4FD4-A489-F65651CF48AA}">
          <p14:sldIdLst>
            <p14:sldId id="366"/>
            <p14:sldId id="374"/>
            <p14:sldId id="339"/>
            <p14:sldId id="375"/>
            <p14:sldId id="336"/>
            <p14:sldId id="342"/>
            <p14:sldId id="344"/>
            <p14:sldId id="377"/>
            <p14:sldId id="345"/>
            <p14:sldId id="372"/>
            <p14:sldId id="378"/>
            <p14:sldId id="379"/>
            <p14:sldId id="376"/>
            <p14:sldId id="341"/>
            <p14:sldId id="370"/>
            <p14:sldId id="388"/>
          </p14:sldIdLst>
        </p14:section>
        <p14:section name="Scala" id="{1559FB1E-7807-4D19-B579-853210531FFE}">
          <p14:sldIdLst>
            <p14:sldId id="293"/>
            <p14:sldId id="308"/>
            <p14:sldId id="329"/>
            <p14:sldId id="384"/>
            <p14:sldId id="310"/>
            <p14:sldId id="385"/>
          </p14:sldIdLst>
        </p14:section>
        <p14:section name="关键源码解析" id="{62BBA3BE-67B7-4631-BDD3-5A67D4F47BE0}">
          <p14:sldIdLst>
            <p14:sldId id="381"/>
            <p14:sldId id="380"/>
          </p14:sldIdLst>
        </p14:section>
        <p14:section name="动手实验" id="{CB89EEE8-3650-41EE-BBD1-54B3BC8B0BF2}">
          <p14:sldIdLst>
            <p14:sldId id="294"/>
            <p14:sldId id="338"/>
            <p14:sldId id="298"/>
            <p14:sldId id="346"/>
            <p14:sldId id="299"/>
            <p14:sldId id="348"/>
            <p14:sldId id="350"/>
            <p14:sldId id="349"/>
            <p14:sldId id="351"/>
            <p14:sldId id="347"/>
            <p14:sldId id="328"/>
            <p14:sldId id="357"/>
            <p14:sldId id="358"/>
            <p14:sldId id="359"/>
            <p14:sldId id="302"/>
          </p14:sldIdLst>
        </p14:section>
        <p14:section name="附" id="{471DB363-CFAD-4DE4-A896-A45A4974DEF5}">
          <p14:sldIdLst>
            <p14:sldId id="352"/>
            <p14:sldId id="382"/>
            <p14:sldId id="361"/>
          </p14:sldIdLst>
        </p14:section>
        <p14:section name="总结" id="{129BF08E-6E2B-4411-B1F1-AC0B33E1F001}">
          <p14:sldIdLst>
            <p14:sldId id="305"/>
            <p14:sldId id="355"/>
            <p14:sldId id="304"/>
          </p14:sldIdLst>
        </p14:section>
        <p14:section name="Q&amp;A" id="{1F01D71B-B745-4096-ACE3-F96EF75EBD5A}">
          <p14:sldIdLst>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5275" autoAdjust="0"/>
  </p:normalViewPr>
  <p:slideViewPr>
    <p:cSldViewPr snapToGrid="0">
      <p:cViewPr varScale="1">
        <p:scale>
          <a:sx n="60" d="100"/>
          <a:sy n="60" d="100"/>
        </p:scale>
        <p:origin x="716" y="28"/>
      </p:cViewPr>
      <p:guideLst/>
    </p:cSldViewPr>
  </p:slideViewPr>
  <p:outlineViewPr>
    <p:cViewPr>
      <p:scale>
        <a:sx n="33" d="100"/>
        <a:sy n="33" d="100"/>
      </p:scale>
      <p:origin x="0" y="-28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F03FB-12C9-485F-AD78-F57CD5876B69}" type="doc">
      <dgm:prSet loTypeId="urn:microsoft.com/office/officeart/2005/8/layout/funnel1" loCatId="relationship" qsTypeId="urn:microsoft.com/office/officeart/2005/8/quickstyle/simple1" qsCatId="simple" csTypeId="urn:microsoft.com/office/officeart/2005/8/colors/colorful5" csCatId="colorful" phldr="1"/>
      <dgm:spPr/>
      <dgm:t>
        <a:bodyPr/>
        <a:lstStyle/>
        <a:p>
          <a:endParaRPr lang="zh-CN" altLang="en-US"/>
        </a:p>
      </dgm:t>
    </dgm:pt>
    <dgm:pt modelId="{77CA3958-0FFE-4ACA-BCB5-4BA32D3119FC}">
      <dgm:prSet phldrT="[文本]"/>
      <dgm:spPr/>
      <dgm:t>
        <a:bodyPr/>
        <a:lstStyle/>
        <a:p>
          <a:r>
            <a:rPr lang="en-US" altLang="zh-CN" dirty="0" smtClean="0"/>
            <a:t>Stream Processing</a:t>
          </a:r>
          <a:endParaRPr lang="zh-CN" altLang="en-US" dirty="0"/>
        </a:p>
      </dgm:t>
    </dgm:pt>
    <dgm:pt modelId="{B9FC2FBC-2895-4FA4-9398-4E366A9D329F}" type="parTrans" cxnId="{A95F16F1-0C1B-44D1-AE88-35F26F23FA28}">
      <dgm:prSet/>
      <dgm:spPr/>
      <dgm:t>
        <a:bodyPr/>
        <a:lstStyle/>
        <a:p>
          <a:endParaRPr lang="zh-CN" altLang="en-US"/>
        </a:p>
      </dgm:t>
    </dgm:pt>
    <dgm:pt modelId="{343362FD-D757-4F7A-ABA7-6045D130D900}" type="sibTrans" cxnId="{A95F16F1-0C1B-44D1-AE88-35F26F23FA28}">
      <dgm:prSet/>
      <dgm:spPr/>
      <dgm:t>
        <a:bodyPr/>
        <a:lstStyle/>
        <a:p>
          <a:endParaRPr lang="zh-CN" altLang="en-US"/>
        </a:p>
      </dgm:t>
    </dgm:pt>
    <dgm:pt modelId="{4BAA457D-E6BF-4828-9D74-071CD2995A78}">
      <dgm:prSet phldrT="[文本]"/>
      <dgm:spPr/>
      <dgm:t>
        <a:bodyPr/>
        <a:lstStyle/>
        <a:p>
          <a:r>
            <a:rPr lang="en-US" altLang="zh-CN" dirty="0" smtClean="0"/>
            <a:t>Batch Processing</a:t>
          </a:r>
          <a:endParaRPr lang="zh-CN" altLang="en-US" dirty="0"/>
        </a:p>
      </dgm:t>
    </dgm:pt>
    <dgm:pt modelId="{14424C3E-32C5-4E76-A384-D760F2E62635}" type="parTrans" cxnId="{2955CE8A-3E0D-4A07-9C82-A81AF95046DD}">
      <dgm:prSet/>
      <dgm:spPr/>
      <dgm:t>
        <a:bodyPr/>
        <a:lstStyle/>
        <a:p>
          <a:endParaRPr lang="zh-CN" altLang="en-US"/>
        </a:p>
      </dgm:t>
    </dgm:pt>
    <dgm:pt modelId="{EA059C2D-2587-44F7-8780-1E784C0FB7C4}" type="sibTrans" cxnId="{2955CE8A-3E0D-4A07-9C82-A81AF95046DD}">
      <dgm:prSet/>
      <dgm:spPr/>
      <dgm:t>
        <a:bodyPr/>
        <a:lstStyle/>
        <a:p>
          <a:endParaRPr lang="zh-CN" altLang="en-US"/>
        </a:p>
      </dgm:t>
    </dgm:pt>
    <dgm:pt modelId="{6EA66EFD-A7A7-4D13-AF27-7B4E33553F9B}">
      <dgm:prSet phldrT="[文本]"/>
      <dgm:spPr/>
      <dgm:t>
        <a:bodyPr/>
        <a:lstStyle/>
        <a:p>
          <a:r>
            <a:rPr lang="en-US" altLang="en-US" dirty="0" smtClean="0"/>
            <a:t>Ad hoc Queries</a:t>
          </a:r>
          <a:endParaRPr lang="zh-CN" altLang="en-US" dirty="0"/>
        </a:p>
      </dgm:t>
    </dgm:pt>
    <dgm:pt modelId="{7A66040F-CABF-4F69-9ECB-0BFD628F1B6A}" type="parTrans" cxnId="{77931BCB-7280-4BED-B08C-FF65EA892103}">
      <dgm:prSet/>
      <dgm:spPr/>
      <dgm:t>
        <a:bodyPr/>
        <a:lstStyle/>
        <a:p>
          <a:endParaRPr lang="zh-CN" altLang="en-US"/>
        </a:p>
      </dgm:t>
    </dgm:pt>
    <dgm:pt modelId="{2F8A91E2-5AED-4083-A2F5-0B12EF89BD8A}" type="sibTrans" cxnId="{77931BCB-7280-4BED-B08C-FF65EA892103}">
      <dgm:prSet/>
      <dgm:spPr/>
      <dgm:t>
        <a:bodyPr/>
        <a:lstStyle/>
        <a:p>
          <a:endParaRPr lang="zh-CN" altLang="en-US"/>
        </a:p>
      </dgm:t>
    </dgm:pt>
    <dgm:pt modelId="{26593F72-0F3B-483E-B301-386DB1BFD1E6}">
      <dgm:prSet phldrT="[文本]"/>
      <dgm:spPr/>
      <dgm:t>
        <a:bodyPr/>
        <a:lstStyle/>
        <a:p>
          <a:r>
            <a:rPr lang="en-US" altLang="zh-CN" dirty="0" smtClean="0">
              <a:solidFill>
                <a:schemeClr val="bg1"/>
              </a:solidFill>
            </a:rPr>
            <a:t>Spark</a:t>
          </a:r>
          <a:endParaRPr lang="zh-CN" altLang="en-US" dirty="0">
            <a:solidFill>
              <a:schemeClr val="bg1"/>
            </a:solidFill>
          </a:endParaRPr>
        </a:p>
      </dgm:t>
    </dgm:pt>
    <dgm:pt modelId="{65DEB013-081F-4373-A98F-E67413C6615E}" type="parTrans" cxnId="{7DB226B6-241A-4CAF-BACB-C6FAD933F02D}">
      <dgm:prSet/>
      <dgm:spPr/>
      <dgm:t>
        <a:bodyPr/>
        <a:lstStyle/>
        <a:p>
          <a:endParaRPr lang="zh-CN" altLang="en-US"/>
        </a:p>
      </dgm:t>
    </dgm:pt>
    <dgm:pt modelId="{716AAB11-8E24-47CB-9CFF-04FA786BA66C}" type="sibTrans" cxnId="{7DB226B6-241A-4CAF-BACB-C6FAD933F02D}">
      <dgm:prSet/>
      <dgm:spPr/>
      <dgm:t>
        <a:bodyPr/>
        <a:lstStyle/>
        <a:p>
          <a:endParaRPr lang="zh-CN" altLang="en-US"/>
        </a:p>
      </dgm:t>
    </dgm:pt>
    <dgm:pt modelId="{646AE544-309D-48B8-805D-C7979E1D9EC9}" type="pres">
      <dgm:prSet presAssocID="{7D6F03FB-12C9-485F-AD78-F57CD5876B69}" presName="Name0" presStyleCnt="0">
        <dgm:presLayoutVars>
          <dgm:chMax val="4"/>
          <dgm:resizeHandles val="exact"/>
        </dgm:presLayoutVars>
      </dgm:prSet>
      <dgm:spPr/>
      <dgm:t>
        <a:bodyPr/>
        <a:lstStyle/>
        <a:p>
          <a:endParaRPr lang="zh-CN" altLang="en-US"/>
        </a:p>
      </dgm:t>
    </dgm:pt>
    <dgm:pt modelId="{55DE44B3-6BE5-4893-8A19-B299435F9880}" type="pres">
      <dgm:prSet presAssocID="{7D6F03FB-12C9-485F-AD78-F57CD5876B69}" presName="ellipse" presStyleLbl="trBgShp" presStyleIdx="0" presStyleCnt="1"/>
      <dgm:spPr/>
    </dgm:pt>
    <dgm:pt modelId="{BC5F2E47-DA48-4280-AC27-179871AD2D40}" type="pres">
      <dgm:prSet presAssocID="{7D6F03FB-12C9-485F-AD78-F57CD5876B69}" presName="arrow1" presStyleLbl="fgShp" presStyleIdx="0" presStyleCnt="1"/>
      <dgm:spPr/>
    </dgm:pt>
    <dgm:pt modelId="{061C803B-7DEE-4658-853D-8FCF2D1D981C}" type="pres">
      <dgm:prSet presAssocID="{7D6F03FB-12C9-485F-AD78-F57CD5876B69}" presName="rectangle" presStyleLbl="revTx" presStyleIdx="0" presStyleCnt="1">
        <dgm:presLayoutVars>
          <dgm:bulletEnabled val="1"/>
        </dgm:presLayoutVars>
      </dgm:prSet>
      <dgm:spPr/>
      <dgm:t>
        <a:bodyPr/>
        <a:lstStyle/>
        <a:p>
          <a:endParaRPr lang="zh-CN" altLang="en-US"/>
        </a:p>
      </dgm:t>
    </dgm:pt>
    <dgm:pt modelId="{16DE439A-0A96-405A-ABA9-F04A758DD35A}" type="pres">
      <dgm:prSet presAssocID="{4BAA457D-E6BF-4828-9D74-071CD2995A78}" presName="item1" presStyleLbl="node1" presStyleIdx="0" presStyleCnt="3">
        <dgm:presLayoutVars>
          <dgm:bulletEnabled val="1"/>
        </dgm:presLayoutVars>
      </dgm:prSet>
      <dgm:spPr/>
      <dgm:t>
        <a:bodyPr/>
        <a:lstStyle/>
        <a:p>
          <a:endParaRPr lang="zh-CN" altLang="en-US"/>
        </a:p>
      </dgm:t>
    </dgm:pt>
    <dgm:pt modelId="{C550B2D3-AB21-4F8E-98F0-EFB75E8604B4}" type="pres">
      <dgm:prSet presAssocID="{6EA66EFD-A7A7-4D13-AF27-7B4E33553F9B}" presName="item2" presStyleLbl="node1" presStyleIdx="1" presStyleCnt="3">
        <dgm:presLayoutVars>
          <dgm:bulletEnabled val="1"/>
        </dgm:presLayoutVars>
      </dgm:prSet>
      <dgm:spPr/>
      <dgm:t>
        <a:bodyPr/>
        <a:lstStyle/>
        <a:p>
          <a:endParaRPr lang="zh-CN" altLang="en-US"/>
        </a:p>
      </dgm:t>
    </dgm:pt>
    <dgm:pt modelId="{0D355F64-FBC9-4CBB-A85A-77259F5D2433}" type="pres">
      <dgm:prSet presAssocID="{26593F72-0F3B-483E-B301-386DB1BFD1E6}" presName="item3" presStyleLbl="node1" presStyleIdx="2" presStyleCnt="3">
        <dgm:presLayoutVars>
          <dgm:bulletEnabled val="1"/>
        </dgm:presLayoutVars>
      </dgm:prSet>
      <dgm:spPr/>
      <dgm:t>
        <a:bodyPr/>
        <a:lstStyle/>
        <a:p>
          <a:endParaRPr lang="zh-CN" altLang="en-US"/>
        </a:p>
      </dgm:t>
    </dgm:pt>
    <dgm:pt modelId="{79E8AB67-42B0-4626-A5F7-C2F3A0844384}" type="pres">
      <dgm:prSet presAssocID="{7D6F03FB-12C9-485F-AD78-F57CD5876B69}" presName="funnel" presStyleLbl="trAlignAcc1" presStyleIdx="0" presStyleCnt="1"/>
      <dgm:spPr/>
    </dgm:pt>
  </dgm:ptLst>
  <dgm:cxnLst>
    <dgm:cxn modelId="{77931BCB-7280-4BED-B08C-FF65EA892103}" srcId="{7D6F03FB-12C9-485F-AD78-F57CD5876B69}" destId="{6EA66EFD-A7A7-4D13-AF27-7B4E33553F9B}" srcOrd="2" destOrd="0" parTransId="{7A66040F-CABF-4F69-9ECB-0BFD628F1B6A}" sibTransId="{2F8A91E2-5AED-4083-A2F5-0B12EF89BD8A}"/>
    <dgm:cxn modelId="{9D02FA49-DBE8-4259-9D76-D7635B4DACBC}" type="presOf" srcId="{77CA3958-0FFE-4ACA-BCB5-4BA32D3119FC}" destId="{0D355F64-FBC9-4CBB-A85A-77259F5D2433}" srcOrd="0" destOrd="0" presId="urn:microsoft.com/office/officeart/2005/8/layout/funnel1"/>
    <dgm:cxn modelId="{C22407EA-E1A9-4A3D-B96F-8BDEF784B7D1}" type="presOf" srcId="{26593F72-0F3B-483E-B301-386DB1BFD1E6}" destId="{061C803B-7DEE-4658-853D-8FCF2D1D981C}" srcOrd="0" destOrd="0" presId="urn:microsoft.com/office/officeart/2005/8/layout/funnel1"/>
    <dgm:cxn modelId="{0CE0620E-43DC-489E-A9B2-C68225211E2F}" type="presOf" srcId="{6EA66EFD-A7A7-4D13-AF27-7B4E33553F9B}" destId="{16DE439A-0A96-405A-ABA9-F04A758DD35A}" srcOrd="0" destOrd="0" presId="urn:microsoft.com/office/officeart/2005/8/layout/funnel1"/>
    <dgm:cxn modelId="{E9A34B3D-E7DF-4684-B21C-611849188834}" type="presOf" srcId="{4BAA457D-E6BF-4828-9D74-071CD2995A78}" destId="{C550B2D3-AB21-4F8E-98F0-EFB75E8604B4}" srcOrd="0" destOrd="0" presId="urn:microsoft.com/office/officeart/2005/8/layout/funnel1"/>
    <dgm:cxn modelId="{7DB226B6-241A-4CAF-BACB-C6FAD933F02D}" srcId="{7D6F03FB-12C9-485F-AD78-F57CD5876B69}" destId="{26593F72-0F3B-483E-B301-386DB1BFD1E6}" srcOrd="3" destOrd="0" parTransId="{65DEB013-081F-4373-A98F-E67413C6615E}" sibTransId="{716AAB11-8E24-47CB-9CFF-04FA786BA66C}"/>
    <dgm:cxn modelId="{BF8DB499-65DF-49AF-BC1C-B4179061AD01}" type="presOf" srcId="{7D6F03FB-12C9-485F-AD78-F57CD5876B69}" destId="{646AE544-309D-48B8-805D-C7979E1D9EC9}" srcOrd="0" destOrd="0" presId="urn:microsoft.com/office/officeart/2005/8/layout/funnel1"/>
    <dgm:cxn modelId="{2955CE8A-3E0D-4A07-9C82-A81AF95046DD}" srcId="{7D6F03FB-12C9-485F-AD78-F57CD5876B69}" destId="{4BAA457D-E6BF-4828-9D74-071CD2995A78}" srcOrd="1" destOrd="0" parTransId="{14424C3E-32C5-4E76-A384-D760F2E62635}" sibTransId="{EA059C2D-2587-44F7-8780-1E784C0FB7C4}"/>
    <dgm:cxn modelId="{A95F16F1-0C1B-44D1-AE88-35F26F23FA28}" srcId="{7D6F03FB-12C9-485F-AD78-F57CD5876B69}" destId="{77CA3958-0FFE-4ACA-BCB5-4BA32D3119FC}" srcOrd="0" destOrd="0" parTransId="{B9FC2FBC-2895-4FA4-9398-4E366A9D329F}" sibTransId="{343362FD-D757-4F7A-ABA7-6045D130D900}"/>
    <dgm:cxn modelId="{CB965DA5-E268-4861-9339-10BB082CB220}" type="presParOf" srcId="{646AE544-309D-48B8-805D-C7979E1D9EC9}" destId="{55DE44B3-6BE5-4893-8A19-B299435F9880}" srcOrd="0" destOrd="0" presId="urn:microsoft.com/office/officeart/2005/8/layout/funnel1"/>
    <dgm:cxn modelId="{21C1CEAD-31FB-41C3-AFCB-B83D2854B27F}" type="presParOf" srcId="{646AE544-309D-48B8-805D-C7979E1D9EC9}" destId="{BC5F2E47-DA48-4280-AC27-179871AD2D40}" srcOrd="1" destOrd="0" presId="urn:microsoft.com/office/officeart/2005/8/layout/funnel1"/>
    <dgm:cxn modelId="{F5D101C3-2715-4E66-85B4-3FEA56CD283E}" type="presParOf" srcId="{646AE544-309D-48B8-805D-C7979E1D9EC9}" destId="{061C803B-7DEE-4658-853D-8FCF2D1D981C}" srcOrd="2" destOrd="0" presId="urn:microsoft.com/office/officeart/2005/8/layout/funnel1"/>
    <dgm:cxn modelId="{57DC942F-97FB-47FB-939F-91086C2AE597}" type="presParOf" srcId="{646AE544-309D-48B8-805D-C7979E1D9EC9}" destId="{16DE439A-0A96-405A-ABA9-F04A758DD35A}" srcOrd="3" destOrd="0" presId="urn:microsoft.com/office/officeart/2005/8/layout/funnel1"/>
    <dgm:cxn modelId="{93CCE4F8-D20C-4473-97AE-1CD378FA44A2}" type="presParOf" srcId="{646AE544-309D-48B8-805D-C7979E1D9EC9}" destId="{C550B2D3-AB21-4F8E-98F0-EFB75E8604B4}" srcOrd="4" destOrd="0" presId="urn:microsoft.com/office/officeart/2005/8/layout/funnel1"/>
    <dgm:cxn modelId="{73D5104C-BD60-4686-B648-DA52BF1F7EC2}" type="presParOf" srcId="{646AE544-309D-48B8-805D-C7979E1D9EC9}" destId="{0D355F64-FBC9-4CBB-A85A-77259F5D2433}" srcOrd="5" destOrd="0" presId="urn:microsoft.com/office/officeart/2005/8/layout/funnel1"/>
    <dgm:cxn modelId="{5DE124CE-AD86-4D78-9F39-C847EA5D3730}" type="presParOf" srcId="{646AE544-309D-48B8-805D-C7979E1D9EC9}" destId="{79E8AB67-42B0-4626-A5F7-C2F3A0844384}"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28E6C-9995-45F2-9446-E303C6DD3608}" type="doc">
      <dgm:prSet loTypeId="urn:microsoft.com/office/officeart/2005/8/layout/hProcess6" loCatId="process" qsTypeId="urn:microsoft.com/office/officeart/2005/8/quickstyle/simple1" qsCatId="simple" csTypeId="urn:microsoft.com/office/officeart/2005/8/colors/colorful5" csCatId="colorful" phldr="1"/>
      <dgm:spPr/>
    </dgm:pt>
    <dgm:pt modelId="{E942E441-9075-4D55-8B2A-1195AD1795F2}">
      <dgm:prSet phldrT="[文本]"/>
      <dgm:spPr/>
      <dgm:t>
        <a:bodyPr/>
        <a:lstStyle/>
        <a:p>
          <a:r>
            <a:rPr lang="zh-CN" altLang="en-US" dirty="0" smtClean="0"/>
            <a:t>数据处理</a:t>
          </a:r>
          <a:endParaRPr lang="zh-CN" altLang="en-US" dirty="0"/>
        </a:p>
      </dgm:t>
    </dgm:pt>
    <dgm:pt modelId="{AB3946C5-9567-4FAF-940B-503E1147187F}" type="parTrans" cxnId="{FD851364-8783-4B98-8406-09637B9112D7}">
      <dgm:prSet/>
      <dgm:spPr/>
      <dgm:t>
        <a:bodyPr/>
        <a:lstStyle/>
        <a:p>
          <a:endParaRPr lang="zh-CN" altLang="en-US"/>
        </a:p>
      </dgm:t>
    </dgm:pt>
    <dgm:pt modelId="{51970758-69DA-41F8-964C-88C5C4C09AA8}" type="sibTrans" cxnId="{FD851364-8783-4B98-8406-09637B9112D7}">
      <dgm:prSet/>
      <dgm:spPr/>
      <dgm:t>
        <a:bodyPr/>
        <a:lstStyle/>
        <a:p>
          <a:endParaRPr lang="zh-CN" altLang="en-US"/>
        </a:p>
      </dgm:t>
    </dgm:pt>
    <dgm:pt modelId="{1B6C8004-2842-4EB7-BFB9-B2236A01AEF2}">
      <dgm:prSet phldrT="[文本]"/>
      <dgm:spPr/>
      <dgm:t>
        <a:bodyPr/>
        <a:lstStyle/>
        <a:p>
          <a:r>
            <a:rPr lang="zh-CN" altLang="en-US" dirty="0" smtClean="0"/>
            <a:t>数据存储</a:t>
          </a:r>
          <a:endParaRPr lang="zh-CN" altLang="en-US" dirty="0"/>
        </a:p>
      </dgm:t>
    </dgm:pt>
    <dgm:pt modelId="{2CA8323D-1FF0-4E42-BA05-24A20C4553BB}" type="parTrans" cxnId="{124F80ED-F74D-4527-9AD4-00E94F1C46B0}">
      <dgm:prSet/>
      <dgm:spPr/>
      <dgm:t>
        <a:bodyPr/>
        <a:lstStyle/>
        <a:p>
          <a:endParaRPr lang="zh-CN" altLang="en-US"/>
        </a:p>
      </dgm:t>
    </dgm:pt>
    <dgm:pt modelId="{E1365032-EE3B-4F4E-92C9-56A0D60A3D82}" type="sibTrans" cxnId="{124F80ED-F74D-4527-9AD4-00E94F1C46B0}">
      <dgm:prSet/>
      <dgm:spPr/>
      <dgm:t>
        <a:bodyPr/>
        <a:lstStyle/>
        <a:p>
          <a:endParaRPr lang="zh-CN" altLang="en-US"/>
        </a:p>
      </dgm:t>
    </dgm:pt>
    <dgm:pt modelId="{F670A561-94C9-42CF-933C-BA658DEA7FB0}">
      <dgm:prSet phldrT="[文本]"/>
      <dgm:spPr/>
      <dgm:t>
        <a:bodyPr/>
        <a:lstStyle/>
        <a:p>
          <a:r>
            <a:rPr lang="zh-CN" altLang="en-US" dirty="0" smtClean="0"/>
            <a:t>数据获取</a:t>
          </a:r>
          <a:endParaRPr lang="zh-CN" altLang="en-US" dirty="0"/>
        </a:p>
      </dgm:t>
    </dgm:pt>
    <dgm:pt modelId="{82FEAEF2-B001-429F-84B3-9F5C96E7ABC9}" type="sibTrans" cxnId="{228E2888-726F-4A38-954A-D2A99BB2136B}">
      <dgm:prSet/>
      <dgm:spPr/>
      <dgm:t>
        <a:bodyPr/>
        <a:lstStyle/>
        <a:p>
          <a:endParaRPr lang="zh-CN" altLang="en-US"/>
        </a:p>
      </dgm:t>
    </dgm:pt>
    <dgm:pt modelId="{19255D61-43AF-4F8A-98D3-7887B31196C2}" type="parTrans" cxnId="{228E2888-726F-4A38-954A-D2A99BB2136B}">
      <dgm:prSet/>
      <dgm:spPr/>
      <dgm:t>
        <a:bodyPr/>
        <a:lstStyle/>
        <a:p>
          <a:endParaRPr lang="zh-CN" altLang="en-US"/>
        </a:p>
      </dgm:t>
    </dgm:pt>
    <dgm:pt modelId="{C6ED7BDB-81CB-42A6-9CE9-514FA0558482}">
      <dgm:prSet phldrT="[文本]"/>
      <dgm:spPr/>
      <dgm:t>
        <a:bodyPr/>
        <a:lstStyle/>
        <a:p>
          <a:r>
            <a:rPr lang="en-US" altLang="zh-CN" dirty="0" smtClean="0"/>
            <a:t>Flume</a:t>
          </a:r>
          <a:endParaRPr lang="zh-CN" altLang="en-US" dirty="0"/>
        </a:p>
      </dgm:t>
    </dgm:pt>
    <dgm:pt modelId="{50D0EC64-8B53-4CEF-884E-EC205AA41E68}" type="parTrans" cxnId="{E3CB3011-75E0-4830-94A2-ACD6D61D9D99}">
      <dgm:prSet/>
      <dgm:spPr/>
      <dgm:t>
        <a:bodyPr/>
        <a:lstStyle/>
        <a:p>
          <a:endParaRPr lang="zh-CN" altLang="en-US"/>
        </a:p>
      </dgm:t>
    </dgm:pt>
    <dgm:pt modelId="{47F515C0-7FCB-41C4-87B7-EAFAE36C898E}" type="sibTrans" cxnId="{E3CB3011-75E0-4830-94A2-ACD6D61D9D99}">
      <dgm:prSet/>
      <dgm:spPr/>
      <dgm:t>
        <a:bodyPr/>
        <a:lstStyle/>
        <a:p>
          <a:endParaRPr lang="zh-CN" altLang="en-US"/>
        </a:p>
      </dgm:t>
    </dgm:pt>
    <dgm:pt modelId="{6A7643FF-7AEA-42B8-8D59-F95054BE3137}">
      <dgm:prSet phldrT="[文本]"/>
      <dgm:spPr/>
      <dgm:t>
        <a:bodyPr/>
        <a:lstStyle/>
        <a:p>
          <a:r>
            <a:rPr lang="en-US" altLang="zh-CN" dirty="0" smtClean="0"/>
            <a:t>Spark</a:t>
          </a:r>
          <a:endParaRPr lang="zh-CN" altLang="en-US" dirty="0"/>
        </a:p>
      </dgm:t>
    </dgm:pt>
    <dgm:pt modelId="{E64614AA-B507-4011-AD7B-FCC88C343CDA}" type="parTrans" cxnId="{7C3DA137-6FA1-4D60-961C-F666B7C078D0}">
      <dgm:prSet/>
      <dgm:spPr/>
      <dgm:t>
        <a:bodyPr/>
        <a:lstStyle/>
        <a:p>
          <a:endParaRPr lang="zh-CN" altLang="en-US"/>
        </a:p>
      </dgm:t>
    </dgm:pt>
    <dgm:pt modelId="{853F9094-A802-4924-97BC-CE6E2E1E016E}" type="sibTrans" cxnId="{7C3DA137-6FA1-4D60-961C-F666B7C078D0}">
      <dgm:prSet/>
      <dgm:spPr/>
      <dgm:t>
        <a:bodyPr/>
        <a:lstStyle/>
        <a:p>
          <a:endParaRPr lang="zh-CN" altLang="en-US"/>
        </a:p>
      </dgm:t>
    </dgm:pt>
    <dgm:pt modelId="{4E830F2B-CD68-4C3F-94F1-85114E07596D}">
      <dgm:prSet phldrT="[文本]"/>
      <dgm:spPr/>
      <dgm:t>
        <a:bodyPr/>
        <a:lstStyle/>
        <a:p>
          <a:r>
            <a:rPr lang="en-US" altLang="zh-CN" dirty="0" smtClean="0"/>
            <a:t>HDFS</a:t>
          </a:r>
          <a:endParaRPr lang="zh-CN" altLang="en-US" dirty="0"/>
        </a:p>
      </dgm:t>
    </dgm:pt>
    <dgm:pt modelId="{D7D35C18-9296-4223-B082-EDB2CCD197CA}" type="parTrans" cxnId="{9E241401-F108-4AE8-8666-24E5606AF6D0}">
      <dgm:prSet/>
      <dgm:spPr/>
      <dgm:t>
        <a:bodyPr/>
        <a:lstStyle/>
        <a:p>
          <a:endParaRPr lang="zh-CN" altLang="en-US"/>
        </a:p>
      </dgm:t>
    </dgm:pt>
    <dgm:pt modelId="{57DAF955-7F15-4E90-AB80-596339458570}" type="sibTrans" cxnId="{9E241401-F108-4AE8-8666-24E5606AF6D0}">
      <dgm:prSet/>
      <dgm:spPr/>
      <dgm:t>
        <a:bodyPr/>
        <a:lstStyle/>
        <a:p>
          <a:endParaRPr lang="zh-CN" altLang="en-US"/>
        </a:p>
      </dgm:t>
    </dgm:pt>
    <dgm:pt modelId="{06FE9DD3-A0FA-43CF-A11B-D1B933238F23}">
      <dgm:prSet phldrT="[文本]"/>
      <dgm:spPr/>
      <dgm:t>
        <a:bodyPr/>
        <a:lstStyle/>
        <a:p>
          <a:r>
            <a:rPr lang="en-US" altLang="zh-CN" dirty="0" smtClean="0"/>
            <a:t>Tachyon</a:t>
          </a:r>
          <a:endParaRPr lang="zh-CN" altLang="en-US" dirty="0"/>
        </a:p>
      </dgm:t>
    </dgm:pt>
    <dgm:pt modelId="{59CDE1DB-3EAF-4DDB-95D1-C06A1FFBF216}" type="parTrans" cxnId="{884DAAC9-952F-4EC8-A0D6-2A196A6594F9}">
      <dgm:prSet/>
      <dgm:spPr/>
      <dgm:t>
        <a:bodyPr/>
        <a:lstStyle/>
        <a:p>
          <a:endParaRPr lang="zh-CN" altLang="en-US"/>
        </a:p>
      </dgm:t>
    </dgm:pt>
    <dgm:pt modelId="{1E0DC383-ECE7-4433-877F-08342186E1A4}" type="sibTrans" cxnId="{884DAAC9-952F-4EC8-A0D6-2A196A6594F9}">
      <dgm:prSet/>
      <dgm:spPr/>
      <dgm:t>
        <a:bodyPr/>
        <a:lstStyle/>
        <a:p>
          <a:endParaRPr lang="zh-CN" altLang="en-US"/>
        </a:p>
      </dgm:t>
    </dgm:pt>
    <dgm:pt modelId="{D995C032-3932-4473-BFCE-78B5503F8FD3}">
      <dgm:prSet phldrT="[文本]"/>
      <dgm:spPr/>
      <dgm:t>
        <a:bodyPr/>
        <a:lstStyle/>
        <a:p>
          <a:r>
            <a:rPr lang="en-US" altLang="zh-CN" dirty="0" err="1" smtClean="0"/>
            <a:t>Sqoop</a:t>
          </a:r>
          <a:endParaRPr lang="zh-CN" altLang="en-US" dirty="0"/>
        </a:p>
      </dgm:t>
    </dgm:pt>
    <dgm:pt modelId="{28E744D3-36D4-455C-AE00-930D30F3742A}" type="parTrans" cxnId="{48EC2069-CBC8-460A-BCF7-1585ACD3EE6C}">
      <dgm:prSet/>
      <dgm:spPr/>
      <dgm:t>
        <a:bodyPr/>
        <a:lstStyle/>
        <a:p>
          <a:endParaRPr lang="zh-CN" altLang="en-US"/>
        </a:p>
      </dgm:t>
    </dgm:pt>
    <dgm:pt modelId="{C40DBD3E-BF39-42D4-8350-BABF3111F4C6}" type="sibTrans" cxnId="{48EC2069-CBC8-460A-BCF7-1585ACD3EE6C}">
      <dgm:prSet/>
      <dgm:spPr/>
      <dgm:t>
        <a:bodyPr/>
        <a:lstStyle/>
        <a:p>
          <a:endParaRPr lang="zh-CN" altLang="en-US"/>
        </a:p>
      </dgm:t>
    </dgm:pt>
    <dgm:pt modelId="{EAF873A8-A264-4175-9A50-34E99421A32A}">
      <dgm:prSet phldrT="[文本]"/>
      <dgm:spPr/>
      <dgm:t>
        <a:bodyPr/>
        <a:lstStyle/>
        <a:p>
          <a:r>
            <a:rPr lang="en-US" altLang="zh-CN" dirty="0" smtClean="0"/>
            <a:t>……</a:t>
          </a:r>
          <a:endParaRPr lang="zh-CN" altLang="en-US" dirty="0"/>
        </a:p>
      </dgm:t>
    </dgm:pt>
    <dgm:pt modelId="{3BD73879-33DD-42E4-A183-A96A2776BA4E}" type="parTrans" cxnId="{175E3EF0-1535-4BC9-AD2A-C9292218D2F4}">
      <dgm:prSet/>
      <dgm:spPr/>
      <dgm:t>
        <a:bodyPr/>
        <a:lstStyle/>
        <a:p>
          <a:endParaRPr lang="zh-CN" altLang="en-US"/>
        </a:p>
      </dgm:t>
    </dgm:pt>
    <dgm:pt modelId="{0A6537C6-3F35-434C-81D3-8BF26CF96C39}" type="sibTrans" cxnId="{175E3EF0-1535-4BC9-AD2A-C9292218D2F4}">
      <dgm:prSet/>
      <dgm:spPr/>
      <dgm:t>
        <a:bodyPr/>
        <a:lstStyle/>
        <a:p>
          <a:endParaRPr lang="zh-CN" altLang="en-US"/>
        </a:p>
      </dgm:t>
    </dgm:pt>
    <dgm:pt modelId="{2E9BC477-40A9-4356-A767-EA0B3893C7C7}">
      <dgm:prSet phldrT="[文本]"/>
      <dgm:spPr/>
      <dgm:t>
        <a:bodyPr/>
        <a:lstStyle/>
        <a:p>
          <a:r>
            <a:rPr lang="en-US" altLang="zh-CN" dirty="0" smtClean="0"/>
            <a:t>Kafka</a:t>
          </a:r>
          <a:endParaRPr lang="zh-CN" altLang="en-US" dirty="0"/>
        </a:p>
      </dgm:t>
    </dgm:pt>
    <dgm:pt modelId="{1C179D6A-2B36-44F5-AC91-D1A29CD6F794}" type="parTrans" cxnId="{269ACD8F-2284-43A6-93A5-3E7DE635245E}">
      <dgm:prSet/>
      <dgm:spPr/>
      <dgm:t>
        <a:bodyPr/>
        <a:lstStyle/>
        <a:p>
          <a:endParaRPr lang="zh-CN" altLang="en-US"/>
        </a:p>
      </dgm:t>
    </dgm:pt>
    <dgm:pt modelId="{B6995E20-AA12-43E8-8820-0F89C9784A61}" type="sibTrans" cxnId="{269ACD8F-2284-43A6-93A5-3E7DE635245E}">
      <dgm:prSet/>
      <dgm:spPr/>
      <dgm:t>
        <a:bodyPr/>
        <a:lstStyle/>
        <a:p>
          <a:endParaRPr lang="zh-CN" altLang="en-US"/>
        </a:p>
      </dgm:t>
    </dgm:pt>
    <dgm:pt modelId="{D4DABDEE-CD00-4132-B63F-A47A1BFF7F12}" type="pres">
      <dgm:prSet presAssocID="{88728E6C-9995-45F2-9446-E303C6DD3608}" presName="theList" presStyleCnt="0">
        <dgm:presLayoutVars>
          <dgm:dir/>
          <dgm:animLvl val="lvl"/>
          <dgm:resizeHandles val="exact"/>
        </dgm:presLayoutVars>
      </dgm:prSet>
      <dgm:spPr/>
    </dgm:pt>
    <dgm:pt modelId="{4F348B8C-E4C7-4A3C-A954-606354294F94}" type="pres">
      <dgm:prSet presAssocID="{F670A561-94C9-42CF-933C-BA658DEA7FB0}" presName="compNode" presStyleCnt="0"/>
      <dgm:spPr/>
    </dgm:pt>
    <dgm:pt modelId="{6A806BE5-69C5-48F0-94FA-50020575EF07}" type="pres">
      <dgm:prSet presAssocID="{F670A561-94C9-42CF-933C-BA658DEA7FB0}" presName="noGeometry" presStyleCnt="0"/>
      <dgm:spPr/>
    </dgm:pt>
    <dgm:pt modelId="{B1EDB1D3-C820-41A2-AD28-B29F7693D777}" type="pres">
      <dgm:prSet presAssocID="{F670A561-94C9-42CF-933C-BA658DEA7FB0}" presName="childTextVisible" presStyleLbl="bgAccFollowNode1" presStyleIdx="0" presStyleCnt="3">
        <dgm:presLayoutVars>
          <dgm:bulletEnabled val="1"/>
        </dgm:presLayoutVars>
      </dgm:prSet>
      <dgm:spPr/>
      <dgm:t>
        <a:bodyPr/>
        <a:lstStyle/>
        <a:p>
          <a:endParaRPr lang="zh-CN" altLang="en-US"/>
        </a:p>
      </dgm:t>
    </dgm:pt>
    <dgm:pt modelId="{A72647CC-D96F-4293-A03B-D6F13233E3E7}" type="pres">
      <dgm:prSet presAssocID="{F670A561-94C9-42CF-933C-BA658DEA7FB0}" presName="childTextHidden" presStyleLbl="bgAccFollowNode1" presStyleIdx="0" presStyleCnt="3"/>
      <dgm:spPr/>
      <dgm:t>
        <a:bodyPr/>
        <a:lstStyle/>
        <a:p>
          <a:endParaRPr lang="zh-CN" altLang="en-US"/>
        </a:p>
      </dgm:t>
    </dgm:pt>
    <dgm:pt modelId="{6B68F76C-7721-4ACA-99CE-E641523DF2E6}" type="pres">
      <dgm:prSet presAssocID="{F670A561-94C9-42CF-933C-BA658DEA7FB0}" presName="parentText" presStyleLbl="node1" presStyleIdx="0" presStyleCnt="3">
        <dgm:presLayoutVars>
          <dgm:chMax val="1"/>
          <dgm:bulletEnabled val="1"/>
        </dgm:presLayoutVars>
      </dgm:prSet>
      <dgm:spPr/>
      <dgm:t>
        <a:bodyPr/>
        <a:lstStyle/>
        <a:p>
          <a:endParaRPr lang="zh-CN" altLang="en-US"/>
        </a:p>
      </dgm:t>
    </dgm:pt>
    <dgm:pt modelId="{55046A5E-3886-47C8-89C9-83085FC0F98E}" type="pres">
      <dgm:prSet presAssocID="{F670A561-94C9-42CF-933C-BA658DEA7FB0}" presName="aSpace" presStyleCnt="0"/>
      <dgm:spPr/>
    </dgm:pt>
    <dgm:pt modelId="{709E8640-6900-453C-AB08-F59B44BCF5D7}" type="pres">
      <dgm:prSet presAssocID="{E942E441-9075-4D55-8B2A-1195AD1795F2}" presName="compNode" presStyleCnt="0"/>
      <dgm:spPr/>
    </dgm:pt>
    <dgm:pt modelId="{D4BF1807-6EF4-489E-9EB6-6874BA602192}" type="pres">
      <dgm:prSet presAssocID="{E942E441-9075-4D55-8B2A-1195AD1795F2}" presName="noGeometry" presStyleCnt="0"/>
      <dgm:spPr/>
    </dgm:pt>
    <dgm:pt modelId="{12CCC9D8-A7F5-48A5-9096-9C8A8EC7EA1D}" type="pres">
      <dgm:prSet presAssocID="{E942E441-9075-4D55-8B2A-1195AD1795F2}" presName="childTextVisible" presStyleLbl="bgAccFollowNode1" presStyleIdx="1" presStyleCnt="3">
        <dgm:presLayoutVars>
          <dgm:bulletEnabled val="1"/>
        </dgm:presLayoutVars>
      </dgm:prSet>
      <dgm:spPr/>
      <dgm:t>
        <a:bodyPr/>
        <a:lstStyle/>
        <a:p>
          <a:endParaRPr lang="zh-CN" altLang="en-US"/>
        </a:p>
      </dgm:t>
    </dgm:pt>
    <dgm:pt modelId="{ACE0E63F-EFC7-4087-A4F2-92367F6C95FD}" type="pres">
      <dgm:prSet presAssocID="{E942E441-9075-4D55-8B2A-1195AD1795F2}" presName="childTextHidden" presStyleLbl="bgAccFollowNode1" presStyleIdx="1" presStyleCnt="3"/>
      <dgm:spPr/>
      <dgm:t>
        <a:bodyPr/>
        <a:lstStyle/>
        <a:p>
          <a:endParaRPr lang="zh-CN" altLang="en-US"/>
        </a:p>
      </dgm:t>
    </dgm:pt>
    <dgm:pt modelId="{3D052F74-4498-4EE0-A86C-FE7D255A34EF}" type="pres">
      <dgm:prSet presAssocID="{E942E441-9075-4D55-8B2A-1195AD1795F2}" presName="parentText" presStyleLbl="node1" presStyleIdx="1" presStyleCnt="3">
        <dgm:presLayoutVars>
          <dgm:chMax val="1"/>
          <dgm:bulletEnabled val="1"/>
        </dgm:presLayoutVars>
      </dgm:prSet>
      <dgm:spPr/>
      <dgm:t>
        <a:bodyPr/>
        <a:lstStyle/>
        <a:p>
          <a:endParaRPr lang="zh-CN" altLang="en-US"/>
        </a:p>
      </dgm:t>
    </dgm:pt>
    <dgm:pt modelId="{5FA8CB86-3319-49B3-81DF-87EEC552AEAC}" type="pres">
      <dgm:prSet presAssocID="{E942E441-9075-4D55-8B2A-1195AD1795F2}" presName="aSpace" presStyleCnt="0"/>
      <dgm:spPr/>
    </dgm:pt>
    <dgm:pt modelId="{4CB3CD19-1B24-4538-B6A3-9BFAAC293BB4}" type="pres">
      <dgm:prSet presAssocID="{1B6C8004-2842-4EB7-BFB9-B2236A01AEF2}" presName="compNode" presStyleCnt="0"/>
      <dgm:spPr/>
    </dgm:pt>
    <dgm:pt modelId="{482C49DB-4192-409E-91FB-9117C8CBC0AA}" type="pres">
      <dgm:prSet presAssocID="{1B6C8004-2842-4EB7-BFB9-B2236A01AEF2}" presName="noGeometry" presStyleCnt="0"/>
      <dgm:spPr/>
    </dgm:pt>
    <dgm:pt modelId="{E1BB3A85-9063-4B58-AD40-C2065CD57F73}" type="pres">
      <dgm:prSet presAssocID="{1B6C8004-2842-4EB7-BFB9-B2236A01AEF2}" presName="childTextVisible" presStyleLbl="bgAccFollowNode1" presStyleIdx="2" presStyleCnt="3">
        <dgm:presLayoutVars>
          <dgm:bulletEnabled val="1"/>
        </dgm:presLayoutVars>
      </dgm:prSet>
      <dgm:spPr/>
      <dgm:t>
        <a:bodyPr/>
        <a:lstStyle/>
        <a:p>
          <a:endParaRPr lang="zh-CN" altLang="en-US"/>
        </a:p>
      </dgm:t>
    </dgm:pt>
    <dgm:pt modelId="{B242A477-BA22-4307-A530-FC87C025FA99}" type="pres">
      <dgm:prSet presAssocID="{1B6C8004-2842-4EB7-BFB9-B2236A01AEF2}" presName="childTextHidden" presStyleLbl="bgAccFollowNode1" presStyleIdx="2" presStyleCnt="3"/>
      <dgm:spPr/>
      <dgm:t>
        <a:bodyPr/>
        <a:lstStyle/>
        <a:p>
          <a:endParaRPr lang="zh-CN" altLang="en-US"/>
        </a:p>
      </dgm:t>
    </dgm:pt>
    <dgm:pt modelId="{8D454032-B4D7-43A7-8864-3B22E0D120FD}" type="pres">
      <dgm:prSet presAssocID="{1B6C8004-2842-4EB7-BFB9-B2236A01AEF2}" presName="parentText" presStyleLbl="node1" presStyleIdx="2" presStyleCnt="3">
        <dgm:presLayoutVars>
          <dgm:chMax val="1"/>
          <dgm:bulletEnabled val="1"/>
        </dgm:presLayoutVars>
      </dgm:prSet>
      <dgm:spPr/>
      <dgm:t>
        <a:bodyPr/>
        <a:lstStyle/>
        <a:p>
          <a:endParaRPr lang="zh-CN" altLang="en-US"/>
        </a:p>
      </dgm:t>
    </dgm:pt>
  </dgm:ptLst>
  <dgm:cxnLst>
    <dgm:cxn modelId="{9E241401-F108-4AE8-8666-24E5606AF6D0}" srcId="{1B6C8004-2842-4EB7-BFB9-B2236A01AEF2}" destId="{4E830F2B-CD68-4C3F-94F1-85114E07596D}" srcOrd="0" destOrd="0" parTransId="{D7D35C18-9296-4223-B082-EDB2CCD197CA}" sibTransId="{57DAF955-7F15-4E90-AB80-596339458570}"/>
    <dgm:cxn modelId="{269ACD8F-2284-43A6-93A5-3E7DE635245E}" srcId="{F670A561-94C9-42CF-933C-BA658DEA7FB0}" destId="{2E9BC477-40A9-4356-A767-EA0B3893C7C7}" srcOrd="1" destOrd="0" parTransId="{1C179D6A-2B36-44F5-AC91-D1A29CD6F794}" sibTransId="{B6995E20-AA12-43E8-8820-0F89C9784A61}"/>
    <dgm:cxn modelId="{2D3AC80F-68F4-4C05-9D5E-0F84B565F97D}" type="presOf" srcId="{C6ED7BDB-81CB-42A6-9CE9-514FA0558482}" destId="{B1EDB1D3-C820-41A2-AD28-B29F7693D777}" srcOrd="0" destOrd="0" presId="urn:microsoft.com/office/officeart/2005/8/layout/hProcess6"/>
    <dgm:cxn modelId="{5BE5AECE-30A5-48C1-A039-EDDB9A3B6208}" type="presOf" srcId="{2E9BC477-40A9-4356-A767-EA0B3893C7C7}" destId="{A72647CC-D96F-4293-A03B-D6F13233E3E7}" srcOrd="1" destOrd="1" presId="urn:microsoft.com/office/officeart/2005/8/layout/hProcess6"/>
    <dgm:cxn modelId="{079CF868-5061-4F82-BED1-40A7694A1FFB}" type="presOf" srcId="{D995C032-3932-4473-BFCE-78B5503F8FD3}" destId="{B1EDB1D3-C820-41A2-AD28-B29F7693D777}" srcOrd="0" destOrd="2" presId="urn:microsoft.com/office/officeart/2005/8/layout/hProcess6"/>
    <dgm:cxn modelId="{7418645C-1379-4C32-B33E-C6280F0A0354}" type="presOf" srcId="{D995C032-3932-4473-BFCE-78B5503F8FD3}" destId="{A72647CC-D96F-4293-A03B-D6F13233E3E7}" srcOrd="1" destOrd="2" presId="urn:microsoft.com/office/officeart/2005/8/layout/hProcess6"/>
    <dgm:cxn modelId="{175E3EF0-1535-4BC9-AD2A-C9292218D2F4}" srcId="{F670A561-94C9-42CF-933C-BA658DEA7FB0}" destId="{EAF873A8-A264-4175-9A50-34E99421A32A}" srcOrd="3" destOrd="0" parTransId="{3BD73879-33DD-42E4-A183-A96A2776BA4E}" sibTransId="{0A6537C6-3F35-434C-81D3-8BF26CF96C39}"/>
    <dgm:cxn modelId="{228E2888-726F-4A38-954A-D2A99BB2136B}" srcId="{88728E6C-9995-45F2-9446-E303C6DD3608}" destId="{F670A561-94C9-42CF-933C-BA658DEA7FB0}" srcOrd="0" destOrd="0" parTransId="{19255D61-43AF-4F8A-98D3-7887B31196C2}" sibTransId="{82FEAEF2-B001-429F-84B3-9F5C96E7ABC9}"/>
    <dgm:cxn modelId="{8563F0D2-7B39-49FA-998A-AEF22FC03621}" type="presOf" srcId="{6A7643FF-7AEA-42B8-8D59-F95054BE3137}" destId="{ACE0E63F-EFC7-4087-A4F2-92367F6C95FD}" srcOrd="1" destOrd="0" presId="urn:microsoft.com/office/officeart/2005/8/layout/hProcess6"/>
    <dgm:cxn modelId="{CB6BE621-CCBA-4CFB-9B44-825331AB90B3}" type="presOf" srcId="{88728E6C-9995-45F2-9446-E303C6DD3608}" destId="{D4DABDEE-CD00-4132-B63F-A47A1BFF7F12}" srcOrd="0" destOrd="0" presId="urn:microsoft.com/office/officeart/2005/8/layout/hProcess6"/>
    <dgm:cxn modelId="{D48C11C1-949D-4DAF-BB02-CBD673FBA3F7}" type="presOf" srcId="{4E830F2B-CD68-4C3F-94F1-85114E07596D}" destId="{B242A477-BA22-4307-A530-FC87C025FA99}" srcOrd="1" destOrd="0" presId="urn:microsoft.com/office/officeart/2005/8/layout/hProcess6"/>
    <dgm:cxn modelId="{DD5A5401-703A-4F91-B282-3C7CFE5D9ED8}" type="presOf" srcId="{06FE9DD3-A0FA-43CF-A11B-D1B933238F23}" destId="{B242A477-BA22-4307-A530-FC87C025FA99}" srcOrd="1" destOrd="1" presId="urn:microsoft.com/office/officeart/2005/8/layout/hProcess6"/>
    <dgm:cxn modelId="{A78D0ED6-DD50-4D9B-BC9D-729AD6C7DF15}" type="presOf" srcId="{06FE9DD3-A0FA-43CF-A11B-D1B933238F23}" destId="{E1BB3A85-9063-4B58-AD40-C2065CD57F73}" srcOrd="0" destOrd="1" presId="urn:microsoft.com/office/officeart/2005/8/layout/hProcess6"/>
    <dgm:cxn modelId="{7C3DA137-6FA1-4D60-961C-F666B7C078D0}" srcId="{E942E441-9075-4D55-8B2A-1195AD1795F2}" destId="{6A7643FF-7AEA-42B8-8D59-F95054BE3137}" srcOrd="0" destOrd="0" parTransId="{E64614AA-B507-4011-AD7B-FCC88C343CDA}" sibTransId="{853F9094-A802-4924-97BC-CE6E2E1E016E}"/>
    <dgm:cxn modelId="{165D8FC4-9AD4-469E-82B9-2C41F9985B2A}" type="presOf" srcId="{F670A561-94C9-42CF-933C-BA658DEA7FB0}" destId="{6B68F76C-7721-4ACA-99CE-E641523DF2E6}" srcOrd="0" destOrd="0" presId="urn:microsoft.com/office/officeart/2005/8/layout/hProcess6"/>
    <dgm:cxn modelId="{48EC2069-CBC8-460A-BCF7-1585ACD3EE6C}" srcId="{F670A561-94C9-42CF-933C-BA658DEA7FB0}" destId="{D995C032-3932-4473-BFCE-78B5503F8FD3}" srcOrd="2" destOrd="0" parTransId="{28E744D3-36D4-455C-AE00-930D30F3742A}" sibTransId="{C40DBD3E-BF39-42D4-8350-BABF3111F4C6}"/>
    <dgm:cxn modelId="{124F80ED-F74D-4527-9AD4-00E94F1C46B0}" srcId="{88728E6C-9995-45F2-9446-E303C6DD3608}" destId="{1B6C8004-2842-4EB7-BFB9-B2236A01AEF2}" srcOrd="2" destOrd="0" parTransId="{2CA8323D-1FF0-4E42-BA05-24A20C4553BB}" sibTransId="{E1365032-EE3B-4F4E-92C9-56A0D60A3D82}"/>
    <dgm:cxn modelId="{884DAAC9-952F-4EC8-A0D6-2A196A6594F9}" srcId="{1B6C8004-2842-4EB7-BFB9-B2236A01AEF2}" destId="{06FE9DD3-A0FA-43CF-A11B-D1B933238F23}" srcOrd="1" destOrd="0" parTransId="{59CDE1DB-3EAF-4DDB-95D1-C06A1FFBF216}" sibTransId="{1E0DC383-ECE7-4433-877F-08342186E1A4}"/>
    <dgm:cxn modelId="{AFEB968F-E53B-4D9E-A5D3-F4FEA5948892}" type="presOf" srcId="{6A7643FF-7AEA-42B8-8D59-F95054BE3137}" destId="{12CCC9D8-A7F5-48A5-9096-9C8A8EC7EA1D}" srcOrd="0" destOrd="0" presId="urn:microsoft.com/office/officeart/2005/8/layout/hProcess6"/>
    <dgm:cxn modelId="{D46D5FE7-F803-4FCB-83EE-57434B767259}" type="presOf" srcId="{E942E441-9075-4D55-8B2A-1195AD1795F2}" destId="{3D052F74-4498-4EE0-A86C-FE7D255A34EF}" srcOrd="0" destOrd="0" presId="urn:microsoft.com/office/officeart/2005/8/layout/hProcess6"/>
    <dgm:cxn modelId="{4A5EC4D0-F038-4C94-B1A2-CB3492F19BF7}" type="presOf" srcId="{EAF873A8-A264-4175-9A50-34E99421A32A}" destId="{A72647CC-D96F-4293-A03B-D6F13233E3E7}" srcOrd="1" destOrd="3" presId="urn:microsoft.com/office/officeart/2005/8/layout/hProcess6"/>
    <dgm:cxn modelId="{3AC78181-7E07-423D-82BD-181896D9ABB2}" type="presOf" srcId="{C6ED7BDB-81CB-42A6-9CE9-514FA0558482}" destId="{A72647CC-D96F-4293-A03B-D6F13233E3E7}" srcOrd="1" destOrd="0" presId="urn:microsoft.com/office/officeart/2005/8/layout/hProcess6"/>
    <dgm:cxn modelId="{FD851364-8783-4B98-8406-09637B9112D7}" srcId="{88728E6C-9995-45F2-9446-E303C6DD3608}" destId="{E942E441-9075-4D55-8B2A-1195AD1795F2}" srcOrd="1" destOrd="0" parTransId="{AB3946C5-9567-4FAF-940B-503E1147187F}" sibTransId="{51970758-69DA-41F8-964C-88C5C4C09AA8}"/>
    <dgm:cxn modelId="{E3CB3011-75E0-4830-94A2-ACD6D61D9D99}" srcId="{F670A561-94C9-42CF-933C-BA658DEA7FB0}" destId="{C6ED7BDB-81CB-42A6-9CE9-514FA0558482}" srcOrd="0" destOrd="0" parTransId="{50D0EC64-8B53-4CEF-884E-EC205AA41E68}" sibTransId="{47F515C0-7FCB-41C4-87B7-EAFAE36C898E}"/>
    <dgm:cxn modelId="{8C55DFE6-60FF-4238-92E5-87BE54C979F4}" type="presOf" srcId="{4E830F2B-CD68-4C3F-94F1-85114E07596D}" destId="{E1BB3A85-9063-4B58-AD40-C2065CD57F73}" srcOrd="0" destOrd="0" presId="urn:microsoft.com/office/officeart/2005/8/layout/hProcess6"/>
    <dgm:cxn modelId="{498FD5D8-49DA-4B75-8A5B-D79D9DFD1E9B}" type="presOf" srcId="{2E9BC477-40A9-4356-A767-EA0B3893C7C7}" destId="{B1EDB1D3-C820-41A2-AD28-B29F7693D777}" srcOrd="0" destOrd="1" presId="urn:microsoft.com/office/officeart/2005/8/layout/hProcess6"/>
    <dgm:cxn modelId="{A912B632-C811-4E96-BE9C-94B41E5AFEF7}" type="presOf" srcId="{1B6C8004-2842-4EB7-BFB9-B2236A01AEF2}" destId="{8D454032-B4D7-43A7-8864-3B22E0D120FD}" srcOrd="0" destOrd="0" presId="urn:microsoft.com/office/officeart/2005/8/layout/hProcess6"/>
    <dgm:cxn modelId="{CD9B25BE-7C66-4C01-BA9F-892A870C6C08}" type="presOf" srcId="{EAF873A8-A264-4175-9A50-34E99421A32A}" destId="{B1EDB1D3-C820-41A2-AD28-B29F7693D777}" srcOrd="0" destOrd="3" presId="urn:microsoft.com/office/officeart/2005/8/layout/hProcess6"/>
    <dgm:cxn modelId="{B6D739A0-B679-49EC-A51E-E1433482F366}" type="presParOf" srcId="{D4DABDEE-CD00-4132-B63F-A47A1BFF7F12}" destId="{4F348B8C-E4C7-4A3C-A954-606354294F94}" srcOrd="0" destOrd="0" presId="urn:microsoft.com/office/officeart/2005/8/layout/hProcess6"/>
    <dgm:cxn modelId="{AED13E9A-7107-4F92-BCAF-E943C1C30FA7}" type="presParOf" srcId="{4F348B8C-E4C7-4A3C-A954-606354294F94}" destId="{6A806BE5-69C5-48F0-94FA-50020575EF07}" srcOrd="0" destOrd="0" presId="urn:microsoft.com/office/officeart/2005/8/layout/hProcess6"/>
    <dgm:cxn modelId="{CB754F96-87AD-4C50-ACF0-B02915B176ED}" type="presParOf" srcId="{4F348B8C-E4C7-4A3C-A954-606354294F94}" destId="{B1EDB1D3-C820-41A2-AD28-B29F7693D777}" srcOrd="1" destOrd="0" presId="urn:microsoft.com/office/officeart/2005/8/layout/hProcess6"/>
    <dgm:cxn modelId="{96FDC4CB-F127-4742-99C6-C2A4769A3668}" type="presParOf" srcId="{4F348B8C-E4C7-4A3C-A954-606354294F94}" destId="{A72647CC-D96F-4293-A03B-D6F13233E3E7}" srcOrd="2" destOrd="0" presId="urn:microsoft.com/office/officeart/2005/8/layout/hProcess6"/>
    <dgm:cxn modelId="{D92E7148-0500-4B2C-8E32-1ADBC4BE97D8}" type="presParOf" srcId="{4F348B8C-E4C7-4A3C-A954-606354294F94}" destId="{6B68F76C-7721-4ACA-99CE-E641523DF2E6}" srcOrd="3" destOrd="0" presId="urn:microsoft.com/office/officeart/2005/8/layout/hProcess6"/>
    <dgm:cxn modelId="{79E30EFC-E13F-4447-B170-2DFE56B24601}" type="presParOf" srcId="{D4DABDEE-CD00-4132-B63F-A47A1BFF7F12}" destId="{55046A5E-3886-47C8-89C9-83085FC0F98E}" srcOrd="1" destOrd="0" presId="urn:microsoft.com/office/officeart/2005/8/layout/hProcess6"/>
    <dgm:cxn modelId="{BD095FCC-2226-44FB-A2E5-3DCFF8C85C0C}" type="presParOf" srcId="{D4DABDEE-CD00-4132-B63F-A47A1BFF7F12}" destId="{709E8640-6900-453C-AB08-F59B44BCF5D7}" srcOrd="2" destOrd="0" presId="urn:microsoft.com/office/officeart/2005/8/layout/hProcess6"/>
    <dgm:cxn modelId="{ECB51A40-3B92-4DF1-923B-B101DF761E96}" type="presParOf" srcId="{709E8640-6900-453C-AB08-F59B44BCF5D7}" destId="{D4BF1807-6EF4-489E-9EB6-6874BA602192}" srcOrd="0" destOrd="0" presId="urn:microsoft.com/office/officeart/2005/8/layout/hProcess6"/>
    <dgm:cxn modelId="{1AED96AA-1EAD-49E4-ABB8-8910DAC15438}" type="presParOf" srcId="{709E8640-6900-453C-AB08-F59B44BCF5D7}" destId="{12CCC9D8-A7F5-48A5-9096-9C8A8EC7EA1D}" srcOrd="1" destOrd="0" presId="urn:microsoft.com/office/officeart/2005/8/layout/hProcess6"/>
    <dgm:cxn modelId="{AD0BA1C1-2753-48BA-9BEC-FB2B015BCC32}" type="presParOf" srcId="{709E8640-6900-453C-AB08-F59B44BCF5D7}" destId="{ACE0E63F-EFC7-4087-A4F2-92367F6C95FD}" srcOrd="2" destOrd="0" presId="urn:microsoft.com/office/officeart/2005/8/layout/hProcess6"/>
    <dgm:cxn modelId="{088E8D91-EFC1-47A6-BE8B-EE8C3236275E}" type="presParOf" srcId="{709E8640-6900-453C-AB08-F59B44BCF5D7}" destId="{3D052F74-4498-4EE0-A86C-FE7D255A34EF}" srcOrd="3" destOrd="0" presId="urn:microsoft.com/office/officeart/2005/8/layout/hProcess6"/>
    <dgm:cxn modelId="{F1003B96-E481-413F-8417-115B04775945}" type="presParOf" srcId="{D4DABDEE-CD00-4132-B63F-A47A1BFF7F12}" destId="{5FA8CB86-3319-49B3-81DF-87EEC552AEAC}" srcOrd="3" destOrd="0" presId="urn:microsoft.com/office/officeart/2005/8/layout/hProcess6"/>
    <dgm:cxn modelId="{E36E9CEE-052D-4BEE-8D44-E8D221664A19}" type="presParOf" srcId="{D4DABDEE-CD00-4132-B63F-A47A1BFF7F12}" destId="{4CB3CD19-1B24-4538-B6A3-9BFAAC293BB4}" srcOrd="4" destOrd="0" presId="urn:microsoft.com/office/officeart/2005/8/layout/hProcess6"/>
    <dgm:cxn modelId="{906C4203-BE9C-46BE-B660-E34D9E6D2DED}" type="presParOf" srcId="{4CB3CD19-1B24-4538-B6A3-9BFAAC293BB4}" destId="{482C49DB-4192-409E-91FB-9117C8CBC0AA}" srcOrd="0" destOrd="0" presId="urn:microsoft.com/office/officeart/2005/8/layout/hProcess6"/>
    <dgm:cxn modelId="{72743A27-B5AB-403F-9866-5FDBAB380F58}" type="presParOf" srcId="{4CB3CD19-1B24-4538-B6A3-9BFAAC293BB4}" destId="{E1BB3A85-9063-4B58-AD40-C2065CD57F73}" srcOrd="1" destOrd="0" presId="urn:microsoft.com/office/officeart/2005/8/layout/hProcess6"/>
    <dgm:cxn modelId="{ED8DDD92-45A8-417E-9EA8-17D0B45F7DAE}" type="presParOf" srcId="{4CB3CD19-1B24-4538-B6A3-9BFAAC293BB4}" destId="{B242A477-BA22-4307-A530-FC87C025FA99}" srcOrd="2" destOrd="0" presId="urn:microsoft.com/office/officeart/2005/8/layout/hProcess6"/>
    <dgm:cxn modelId="{C787AEDA-E213-42B0-AF6C-CEE71F111C85}" type="presParOf" srcId="{4CB3CD19-1B24-4538-B6A3-9BFAAC293BB4}" destId="{8D454032-B4D7-43A7-8864-3B22E0D120FD}" srcOrd="3" destOrd="0" presId="urn:microsoft.com/office/officeart/2005/8/layout/hProcess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DB1D3-C820-41A2-AD28-B29F7693D777}">
      <dsp:nvSpPr>
        <dsp:cNvPr id="0" name=""/>
        <dsp:cNvSpPr/>
      </dsp:nvSpPr>
      <dsp:spPr>
        <a:xfrm>
          <a:off x="844940" y="0"/>
          <a:ext cx="2234213" cy="1952984"/>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Flume</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smtClean="0"/>
            <a:t>Kafka</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err="1" smtClean="0"/>
            <a:t>Sqoop</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smtClean="0"/>
            <a:t>……</a:t>
          </a:r>
          <a:endParaRPr lang="zh-CN" altLang="en-US" sz="1900" kern="1200" dirty="0"/>
        </a:p>
      </dsp:txBody>
      <dsp:txXfrm>
        <a:off x="1403494" y="292948"/>
        <a:ext cx="1089179" cy="1367088"/>
      </dsp:txXfrm>
    </dsp:sp>
    <dsp:sp modelId="{6B68F76C-7721-4ACA-99CE-E641523DF2E6}">
      <dsp:nvSpPr>
        <dsp:cNvPr id="0" name=""/>
        <dsp:cNvSpPr/>
      </dsp:nvSpPr>
      <dsp:spPr>
        <a:xfrm>
          <a:off x="286387" y="417938"/>
          <a:ext cx="1117106" cy="111710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数据获取</a:t>
          </a:r>
          <a:endParaRPr lang="zh-CN" altLang="en-US" sz="2500" kern="1200" dirty="0"/>
        </a:p>
      </dsp:txBody>
      <dsp:txXfrm>
        <a:off x="449983" y="581534"/>
        <a:ext cx="789914" cy="789914"/>
      </dsp:txXfrm>
    </dsp:sp>
    <dsp:sp modelId="{12CCC9D8-A7F5-48A5-9096-9C8A8EC7EA1D}">
      <dsp:nvSpPr>
        <dsp:cNvPr id="0" name=""/>
        <dsp:cNvSpPr/>
      </dsp:nvSpPr>
      <dsp:spPr>
        <a:xfrm>
          <a:off x="3786741" y="0"/>
          <a:ext cx="2234213" cy="1952984"/>
        </a:xfrm>
        <a:prstGeom prst="rightArrow">
          <a:avLst>
            <a:gd name="adj1" fmla="val 70000"/>
            <a:gd name="adj2" fmla="val 50000"/>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altLang="zh-CN" sz="1900" kern="1200" dirty="0" smtClean="0"/>
            <a:t>Spark</a:t>
          </a:r>
          <a:endParaRPr lang="zh-CN" altLang="en-US" sz="1900" kern="1200" dirty="0"/>
        </a:p>
      </dsp:txBody>
      <dsp:txXfrm>
        <a:off x="4345295" y="292948"/>
        <a:ext cx="1089179" cy="1367088"/>
      </dsp:txXfrm>
    </dsp:sp>
    <dsp:sp modelId="{3D052F74-4498-4EE0-A86C-FE7D255A34EF}">
      <dsp:nvSpPr>
        <dsp:cNvPr id="0" name=""/>
        <dsp:cNvSpPr/>
      </dsp:nvSpPr>
      <dsp:spPr>
        <a:xfrm>
          <a:off x="3228188" y="417938"/>
          <a:ext cx="1117106" cy="1117106"/>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数据处理</a:t>
          </a:r>
          <a:endParaRPr lang="zh-CN" altLang="en-US" sz="2500" kern="1200" dirty="0"/>
        </a:p>
      </dsp:txBody>
      <dsp:txXfrm>
        <a:off x="3391784" y="581534"/>
        <a:ext cx="789914" cy="789914"/>
      </dsp:txXfrm>
    </dsp:sp>
    <dsp:sp modelId="{E1BB3A85-9063-4B58-AD40-C2065CD57F73}">
      <dsp:nvSpPr>
        <dsp:cNvPr id="0" name=""/>
        <dsp:cNvSpPr/>
      </dsp:nvSpPr>
      <dsp:spPr>
        <a:xfrm>
          <a:off x="6728543" y="0"/>
          <a:ext cx="2234213" cy="1952984"/>
        </a:xfrm>
        <a:prstGeom prst="rightArrow">
          <a:avLst>
            <a:gd name="adj1" fmla="val 70000"/>
            <a:gd name="adj2" fmla="val 50000"/>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HDFS</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smtClean="0"/>
            <a:t>Tachyon</a:t>
          </a:r>
          <a:endParaRPr lang="zh-CN" altLang="en-US" sz="1900" kern="1200" dirty="0"/>
        </a:p>
      </dsp:txBody>
      <dsp:txXfrm>
        <a:off x="7287096" y="292948"/>
        <a:ext cx="1089179" cy="1367088"/>
      </dsp:txXfrm>
    </dsp:sp>
    <dsp:sp modelId="{8D454032-B4D7-43A7-8864-3B22E0D120FD}">
      <dsp:nvSpPr>
        <dsp:cNvPr id="0" name=""/>
        <dsp:cNvSpPr/>
      </dsp:nvSpPr>
      <dsp:spPr>
        <a:xfrm>
          <a:off x="6169989" y="417938"/>
          <a:ext cx="1117106" cy="1117106"/>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数据存储</a:t>
          </a:r>
          <a:endParaRPr lang="zh-CN" altLang="en-US" sz="2500" kern="1200" dirty="0"/>
        </a:p>
      </dsp:txBody>
      <dsp:txXfrm>
        <a:off x="6333585" y="581534"/>
        <a:ext cx="789914" cy="78991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4B90A-D6B3-4C1C-BC18-53BB2B93280D}" type="datetimeFigureOut">
              <a:rPr lang="zh-CN" altLang="en-US" smtClean="0"/>
              <a:t>2014/8/27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945E0-5BF2-4B99-8FE2-33279DC1D56B}" type="slidenum">
              <a:rPr lang="zh-CN" altLang="en-US" smtClean="0"/>
              <a:t>‹#›</a:t>
            </a:fld>
            <a:endParaRPr lang="zh-CN" altLang="en-US"/>
          </a:p>
        </p:txBody>
      </p:sp>
    </p:spTree>
    <p:extLst>
      <p:ext uri="{BB962C8B-B14F-4D97-AF65-F5344CB8AC3E}">
        <p14:creationId xmlns:p14="http://schemas.microsoft.com/office/powerpoint/2010/main" val="170739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7</a:t>
            </a:fld>
            <a:endParaRPr lang="zh-CN" altLang="en-US"/>
          </a:p>
        </p:txBody>
      </p:sp>
    </p:spTree>
    <p:extLst>
      <p:ext uri="{BB962C8B-B14F-4D97-AF65-F5344CB8AC3E}">
        <p14:creationId xmlns:p14="http://schemas.microsoft.com/office/powerpoint/2010/main" val="45976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24</a:t>
            </a:fld>
            <a:endParaRPr lang="zh-CN" altLang="en-US"/>
          </a:p>
        </p:txBody>
      </p:sp>
    </p:spTree>
    <p:extLst>
      <p:ext uri="{BB962C8B-B14F-4D97-AF65-F5344CB8AC3E}">
        <p14:creationId xmlns:p14="http://schemas.microsoft.com/office/powerpoint/2010/main" val="388229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25</a:t>
            </a:fld>
            <a:endParaRPr lang="zh-CN" altLang="en-US"/>
          </a:p>
        </p:txBody>
      </p:sp>
    </p:spTree>
    <p:extLst>
      <p:ext uri="{BB962C8B-B14F-4D97-AF65-F5344CB8AC3E}">
        <p14:creationId xmlns:p14="http://schemas.microsoft.com/office/powerpoint/2010/main" val="505384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Stage</a:t>
            </a:r>
            <a:r>
              <a:rPr lang="zh-CN" altLang="en-US" dirty="0" smtClean="0"/>
              <a:t>以</a:t>
            </a:r>
            <a:r>
              <a:rPr lang="en-US" altLang="zh-CN" dirty="0" smtClean="0"/>
              <a:t>shuffle</a:t>
            </a:r>
            <a:r>
              <a:rPr lang="zh-CN" altLang="en-US" dirty="0" smtClean="0"/>
              <a:t>为边界</a:t>
            </a:r>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26</a:t>
            </a:fld>
            <a:endParaRPr lang="zh-CN" altLang="en-US"/>
          </a:p>
        </p:txBody>
      </p:sp>
    </p:spTree>
    <p:extLst>
      <p:ext uri="{BB962C8B-B14F-4D97-AF65-F5344CB8AC3E}">
        <p14:creationId xmlns:p14="http://schemas.microsoft.com/office/powerpoint/2010/main" val="3718603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27</a:t>
            </a:fld>
            <a:endParaRPr lang="zh-CN" altLang="en-US"/>
          </a:p>
        </p:txBody>
      </p:sp>
    </p:spTree>
    <p:extLst>
      <p:ext uri="{BB962C8B-B14F-4D97-AF65-F5344CB8AC3E}">
        <p14:creationId xmlns:p14="http://schemas.microsoft.com/office/powerpoint/2010/main" val="407160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28</a:t>
            </a:fld>
            <a:endParaRPr lang="zh-CN" altLang="en-US"/>
          </a:p>
        </p:txBody>
      </p:sp>
    </p:spTree>
    <p:extLst>
      <p:ext uri="{BB962C8B-B14F-4D97-AF65-F5344CB8AC3E}">
        <p14:creationId xmlns:p14="http://schemas.microsoft.com/office/powerpoint/2010/main" val="3898636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29</a:t>
            </a:fld>
            <a:endParaRPr lang="zh-CN" altLang="en-US"/>
          </a:p>
        </p:txBody>
      </p:sp>
    </p:spTree>
    <p:extLst>
      <p:ext uri="{BB962C8B-B14F-4D97-AF65-F5344CB8AC3E}">
        <p14:creationId xmlns:p14="http://schemas.microsoft.com/office/powerpoint/2010/main" val="161097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30</a:t>
            </a:fld>
            <a:endParaRPr lang="zh-CN" altLang="en-US"/>
          </a:p>
        </p:txBody>
      </p:sp>
    </p:spTree>
    <p:extLst>
      <p:ext uri="{BB962C8B-B14F-4D97-AF65-F5344CB8AC3E}">
        <p14:creationId xmlns:p14="http://schemas.microsoft.com/office/powerpoint/2010/main" val="1522321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Hadoop</a:t>
            </a:r>
            <a:r>
              <a:rPr lang="zh-CN" altLang="en-US" dirty="0" smtClean="0"/>
              <a:t>一个</a:t>
            </a:r>
            <a:r>
              <a:rPr lang="en-US" altLang="zh-CN" dirty="0" smtClean="0"/>
              <a:t>Job</a:t>
            </a:r>
            <a:r>
              <a:rPr lang="zh-CN" altLang="en-US" dirty="0" smtClean="0"/>
              <a:t>对应多个</a:t>
            </a:r>
            <a:r>
              <a:rPr lang="en-US" altLang="zh-CN" dirty="0" smtClean="0"/>
              <a:t>Task</a:t>
            </a:r>
            <a:r>
              <a:rPr lang="zh-CN" altLang="en-US" dirty="0" smtClean="0"/>
              <a:t>，一个</a:t>
            </a:r>
            <a:r>
              <a:rPr lang="en-US" altLang="zh-CN" dirty="0" smtClean="0"/>
              <a:t>Task</a:t>
            </a:r>
            <a:r>
              <a:rPr lang="zh-CN" altLang="en-US" dirty="0" smtClean="0"/>
              <a:t>启动一个</a:t>
            </a:r>
            <a:r>
              <a:rPr lang="en-US" altLang="zh-CN" dirty="0" smtClean="0"/>
              <a:t>JVM</a:t>
            </a:r>
            <a:r>
              <a:rPr lang="zh-CN" altLang="en-US" dirty="0" smtClean="0"/>
              <a:t>，</a:t>
            </a:r>
            <a:r>
              <a:rPr lang="en-US" altLang="zh-CN" dirty="0" smtClean="0"/>
              <a:t>Task</a:t>
            </a:r>
            <a:r>
              <a:rPr lang="zh-CN" altLang="en-US" dirty="0" smtClean="0"/>
              <a:t>间通过磁盘共享数据</a:t>
            </a:r>
            <a:endParaRPr lang="en-US" altLang="zh-CN" dirty="0" smtClean="0"/>
          </a:p>
          <a:p>
            <a:r>
              <a:rPr lang="en-US" altLang="zh-CN" dirty="0" smtClean="0"/>
              <a:t>Hadoop</a:t>
            </a:r>
            <a:r>
              <a:rPr lang="zh-CN" altLang="en-US" dirty="0" smtClean="0"/>
              <a:t>中间迭代出错需要整体重算</a:t>
            </a:r>
            <a:endParaRPr lang="en-US" altLang="zh-CN" dirty="0" smtClean="0"/>
          </a:p>
          <a:p>
            <a:r>
              <a:rPr lang="zh-CN" altLang="en-US" dirty="0" smtClean="0"/>
              <a:t>节点内数据共享可考虑用</a:t>
            </a:r>
            <a:r>
              <a:rPr lang="en-US" altLang="zh-CN" dirty="0" smtClean="0"/>
              <a:t>tachyon</a:t>
            </a:r>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31</a:t>
            </a:fld>
            <a:endParaRPr lang="zh-CN" altLang="en-US"/>
          </a:p>
        </p:txBody>
      </p:sp>
    </p:spTree>
    <p:extLst>
      <p:ext uri="{BB962C8B-B14F-4D97-AF65-F5344CB8AC3E}">
        <p14:creationId xmlns:p14="http://schemas.microsoft.com/office/powerpoint/2010/main" val="252354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32</a:t>
            </a:fld>
            <a:endParaRPr lang="zh-CN" altLang="en-US"/>
          </a:p>
        </p:txBody>
      </p:sp>
    </p:spTree>
    <p:extLst>
      <p:ext uri="{BB962C8B-B14F-4D97-AF65-F5344CB8AC3E}">
        <p14:creationId xmlns:p14="http://schemas.microsoft.com/office/powerpoint/2010/main" val="83048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9</a:t>
            </a:fld>
            <a:endParaRPr lang="zh-CN" altLang="en-US"/>
          </a:p>
        </p:txBody>
      </p:sp>
    </p:spTree>
    <p:extLst>
      <p:ext uri="{BB962C8B-B14F-4D97-AF65-F5344CB8AC3E}">
        <p14:creationId xmlns:p14="http://schemas.microsoft.com/office/powerpoint/2010/main" val="21608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10</a:t>
            </a:fld>
            <a:endParaRPr lang="zh-CN" altLang="en-US"/>
          </a:p>
        </p:txBody>
      </p:sp>
    </p:spTree>
    <p:extLst>
      <p:ext uri="{BB962C8B-B14F-4D97-AF65-F5344CB8AC3E}">
        <p14:creationId xmlns:p14="http://schemas.microsoft.com/office/powerpoint/2010/main" val="425326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11</a:t>
            </a:fld>
            <a:endParaRPr lang="zh-CN" altLang="en-US"/>
          </a:p>
        </p:txBody>
      </p:sp>
    </p:spTree>
    <p:extLst>
      <p:ext uri="{BB962C8B-B14F-4D97-AF65-F5344CB8AC3E}">
        <p14:creationId xmlns:p14="http://schemas.microsoft.com/office/powerpoint/2010/main" val="211666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12</a:t>
            </a:fld>
            <a:endParaRPr lang="zh-CN" altLang="en-US"/>
          </a:p>
        </p:txBody>
      </p:sp>
    </p:spTree>
    <p:extLst>
      <p:ext uri="{BB962C8B-B14F-4D97-AF65-F5344CB8AC3E}">
        <p14:creationId xmlns:p14="http://schemas.microsoft.com/office/powerpoint/2010/main" val="102501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16</a:t>
            </a:fld>
            <a:endParaRPr lang="zh-CN" altLang="en-US"/>
          </a:p>
        </p:txBody>
      </p:sp>
    </p:spTree>
    <p:extLst>
      <p:ext uri="{BB962C8B-B14F-4D97-AF65-F5344CB8AC3E}">
        <p14:creationId xmlns:p14="http://schemas.microsoft.com/office/powerpoint/2010/main" val="311329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21</a:t>
            </a:fld>
            <a:endParaRPr lang="zh-CN" altLang="en-US"/>
          </a:p>
        </p:txBody>
      </p:sp>
    </p:spTree>
    <p:extLst>
      <p:ext uri="{BB962C8B-B14F-4D97-AF65-F5344CB8AC3E}">
        <p14:creationId xmlns:p14="http://schemas.microsoft.com/office/powerpoint/2010/main" val="206287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22</a:t>
            </a:fld>
            <a:endParaRPr lang="zh-CN" altLang="en-US"/>
          </a:p>
        </p:txBody>
      </p:sp>
    </p:spTree>
    <p:extLst>
      <p:ext uri="{BB962C8B-B14F-4D97-AF65-F5344CB8AC3E}">
        <p14:creationId xmlns:p14="http://schemas.microsoft.com/office/powerpoint/2010/main" val="517297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945E0-5BF2-4B99-8FE2-33279DC1D56B}" type="slidenum">
              <a:rPr lang="zh-CN" altLang="en-US" smtClean="0"/>
              <a:t>23</a:t>
            </a:fld>
            <a:endParaRPr lang="zh-CN" altLang="en-US"/>
          </a:p>
        </p:txBody>
      </p:sp>
    </p:spTree>
    <p:extLst>
      <p:ext uri="{BB962C8B-B14F-4D97-AF65-F5344CB8AC3E}">
        <p14:creationId xmlns:p14="http://schemas.microsoft.com/office/powerpoint/2010/main" val="258894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41058101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05380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9994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817756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3885138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2256838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42015651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3431163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87336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60448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0D5BD8-645C-4234-87DD-6BB6603A57D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7D063-2E45-45E7-93C3-AEBDBB86ED2F}" type="slidenum">
              <a:rPr lang="zh-CN" altLang="en-US" smtClean="0"/>
              <a:t>‹#›</a:t>
            </a:fld>
            <a:endParaRPr lang="zh-CN" altLang="en-US"/>
          </a:p>
        </p:txBody>
      </p:sp>
    </p:spTree>
    <p:extLst>
      <p:ext uri="{BB962C8B-B14F-4D97-AF65-F5344CB8AC3E}">
        <p14:creationId xmlns:p14="http://schemas.microsoft.com/office/powerpoint/2010/main" val="14509183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08854"/>
            <a:ext cx="10515600" cy="87283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94228"/>
            <a:ext cx="10515600" cy="488273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微软雅黑" panose="020B0503020204020204" pitchFamily="34" charset="-122"/>
                <a:ea typeface="微软雅黑" panose="020B0503020204020204" pitchFamily="34" charset="-122"/>
              </a:defRPr>
            </a:lvl1pPr>
          </a:lstStyle>
          <a:p>
            <a:fld id="{A50D5BD8-645C-4234-87DD-6BB6603A57DD}" type="datetimeFigureOut">
              <a:rPr lang="zh-CN" altLang="en-US" smtClean="0"/>
              <a:pPr/>
              <a:t>2014/8/27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微软雅黑" panose="020B0503020204020204" pitchFamily="34" charset="-122"/>
                <a:ea typeface="微软雅黑" panose="020B0503020204020204" pitchFamily="34" charset="-122"/>
              </a:defRPr>
            </a:lvl1pPr>
          </a:lstStyle>
          <a:p>
            <a:fld id="{0227D063-2E45-45E7-93C3-AEBDBB86ED2F}" type="slidenum">
              <a:rPr lang="zh-CN" altLang="en-US" smtClean="0"/>
              <a:pPr/>
              <a:t>‹#›</a:t>
            </a:fld>
            <a:endParaRPr lang="zh-CN" altLang="en-US"/>
          </a:p>
        </p:txBody>
      </p:sp>
    </p:spTree>
    <p:extLst>
      <p:ext uri="{BB962C8B-B14F-4D97-AF65-F5344CB8AC3E}">
        <p14:creationId xmlns:p14="http://schemas.microsoft.com/office/powerpoint/2010/main" val="344956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hyperlink" Target="http://docs.scala-lang.org/cheatsheets/" TargetMode="External"/><Relationship Id="rId2" Type="http://schemas.openxmlformats.org/officeDocument/2006/relationships/hyperlink" Target="http://twitter.github.io/scala_school/zh_cn/index.html" TargetMode="External"/><Relationship Id="rId1" Type="http://schemas.openxmlformats.org/officeDocument/2006/relationships/slideLayout" Target="../slideLayouts/slideLayout2.xml"/><Relationship Id="rId4" Type="http://schemas.openxmlformats.org/officeDocument/2006/relationships/hyperlink" Target="http://zh.scala-tour.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xml"/><Relationship Id="rId4" Type="http://schemas.openxmlformats.org/officeDocument/2006/relationships/image" Target="../media/image5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108199"/>
            <a:ext cx="9144000" cy="1610361"/>
          </a:xfrm>
          <a:solidFill>
            <a:srgbClr val="0070C0"/>
          </a:solidFill>
        </p:spPr>
        <p:txBody>
          <a:bodyPr anchor="ctr"/>
          <a:lstStyle/>
          <a:p>
            <a:r>
              <a:rPr lang="en-US" altLang="zh-CN" dirty="0" smtClean="0"/>
              <a:t>Spark</a:t>
            </a:r>
            <a:r>
              <a:rPr lang="zh-CN" altLang="en-US" dirty="0" smtClean="0"/>
              <a:t>入门</a:t>
            </a:r>
            <a:endParaRPr lang="zh-CN" altLang="en-US" dirty="0"/>
          </a:p>
        </p:txBody>
      </p:sp>
      <p:sp>
        <p:nvSpPr>
          <p:cNvPr id="3" name="副标题 2"/>
          <p:cNvSpPr>
            <a:spLocks noGrp="1"/>
          </p:cNvSpPr>
          <p:nvPr>
            <p:ph type="subTitle" idx="1"/>
          </p:nvPr>
        </p:nvSpPr>
        <p:spPr>
          <a:xfrm>
            <a:off x="8090115" y="4310927"/>
            <a:ext cx="4101885" cy="881062"/>
          </a:xfrm>
          <a:solidFill>
            <a:srgbClr val="00B050"/>
          </a:solidFill>
        </p:spPr>
        <p:txBody>
          <a:bodyPr anchor="ctr"/>
          <a:lstStyle/>
          <a:p>
            <a:r>
              <a:rPr lang="zh-CN" altLang="en-US" dirty="0" smtClean="0"/>
              <a:t>大数据技术培训系列</a:t>
            </a:r>
            <a:endParaRPr lang="zh-CN" altLang="en-US" dirty="0"/>
          </a:p>
        </p:txBody>
      </p:sp>
    </p:spTree>
    <p:extLst>
      <p:ext uri="{BB962C8B-B14F-4D97-AF65-F5344CB8AC3E}">
        <p14:creationId xmlns:p14="http://schemas.microsoft.com/office/powerpoint/2010/main" val="1123561791"/>
      </p:ext>
    </p:extLst>
  </p:cSld>
  <p:clrMapOvr>
    <a:masterClrMapping/>
  </p:clrMapOvr>
  <mc:AlternateContent xmlns:mc="http://schemas.openxmlformats.org/markup-compatibility/2006" xmlns:p14="http://schemas.microsoft.com/office/powerpoint/2010/main">
    <mc:Choice Requires="p14">
      <p:transition spd="slow" p14:dur="2000" advTm="166771"/>
    </mc:Choice>
    <mc:Fallback xmlns="">
      <p:transition spd="slow" advTm="16677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a:t>
            </a:r>
            <a:endParaRPr lang="zh-CN" altLang="en-US" dirty="0"/>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https://spark.apache.org</a:t>
            </a:r>
            <a:endParaRPr lang="zh-CN" altLang="en-US" dirty="0"/>
          </a:p>
        </p:txBody>
      </p:sp>
      <p:pic>
        <p:nvPicPr>
          <p:cNvPr id="2050" name="Picture 2" descr="https://spark.apache.org/images/logistic-regres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89" y="2340270"/>
            <a:ext cx="4886558" cy="252146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40189" y="2340270"/>
            <a:ext cx="6096000" cy="961289"/>
          </a:xfrm>
          <a:prstGeom prst="rect">
            <a:avLst/>
          </a:prstGeom>
        </p:spPr>
        <p:txBody>
          <a:bodyPr>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Run programs up to 100x faster than Hadoop </a:t>
            </a:r>
            <a:r>
              <a:rPr lang="en-US" altLang="zh-CN" sz="2000" dirty="0" err="1">
                <a:solidFill>
                  <a:schemeClr val="bg1"/>
                </a:solidFill>
                <a:latin typeface="微软雅黑" panose="020B0503020204020204" pitchFamily="34" charset="-122"/>
                <a:ea typeface="微软雅黑" panose="020B0503020204020204" pitchFamily="34" charset="-122"/>
              </a:rPr>
              <a:t>MapReduce</a:t>
            </a:r>
            <a:r>
              <a:rPr lang="en-US" altLang="zh-CN" sz="2000" dirty="0">
                <a:solidFill>
                  <a:schemeClr val="bg1"/>
                </a:solidFill>
                <a:latin typeface="微软雅黑" panose="020B0503020204020204" pitchFamily="34" charset="-122"/>
                <a:ea typeface="微软雅黑" panose="020B0503020204020204" pitchFamily="34" charset="-122"/>
              </a:rPr>
              <a:t> in memory, or 10x faster on disk.</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919895" y="4914937"/>
            <a:ext cx="3909468" cy="369332"/>
          </a:xfrm>
          <a:prstGeom prst="rect">
            <a:avLst/>
          </a:prstGeom>
        </p:spPr>
        <p:txBody>
          <a:bodyPr wrap="none">
            <a:spAutoFit/>
          </a:bodyPr>
          <a:lstStyle/>
          <a:p>
            <a:r>
              <a:rPr lang="zh-CN" altLang="en-US" dirty="0">
                <a:solidFill>
                  <a:schemeClr val="bg1"/>
                </a:solidFill>
              </a:rPr>
              <a:t>Logistic regression in Hadoop and Spark</a:t>
            </a:r>
          </a:p>
        </p:txBody>
      </p:sp>
    </p:spTree>
    <p:extLst>
      <p:ext uri="{BB962C8B-B14F-4D97-AF65-F5344CB8AC3E}">
        <p14:creationId xmlns:p14="http://schemas.microsoft.com/office/powerpoint/2010/main" val="377899859"/>
      </p:ext>
    </p:extLst>
  </p:cSld>
  <p:clrMapOvr>
    <a:masterClrMapping/>
  </p:clrMapOvr>
  <p:transition spd="slow" advTm="38063">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简洁</a:t>
            </a:r>
            <a:endParaRPr lang="zh-CN" altLang="en-US" dirty="0"/>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t>http://hadoop.apache.org/docs/current/hadoop-mapreduce-client/hadoop-mapreduce-client-core/MapReduceTutorial.html#Example:_WordCount_v1.0</a:t>
            </a:r>
            <a:endParaRPr lang="zh-CN" altLang="en-US" sz="1400" dirty="0"/>
          </a:p>
        </p:txBody>
      </p:sp>
      <p:sp>
        <p:nvSpPr>
          <p:cNvPr id="5" name="矩形 4"/>
          <p:cNvSpPr/>
          <p:nvPr/>
        </p:nvSpPr>
        <p:spPr>
          <a:xfrm>
            <a:off x="682389" y="1181686"/>
            <a:ext cx="10984676" cy="5105054"/>
          </a:xfrm>
          <a:prstGeom prst="rect">
            <a:avLst/>
          </a:prstGeom>
          <a:noFill/>
        </p:spPr>
        <p:txBody>
          <a:bodyPr wrap="square" numCol="2">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public class WordCount </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static class </a:t>
            </a:r>
            <a:r>
              <a:rPr lang="zh-CN" altLang="en-US" sz="1400" dirty="0" smtClean="0">
                <a:solidFill>
                  <a:schemeClr val="bg1"/>
                </a:solidFill>
                <a:latin typeface="微软雅黑" panose="020B0503020204020204" pitchFamily="34" charset="-122"/>
                <a:ea typeface="微软雅黑" panose="020B0503020204020204" pitchFamily="34" charset="-122"/>
              </a:rPr>
              <a:t>TokenizerMapper extends </a:t>
            </a:r>
            <a:r>
              <a:rPr lang="zh-CN" altLang="en-US" sz="1400" dirty="0">
                <a:solidFill>
                  <a:schemeClr val="bg1"/>
                </a:solidFill>
                <a:latin typeface="微软雅黑" panose="020B0503020204020204" pitchFamily="34" charset="-122"/>
                <a:ea typeface="微软雅黑" panose="020B0503020204020204" pitchFamily="34" charset="-122"/>
              </a:rPr>
              <a:t>Mapper&lt;Object, Text, Text, IntWritable</a:t>
            </a:r>
            <a:r>
              <a:rPr lang="zh-CN" altLang="en-US" sz="1400" dirty="0" smtClean="0">
                <a:solidFill>
                  <a:schemeClr val="bg1"/>
                </a:solidFill>
                <a:latin typeface="微软雅黑" panose="020B0503020204020204" pitchFamily="34" charset="-122"/>
                <a:ea typeface="微软雅黑" panose="020B0503020204020204" pitchFamily="34" charset="-122"/>
              </a:rPr>
              <a:t>&gt;{</a:t>
            </a:r>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private final static IntWritable one = new IntWritable(1);</a:t>
            </a:r>
          </a:p>
          <a:p>
            <a:r>
              <a:rPr lang="zh-CN" altLang="en-US" sz="1400" dirty="0">
                <a:solidFill>
                  <a:schemeClr val="bg1"/>
                </a:solidFill>
                <a:latin typeface="微软雅黑" panose="020B0503020204020204" pitchFamily="34" charset="-122"/>
                <a:ea typeface="微软雅黑" panose="020B0503020204020204" pitchFamily="34" charset="-122"/>
              </a:rPr>
              <a:t>    private Text word = new Text();</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void map(Object key, Text value, Context context</a:t>
            </a:r>
          </a:p>
          <a:p>
            <a:r>
              <a:rPr lang="zh-CN" altLang="en-US" sz="1400" dirty="0">
                <a:solidFill>
                  <a:schemeClr val="bg1"/>
                </a:solidFill>
                <a:latin typeface="微软雅黑" panose="020B0503020204020204" pitchFamily="34" charset="-122"/>
                <a:ea typeface="微软雅黑" panose="020B0503020204020204" pitchFamily="34" charset="-122"/>
              </a:rPr>
              <a:t>                    ) throws IOException, InterruptedException {</a:t>
            </a:r>
          </a:p>
          <a:p>
            <a:r>
              <a:rPr lang="zh-CN"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StringTokenizer itr = new StringTokenizer(value.toString());</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while (itr.hasMoreTokens())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word.set(itr.nextToken());</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context.write(word, one);</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static class IntSumReducer</a:t>
            </a:r>
          </a:p>
          <a:p>
            <a:r>
              <a:rPr lang="zh-CN" altLang="en-US" sz="1400" dirty="0">
                <a:solidFill>
                  <a:schemeClr val="bg1"/>
                </a:solidFill>
                <a:latin typeface="微软雅黑" panose="020B0503020204020204" pitchFamily="34" charset="-122"/>
                <a:ea typeface="微软雅黑" panose="020B0503020204020204" pitchFamily="34" charset="-122"/>
              </a:rPr>
              <a:t>       extends Reducer&lt;Text,IntWritable,Text,IntWritable&gt; {</a:t>
            </a:r>
          </a:p>
          <a:p>
            <a:r>
              <a:rPr lang="zh-CN" altLang="en-US" sz="1400" dirty="0">
                <a:solidFill>
                  <a:schemeClr val="bg1"/>
                </a:solidFill>
                <a:latin typeface="微软雅黑" panose="020B0503020204020204" pitchFamily="34" charset="-122"/>
                <a:ea typeface="微软雅黑" panose="020B0503020204020204" pitchFamily="34" charset="-122"/>
              </a:rPr>
              <a:t>    private IntWritable result = new IntWritable()</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void reduce(Text key, Iterable&lt;IntWritable&gt; values,</a:t>
            </a:r>
          </a:p>
          <a:p>
            <a:r>
              <a:rPr lang="zh-CN" altLang="en-US" sz="1400" dirty="0">
                <a:solidFill>
                  <a:schemeClr val="bg1"/>
                </a:solidFill>
                <a:latin typeface="微软雅黑" panose="020B0503020204020204" pitchFamily="34" charset="-122"/>
                <a:ea typeface="微软雅黑" panose="020B0503020204020204" pitchFamily="34" charset="-122"/>
              </a:rPr>
              <a:t>                       Context context</a:t>
            </a:r>
          </a:p>
          <a:p>
            <a:r>
              <a:rPr lang="zh-CN" altLang="en-US" sz="1400" dirty="0">
                <a:solidFill>
                  <a:schemeClr val="bg1"/>
                </a:solidFill>
                <a:latin typeface="微软雅黑" panose="020B0503020204020204" pitchFamily="34" charset="-122"/>
                <a:ea typeface="微软雅黑" panose="020B0503020204020204" pitchFamily="34" charset="-122"/>
              </a:rPr>
              <a:t>                       ) throws IOException, InterruptedException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int sum = 0;</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for (IntWritable val : values)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sum += val.get();</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result.set(sum);</a:t>
            </a:r>
          </a:p>
          <a:p>
            <a:r>
              <a:rPr lang="zh-CN" altLang="en-US" sz="1400" dirty="0">
                <a:solidFill>
                  <a:schemeClr val="accent4">
                    <a:lumMod val="60000"/>
                    <a:lumOff val="40000"/>
                  </a:schemeClr>
                </a:solidFill>
                <a:latin typeface="微软雅黑" panose="020B0503020204020204" pitchFamily="34" charset="-122"/>
                <a:ea typeface="微软雅黑" panose="020B0503020204020204" pitchFamily="34" charset="-122"/>
              </a:rPr>
              <a:t>      context.write(key, result);</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  }</a:t>
            </a:r>
          </a:p>
          <a:p>
            <a:endParaRPr lang="zh-CN" altLang="en-US"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  public static void main(String[] args) throws Exception {</a:t>
            </a:r>
          </a:p>
          <a:p>
            <a:r>
              <a:rPr lang="zh-CN" altLang="en-US" sz="1400" dirty="0">
                <a:solidFill>
                  <a:schemeClr val="bg1"/>
                </a:solidFill>
                <a:latin typeface="微软雅黑" panose="020B0503020204020204" pitchFamily="34" charset="-122"/>
                <a:ea typeface="微软雅黑" panose="020B0503020204020204" pitchFamily="34" charset="-122"/>
              </a:rPr>
              <a:t>    Configuration conf = new Configuration();</a:t>
            </a:r>
          </a:p>
          <a:p>
            <a:r>
              <a:rPr lang="zh-CN" altLang="en-US" sz="1400" dirty="0">
                <a:solidFill>
                  <a:schemeClr val="bg1"/>
                </a:solidFill>
                <a:latin typeface="微软雅黑" panose="020B0503020204020204" pitchFamily="34" charset="-122"/>
                <a:ea typeface="微软雅黑" panose="020B0503020204020204" pitchFamily="34" charset="-122"/>
              </a:rPr>
              <a:t>    Job job = Job.getInstance(conf, "word count");</a:t>
            </a:r>
          </a:p>
          <a:p>
            <a:r>
              <a:rPr lang="zh-CN" altLang="en-US" sz="1400" dirty="0">
                <a:solidFill>
                  <a:schemeClr val="bg1"/>
                </a:solidFill>
                <a:latin typeface="微软雅黑" panose="020B0503020204020204" pitchFamily="34" charset="-122"/>
                <a:ea typeface="微软雅黑" panose="020B0503020204020204" pitchFamily="34" charset="-122"/>
              </a:rPr>
              <a:t>    job.setJarByClass(WordCount.class);</a:t>
            </a:r>
          </a:p>
          <a:p>
            <a:r>
              <a:rPr lang="zh-CN" altLang="en-US" sz="1400" dirty="0">
                <a:solidFill>
                  <a:schemeClr val="bg1"/>
                </a:solidFill>
                <a:latin typeface="微软雅黑" panose="020B0503020204020204" pitchFamily="34" charset="-122"/>
                <a:ea typeface="微软雅黑" panose="020B0503020204020204" pitchFamily="34" charset="-122"/>
              </a:rPr>
              <a:t>    job.setMapperClass(TokenizerMapper.class);</a:t>
            </a:r>
          </a:p>
          <a:p>
            <a:r>
              <a:rPr lang="zh-CN" altLang="en-US" sz="1400" dirty="0">
                <a:solidFill>
                  <a:schemeClr val="bg1"/>
                </a:solidFill>
                <a:latin typeface="微软雅黑" panose="020B0503020204020204" pitchFamily="34" charset="-122"/>
                <a:ea typeface="微软雅黑" panose="020B0503020204020204" pitchFamily="34" charset="-122"/>
              </a:rPr>
              <a:t>    job.setCombinerClass(IntSumReducer.class);</a:t>
            </a:r>
          </a:p>
          <a:p>
            <a:r>
              <a:rPr lang="zh-CN" altLang="en-US" sz="1400" dirty="0">
                <a:solidFill>
                  <a:schemeClr val="bg1"/>
                </a:solidFill>
                <a:latin typeface="微软雅黑" panose="020B0503020204020204" pitchFamily="34" charset="-122"/>
                <a:ea typeface="微软雅黑" panose="020B0503020204020204" pitchFamily="34" charset="-122"/>
              </a:rPr>
              <a:t>    job.setReducerClass(IntSumReducer.class);</a:t>
            </a:r>
          </a:p>
          <a:p>
            <a:r>
              <a:rPr lang="zh-CN" altLang="en-US" sz="1400" dirty="0">
                <a:solidFill>
                  <a:schemeClr val="bg1"/>
                </a:solidFill>
                <a:latin typeface="微软雅黑" panose="020B0503020204020204" pitchFamily="34" charset="-122"/>
                <a:ea typeface="微软雅黑" panose="020B0503020204020204" pitchFamily="34" charset="-122"/>
              </a:rPr>
              <a:t>    job.setOutputKeyClass(Text.class);</a:t>
            </a:r>
          </a:p>
          <a:p>
            <a:r>
              <a:rPr lang="zh-CN" altLang="en-US" sz="1400" dirty="0">
                <a:solidFill>
                  <a:schemeClr val="bg1"/>
                </a:solidFill>
                <a:latin typeface="微软雅黑" panose="020B0503020204020204" pitchFamily="34" charset="-122"/>
                <a:ea typeface="微软雅黑" panose="020B0503020204020204" pitchFamily="34" charset="-122"/>
              </a:rPr>
              <a:t>    job.setOutputValueClass(IntWritable.class);</a:t>
            </a:r>
          </a:p>
          <a:p>
            <a:r>
              <a:rPr lang="zh-CN" altLang="en-US" sz="1400" dirty="0">
                <a:solidFill>
                  <a:schemeClr val="bg1"/>
                </a:solidFill>
                <a:latin typeface="微软雅黑" panose="020B0503020204020204" pitchFamily="34" charset="-122"/>
                <a:ea typeface="微软雅黑" panose="020B0503020204020204" pitchFamily="34" charset="-122"/>
              </a:rPr>
              <a:t>    FileInputFormat.addInputPath(job, new Path(args[0]));</a:t>
            </a:r>
          </a:p>
          <a:p>
            <a:r>
              <a:rPr lang="zh-CN" altLang="en-US" sz="1400" dirty="0">
                <a:solidFill>
                  <a:schemeClr val="bg1"/>
                </a:solidFill>
                <a:latin typeface="微软雅黑" panose="020B0503020204020204" pitchFamily="34" charset="-122"/>
                <a:ea typeface="微软雅黑" panose="020B0503020204020204" pitchFamily="34" charset="-122"/>
              </a:rPr>
              <a:t>    FileOutputFormat.setOutputPath(job, new Path(args[1]));</a:t>
            </a:r>
          </a:p>
          <a:p>
            <a:r>
              <a:rPr lang="zh-CN" altLang="en-US" sz="1400" dirty="0">
                <a:solidFill>
                  <a:schemeClr val="bg1"/>
                </a:solidFill>
                <a:latin typeface="微软雅黑" panose="020B0503020204020204" pitchFamily="34" charset="-122"/>
                <a:ea typeface="微软雅黑" panose="020B0503020204020204" pitchFamily="34" charset="-122"/>
              </a:rPr>
              <a:t>    System.exit(job.waitForCompletion(true) ? 0 : 1);</a:t>
            </a:r>
          </a:p>
          <a:p>
            <a:r>
              <a:rPr lang="zh-CN" altLang="en-US" sz="1400" dirty="0">
                <a:solidFill>
                  <a:schemeClr val="bg1"/>
                </a:solidFill>
                <a:latin typeface="微软雅黑" panose="020B0503020204020204" pitchFamily="34" charset="-122"/>
                <a:ea typeface="微软雅黑" panose="020B0503020204020204" pitchFamily="34" charset="-122"/>
              </a:rPr>
              <a:t>  }</a:t>
            </a:r>
          </a:p>
          <a:p>
            <a:r>
              <a:rPr lang="zh-CN" altLang="en-US" sz="1400" dirty="0">
                <a:solidFill>
                  <a:schemeClr val="bg1"/>
                </a:solidFill>
                <a:latin typeface="微软雅黑" panose="020B0503020204020204" pitchFamily="34" charset="-122"/>
                <a:ea typeface="微软雅黑" panose="020B0503020204020204" pitchFamily="34" charset="-122"/>
              </a:rPr>
              <a:t>}</a:t>
            </a:r>
          </a:p>
        </p:txBody>
      </p:sp>
      <p:sp>
        <p:nvSpPr>
          <p:cNvPr id="3" name="矩形 2"/>
          <p:cNvSpPr/>
          <p:nvPr/>
        </p:nvSpPr>
        <p:spPr>
          <a:xfrm>
            <a:off x="6334599" y="3260401"/>
            <a:ext cx="5019201" cy="2862322"/>
          </a:xfrm>
          <a:prstGeom prst="rect">
            <a:avLst/>
          </a:prstGeom>
          <a:solidFill>
            <a:srgbClr val="00B050"/>
          </a:solidFill>
        </p:spPr>
        <p:txBody>
          <a:bodyPr wrap="square">
            <a:spAutoFit/>
          </a:bodyPr>
          <a:lstStyle/>
          <a:p>
            <a:pPr marL="0" lvl="1" defTabSz="699085">
              <a:lnSpc>
                <a:spcPct val="150000"/>
              </a:lnSpc>
              <a:buSzPct val="90000"/>
            </a:pP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spark.textFile</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ct val="150000"/>
              </a:lnSpc>
              <a:buSzPct val="90000"/>
            </a:pP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flatMap</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 =&gt; </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line.split</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 </a:t>
            </a: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ct val="150000"/>
              </a:lnSpc>
              <a:buSzPct val="90000"/>
            </a:pP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map(word =&gt; (word, 1</a:t>
            </a: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ct val="150000"/>
              </a:lnSpc>
              <a:buSzPct val="90000"/>
            </a:pP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reduceByKey</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(_ + </a:t>
            </a: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_)</a:t>
            </a:r>
          </a:p>
          <a:p>
            <a:pPr marL="0" lvl="1" defTabSz="699085">
              <a:lnSpc>
                <a:spcPct val="150000"/>
              </a:lnSpc>
              <a:buSzPct val="90000"/>
            </a:pPr>
            <a:r>
              <a:rPr lang="en-US" altLang="zh-CN" sz="2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saveAsTextFile</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altLang="zh-CN" sz="2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altLang="zh-CN" sz="2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2401439122"/>
      </p:ext>
    </p:extLst>
  </p:cSld>
  <p:clrMapOvr>
    <a:masterClrMapping/>
  </p:clrMapOvr>
  <p:transition spd="slow" advTm="2297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生态系统</a:t>
            </a:r>
            <a:endParaRPr lang="zh-CN" altLang="en-US" dirty="0"/>
          </a:p>
        </p:txBody>
      </p:sp>
      <p:sp>
        <p:nvSpPr>
          <p:cNvPr id="3" name="矩形 2"/>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http://databricks.com/spark</a:t>
            </a:r>
            <a:endParaRPr lang="zh-CN" altLang="en-US" dirty="0"/>
          </a:p>
        </p:txBody>
      </p:sp>
      <p:pic>
        <p:nvPicPr>
          <p:cNvPr id="2050" name="Picture 2" descr="http://databricks.com/wp-content/uploads/2014/04/spark-stack-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1404548"/>
            <a:ext cx="8724900" cy="36671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707526" y="5496499"/>
            <a:ext cx="2484474" cy="6592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Tachyon</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2602493"/>
      </p:ext>
    </p:extLst>
  </p:cSld>
  <p:clrMapOvr>
    <a:masterClrMapping/>
  </p:clrMapOvr>
  <p:transition spd="slow" advTm="136237">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Hadoop</a:t>
            </a:r>
            <a:r>
              <a:rPr lang="zh-CN" altLang="en-US" dirty="0"/>
              <a:t>的关系</a:t>
            </a:r>
          </a:p>
        </p:txBody>
      </p:sp>
      <p:sp>
        <p:nvSpPr>
          <p:cNvPr id="3" name="内容占位符 2"/>
          <p:cNvSpPr>
            <a:spLocks noGrp="1"/>
          </p:cNvSpPr>
          <p:nvPr>
            <p:ph idx="1"/>
          </p:nvPr>
        </p:nvSpPr>
        <p:spPr>
          <a:xfrm>
            <a:off x="838200" y="1294228"/>
            <a:ext cx="10400414" cy="4713167"/>
          </a:xfrm>
        </p:spPr>
        <p:txBody>
          <a:bodyPr>
            <a:normAutofit/>
          </a:bodyPr>
          <a:lstStyle/>
          <a:p>
            <a:pPr>
              <a:lnSpc>
                <a:spcPct val="150000"/>
              </a:lnSpc>
            </a:pPr>
            <a:r>
              <a:rPr lang="en-US" altLang="zh-CN" dirty="0" smtClean="0"/>
              <a:t>Hadoop</a:t>
            </a:r>
            <a:r>
              <a:rPr lang="zh-CN" altLang="en-US" dirty="0" smtClean="0"/>
              <a:t>平台及生态更成熟</a:t>
            </a:r>
            <a:endParaRPr lang="en-US" altLang="zh-CN" dirty="0" smtClean="0"/>
          </a:p>
          <a:p>
            <a:pPr>
              <a:lnSpc>
                <a:spcPct val="150000"/>
              </a:lnSpc>
            </a:pPr>
            <a:r>
              <a:rPr lang="en-US" altLang="zh-CN" dirty="0" smtClean="0"/>
              <a:t>Spark</a:t>
            </a:r>
            <a:r>
              <a:rPr lang="zh-CN" altLang="en-US" dirty="0" smtClean="0"/>
              <a:t>性能优于</a:t>
            </a:r>
            <a:r>
              <a:rPr lang="en-US" altLang="zh-CN" dirty="0" smtClean="0"/>
              <a:t>Hadoop</a:t>
            </a:r>
            <a:r>
              <a:rPr lang="zh-CN" altLang="en-US" dirty="0" smtClean="0"/>
              <a:t>的</a:t>
            </a:r>
            <a:r>
              <a:rPr lang="en-US" altLang="zh-CN" dirty="0" err="1" smtClean="0"/>
              <a:t>MapReduce</a:t>
            </a:r>
            <a:endParaRPr lang="en-US" altLang="zh-CN" dirty="0" smtClean="0"/>
          </a:p>
          <a:p>
            <a:pPr>
              <a:lnSpc>
                <a:spcPct val="150000"/>
              </a:lnSpc>
            </a:pPr>
            <a:r>
              <a:rPr lang="en-US" altLang="zh-CN" dirty="0" smtClean="0"/>
              <a:t>Spark</a:t>
            </a:r>
            <a:r>
              <a:rPr lang="zh-CN" altLang="en-US" dirty="0" smtClean="0"/>
              <a:t>使用更简单、部署更方便</a:t>
            </a:r>
            <a:endParaRPr lang="en-US" altLang="zh-CN" dirty="0" smtClean="0"/>
          </a:p>
          <a:p>
            <a:pPr>
              <a:lnSpc>
                <a:spcPct val="150000"/>
              </a:lnSpc>
            </a:pPr>
            <a:r>
              <a:rPr lang="en-US" altLang="zh-CN" dirty="0" smtClean="0"/>
              <a:t>Spark</a:t>
            </a:r>
            <a:r>
              <a:rPr lang="zh-CN" altLang="en-US" dirty="0" smtClean="0"/>
              <a:t>生态系统的技术比</a:t>
            </a:r>
            <a:r>
              <a:rPr lang="en-US" altLang="zh-CN" dirty="0" smtClean="0"/>
              <a:t>Hadoop</a:t>
            </a:r>
            <a:r>
              <a:rPr lang="zh-CN" altLang="en-US" dirty="0" smtClean="0"/>
              <a:t>的更统一，集成度更好</a:t>
            </a:r>
            <a:endParaRPr lang="en-US" altLang="zh-CN" dirty="0" smtClean="0"/>
          </a:p>
          <a:p>
            <a:pPr>
              <a:lnSpc>
                <a:spcPct val="150000"/>
              </a:lnSpc>
            </a:pPr>
            <a:r>
              <a:rPr lang="en-US" altLang="zh-CN" dirty="0" smtClean="0"/>
              <a:t>Spark</a:t>
            </a:r>
            <a:r>
              <a:rPr lang="zh-CN" altLang="en-US" dirty="0" smtClean="0"/>
              <a:t>可以使用</a:t>
            </a:r>
            <a:r>
              <a:rPr lang="en-US" altLang="zh-CN" dirty="0" smtClean="0"/>
              <a:t>Hadoop</a:t>
            </a:r>
            <a:r>
              <a:rPr lang="zh-CN" altLang="en-US" dirty="0" smtClean="0"/>
              <a:t>相关的技术框架</a:t>
            </a:r>
            <a:endParaRPr lang="zh-CN" altLang="en-US" dirty="0"/>
          </a:p>
        </p:txBody>
      </p:sp>
      <p:sp>
        <p:nvSpPr>
          <p:cNvPr id="4" name="矩形 3"/>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a:t>
            </a:r>
            <a:r>
              <a:rPr lang="en-US" altLang="zh-CN" sz="1400" dirty="0" smtClean="0"/>
              <a:t>www.quora.com/Apache-Hadoop/How-do-you-compare-Spark-with-Hadoop-Hive-stack-Anybody-using-it-in-production</a:t>
            </a:r>
          </a:p>
          <a:p>
            <a:r>
              <a:rPr lang="en-US" altLang="zh-CN" sz="1400" dirty="0"/>
              <a:t>http://www.infoq.com/cn/articles/virtual-panel-spark</a:t>
            </a:r>
            <a:endParaRPr lang="zh-CN" altLang="en-US" sz="1400" dirty="0"/>
          </a:p>
        </p:txBody>
      </p:sp>
    </p:spTree>
    <p:extLst>
      <p:ext uri="{BB962C8B-B14F-4D97-AF65-F5344CB8AC3E}">
        <p14:creationId xmlns:p14="http://schemas.microsoft.com/office/powerpoint/2010/main" val="404186190"/>
      </p:ext>
    </p:extLst>
  </p:cSld>
  <p:clrMapOvr>
    <a:masterClrMapping/>
  </p:clrMapOvr>
  <p:transition spd="slow" advTm="80206">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smtClean="0"/>
              <a:t>Hadoop</a:t>
            </a:r>
            <a:r>
              <a:rPr lang="zh-CN" altLang="en-US" dirty="0" smtClean="0"/>
              <a:t>产品对比</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937988390"/>
              </p:ext>
            </p:extLst>
          </p:nvPr>
        </p:nvGraphicFramePr>
        <p:xfrm>
          <a:off x="838198" y="1293813"/>
          <a:ext cx="10319328" cy="4635930"/>
        </p:xfrm>
        <a:graphic>
          <a:graphicData uri="http://schemas.openxmlformats.org/drawingml/2006/table">
            <a:tbl>
              <a:tblPr firstRow="1" bandRow="1">
                <a:tableStyleId>{5C22544A-7EE6-4342-B048-85BDC9FD1C3A}</a:tableStyleId>
              </a:tblPr>
              <a:tblGrid>
                <a:gridCol w="2514602"/>
                <a:gridCol w="3583709"/>
                <a:gridCol w="4221017"/>
              </a:tblGrid>
              <a:tr h="463593">
                <a:tc>
                  <a:txBody>
                    <a:bodyPr/>
                    <a:lstStyle/>
                    <a:p>
                      <a:r>
                        <a:rPr lang="zh-CN" altLang="en-US" dirty="0" smtClean="0"/>
                        <a:t>产品</a:t>
                      </a:r>
                      <a:endParaRPr lang="zh-CN" altLang="en-US" dirty="0"/>
                    </a:p>
                  </a:txBody>
                  <a:tcPr/>
                </a:tc>
                <a:tc>
                  <a:txBody>
                    <a:bodyPr/>
                    <a:lstStyle/>
                    <a:p>
                      <a:r>
                        <a:rPr lang="en-US" altLang="zh-CN" dirty="0" smtClean="0"/>
                        <a:t>Spark</a:t>
                      </a:r>
                      <a:endParaRPr lang="zh-CN" altLang="en-US" dirty="0"/>
                    </a:p>
                  </a:txBody>
                  <a:tcPr/>
                </a:tc>
                <a:tc>
                  <a:txBody>
                    <a:bodyPr/>
                    <a:lstStyle/>
                    <a:p>
                      <a:r>
                        <a:rPr lang="en-US" altLang="zh-CN" dirty="0" smtClean="0"/>
                        <a:t>Hadoop</a:t>
                      </a:r>
                      <a:endParaRPr lang="zh-CN" altLang="en-US" dirty="0"/>
                    </a:p>
                  </a:txBody>
                  <a:tcPr/>
                </a:tc>
              </a:tr>
              <a:tr h="463593">
                <a:tc>
                  <a:txBody>
                    <a:bodyPr/>
                    <a:lstStyle/>
                    <a:p>
                      <a:r>
                        <a:rPr lang="zh-CN" altLang="en-US" sz="1800" b="0" i="0" kern="1200" dirty="0" smtClean="0">
                          <a:solidFill>
                            <a:schemeClr val="dk1"/>
                          </a:solidFill>
                          <a:effectLst/>
                          <a:latin typeface="+mn-lt"/>
                          <a:ea typeface="+mn-ea"/>
                          <a:cs typeface="+mn-cs"/>
                        </a:rPr>
                        <a:t>分布式文件系统</a:t>
                      </a:r>
                      <a:endParaRPr lang="zh-CN" altLang="en-US" dirty="0"/>
                    </a:p>
                  </a:txBody>
                  <a:tcPr/>
                </a:tc>
                <a:tc>
                  <a:txBody>
                    <a:bodyPr/>
                    <a:lstStyle/>
                    <a:p>
                      <a:r>
                        <a:rPr lang="en-US" altLang="zh-CN" dirty="0" smtClean="0"/>
                        <a:t>Tachyon</a:t>
                      </a:r>
                      <a:endParaRPr lang="zh-CN" altLang="en-US" dirty="0"/>
                    </a:p>
                  </a:txBody>
                  <a:tcPr/>
                </a:tc>
                <a:tc>
                  <a:txBody>
                    <a:bodyPr/>
                    <a:lstStyle/>
                    <a:p>
                      <a:r>
                        <a:rPr lang="en-US" altLang="zh-CN" dirty="0" smtClean="0"/>
                        <a:t>HDFS</a:t>
                      </a:r>
                      <a:endParaRPr lang="zh-CN" altLang="en-US" dirty="0"/>
                    </a:p>
                  </a:txBody>
                  <a:tcPr/>
                </a:tc>
              </a:tr>
              <a:tr h="463593">
                <a:tc>
                  <a:txBody>
                    <a:bodyPr/>
                    <a:lstStyle/>
                    <a:p>
                      <a:r>
                        <a:rPr lang="zh-CN" altLang="en-US" dirty="0" smtClean="0"/>
                        <a:t>资源管理器</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Yarn</a:t>
                      </a:r>
                      <a:r>
                        <a:rPr lang="zh-CN" altLang="en-US" dirty="0" smtClean="0"/>
                        <a:t>、</a:t>
                      </a:r>
                      <a:r>
                        <a:rPr lang="en-US" altLang="zh-CN" dirty="0" err="1" smtClean="0"/>
                        <a:t>Mesos</a:t>
                      </a:r>
                      <a:r>
                        <a:rPr lang="zh-CN" altLang="en-US" dirty="0" smtClean="0"/>
                        <a:t>、</a:t>
                      </a:r>
                      <a:r>
                        <a:rPr lang="en-US" altLang="zh-CN" dirty="0" smtClean="0"/>
                        <a:t>Standalone  </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Yarn</a:t>
                      </a:r>
                      <a:r>
                        <a:rPr lang="zh-CN" altLang="en-US" dirty="0" smtClean="0"/>
                        <a:t>、</a:t>
                      </a:r>
                      <a:r>
                        <a:rPr lang="en-US" altLang="zh-CN" dirty="0" err="1" smtClean="0"/>
                        <a:t>Mesos</a:t>
                      </a:r>
                      <a:endParaRPr lang="zh-CN" altLang="en-US" dirty="0" smtClean="0"/>
                    </a:p>
                  </a:txBody>
                  <a:tcPr/>
                </a:tc>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批量计算模型</a:t>
                      </a:r>
                    </a:p>
                  </a:txBody>
                  <a:tcPr/>
                </a:tc>
                <a:tc>
                  <a:txBody>
                    <a:bodyPr/>
                    <a:lstStyle/>
                    <a:p>
                      <a:r>
                        <a:rPr lang="en-US" altLang="zh-CN" dirty="0" smtClean="0"/>
                        <a:t>Spark basic</a:t>
                      </a:r>
                      <a:endParaRPr lang="zh-CN" altLang="en-US" dirty="0"/>
                    </a:p>
                  </a:txBody>
                  <a:tcPr/>
                </a:tc>
                <a:tc>
                  <a:txBody>
                    <a:bodyPr/>
                    <a:lstStyle/>
                    <a:p>
                      <a:r>
                        <a:rPr lang="en-US" altLang="zh-CN" dirty="0" err="1" smtClean="0"/>
                        <a:t>MapReduce</a:t>
                      </a:r>
                      <a:endParaRPr lang="zh-CN" altLang="en-US" dirty="0"/>
                    </a:p>
                  </a:txBody>
                  <a:tcPr/>
                </a:tc>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流式计算模型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Spark streaming</a:t>
                      </a:r>
                      <a:r>
                        <a:rPr lang="zh-CN" altLang="en-US" dirty="0" smtClean="0"/>
                        <a:t>、</a:t>
                      </a:r>
                      <a:r>
                        <a:rPr lang="en-US" altLang="zh-CN" dirty="0" smtClean="0"/>
                        <a:t>Storm (future) </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Storm (current) </a:t>
                      </a:r>
                      <a:endParaRPr lang="zh-CN" altLang="en-US" dirty="0" smtClean="0"/>
                    </a:p>
                  </a:txBody>
                  <a:tcPr/>
                </a:tc>
              </a:tr>
              <a:tr h="463593">
                <a:tc>
                  <a:txBody>
                    <a:bodyPr/>
                    <a:lstStyle/>
                    <a:p>
                      <a:r>
                        <a:rPr lang="zh-CN" altLang="en-US" dirty="0" smtClean="0"/>
                        <a:t>即席查询</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Spark SQL</a:t>
                      </a:r>
                      <a:endParaRPr lang="zh-CN" altLang="en-US" dirty="0" smtClean="0"/>
                    </a:p>
                  </a:txBody>
                  <a:tcPr/>
                </a:tc>
                <a:tc>
                  <a:txBody>
                    <a:bodyPr/>
                    <a:lstStyle/>
                    <a:p>
                      <a:endParaRPr lang="zh-CN" altLang="en-US" dirty="0"/>
                    </a:p>
                  </a:txBody>
                  <a:tcPr/>
                </a:tc>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机器学习</a:t>
                      </a:r>
                    </a:p>
                  </a:txBody>
                  <a:tcPr/>
                </a:tc>
                <a:tc>
                  <a:txBody>
                    <a:bodyPr/>
                    <a:lstStyle/>
                    <a:p>
                      <a:r>
                        <a:rPr lang="en-US" altLang="zh-CN" dirty="0" err="1" smtClean="0"/>
                        <a:t>MLLib</a:t>
                      </a:r>
                      <a:r>
                        <a:rPr lang="zh-CN" altLang="en-US" dirty="0" smtClean="0"/>
                        <a:t>、</a:t>
                      </a:r>
                      <a:r>
                        <a:rPr lang="en-US" altLang="zh-CN" sz="1800" b="0" i="0" kern="1200" dirty="0" err="1" smtClean="0">
                          <a:solidFill>
                            <a:schemeClr val="dk1"/>
                          </a:solidFill>
                          <a:effectLst/>
                          <a:latin typeface="+mn-lt"/>
                          <a:ea typeface="+mn-ea"/>
                          <a:cs typeface="+mn-cs"/>
                        </a:rPr>
                        <a:t>Mlbase</a:t>
                      </a:r>
                      <a:r>
                        <a:rPr lang="zh-CN" altLang="en-US" sz="1800" b="0" i="0" kern="1200" dirty="0" smtClean="0">
                          <a:solidFill>
                            <a:schemeClr val="dk1"/>
                          </a:solidFill>
                          <a:effectLst/>
                          <a:latin typeface="+mn-lt"/>
                          <a:ea typeface="+mn-ea"/>
                          <a:cs typeface="+mn-cs"/>
                        </a:rPr>
                        <a:t>、</a:t>
                      </a:r>
                      <a:r>
                        <a:rPr lang="en-US" altLang="zh-CN" dirty="0" smtClean="0"/>
                        <a:t>Mahout(future)</a:t>
                      </a:r>
                      <a:endParaRPr lang="zh-CN" altLang="en-US" dirty="0"/>
                    </a:p>
                  </a:txBody>
                  <a:tcPr/>
                </a:tc>
                <a:tc>
                  <a:txBody>
                    <a:bodyPr/>
                    <a:lstStyle/>
                    <a:p>
                      <a:r>
                        <a:rPr lang="en-US" altLang="zh-CN" dirty="0" smtClean="0"/>
                        <a:t>Mahout(current) </a:t>
                      </a:r>
                      <a:endParaRPr lang="zh-CN" altLang="en-US" dirty="0"/>
                    </a:p>
                  </a:txBody>
                  <a:tcPr/>
                </a:tc>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科学计算</a:t>
                      </a:r>
                    </a:p>
                  </a:txBody>
                  <a:tcPr/>
                </a:tc>
                <a:tc>
                  <a:txBody>
                    <a:bodyPr/>
                    <a:lstStyle/>
                    <a:p>
                      <a:r>
                        <a:rPr lang="en-US" altLang="zh-CN" dirty="0" err="1" smtClean="0"/>
                        <a:t>SparkR</a:t>
                      </a:r>
                      <a:endParaRPr lang="zh-CN" altLang="en-US" dirty="0"/>
                    </a:p>
                  </a:txBody>
                  <a:tcPr/>
                </a:tc>
                <a:tc>
                  <a:txBody>
                    <a:bodyPr/>
                    <a:lstStyle/>
                    <a:p>
                      <a:endParaRPr lang="zh-CN" altLang="en-US" dirty="0"/>
                    </a:p>
                  </a:txBody>
                  <a:tcPr/>
                </a:tc>
              </a:tr>
              <a:tr h="46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数据库</a:t>
                      </a:r>
                    </a:p>
                  </a:txBody>
                  <a:tcPr/>
                </a:tc>
                <a:tc>
                  <a:txBody>
                    <a:bodyPr/>
                    <a:lstStyle/>
                    <a:p>
                      <a:r>
                        <a:rPr lang="en-US" altLang="zh-CN" dirty="0" err="1" smtClean="0"/>
                        <a:t>BLinkDB</a:t>
                      </a:r>
                      <a:endParaRPr lang="zh-CN" altLang="en-US" dirty="0"/>
                    </a:p>
                  </a:txBody>
                  <a:tcPr/>
                </a:tc>
                <a:tc>
                  <a:txBody>
                    <a:bodyPr/>
                    <a:lstStyle/>
                    <a:p>
                      <a:r>
                        <a:rPr lang="en-US" altLang="zh-CN" dirty="0" err="1" smtClean="0"/>
                        <a:t>HBase</a:t>
                      </a:r>
                      <a:endParaRPr lang="zh-CN" altLang="en-US" dirty="0"/>
                    </a:p>
                  </a:txBody>
                  <a:tcPr/>
                </a:tc>
              </a:tr>
              <a:tr h="463593">
                <a:tc>
                  <a:txBody>
                    <a:bodyPr/>
                    <a:lstStyle/>
                    <a:p>
                      <a:r>
                        <a:rPr lang="zh-CN" altLang="en-US" dirty="0" smtClean="0"/>
                        <a:t>图数据库</a:t>
                      </a:r>
                      <a:endParaRPr lang="zh-CN" altLang="en-US" dirty="0"/>
                    </a:p>
                  </a:txBody>
                  <a:tcPr/>
                </a:tc>
                <a:tc>
                  <a:txBody>
                    <a:bodyPr/>
                    <a:lstStyle/>
                    <a:p>
                      <a:r>
                        <a:rPr lang="en-US" altLang="zh-CN" dirty="0" err="1" smtClean="0"/>
                        <a:t>GraphX</a:t>
                      </a:r>
                      <a:endParaRPr lang="zh-CN" altLang="en-US" dirty="0"/>
                    </a:p>
                  </a:txBody>
                  <a:tcPr/>
                </a:tc>
                <a:tc>
                  <a:txBody>
                    <a:bodyPr/>
                    <a:lstStyle/>
                    <a:p>
                      <a:endParaRPr lang="zh-CN" altLang="en-US" dirty="0"/>
                    </a:p>
                  </a:txBody>
                  <a:tcPr/>
                </a:tc>
              </a:tr>
            </a:tbl>
          </a:graphicData>
        </a:graphic>
      </p:graphicFrame>
      <p:sp>
        <p:nvSpPr>
          <p:cNvPr id="4" name="矩形 3"/>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http://www.quora.com/Apache-Hadoop/How-do-you-compare-Spark-with-Hadoop-Hive-stack-Anybody-using-it-in-production</a:t>
            </a:r>
            <a:endParaRPr lang="zh-CN" altLang="en-US" dirty="0"/>
          </a:p>
        </p:txBody>
      </p:sp>
    </p:spTree>
    <p:extLst>
      <p:ext uri="{BB962C8B-B14F-4D97-AF65-F5344CB8AC3E}">
        <p14:creationId xmlns:p14="http://schemas.microsoft.com/office/powerpoint/2010/main" val="1195168846"/>
      </p:ext>
    </p:extLst>
  </p:cSld>
  <p:clrMapOvr>
    <a:masterClrMapping/>
  </p:clrMapOvr>
  <p:transition spd="slow" advTm="71298">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MapR</a:t>
            </a:r>
            <a:r>
              <a:rPr lang="zh-CN" altLang="en-US" dirty="0" smtClean="0"/>
              <a:t>大数据平台</a:t>
            </a:r>
            <a:endParaRPr lang="zh-CN" altLang="en-US" dirty="0"/>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a:t>
            </a:r>
            <a:r>
              <a:rPr lang="en-US" altLang="zh-CN" dirty="0" smtClean="0"/>
              <a:t>www.mapr.com/products/product-overview/overview</a:t>
            </a:r>
            <a:endParaRPr lang="zh-CN" altLang="en-US" dirty="0"/>
          </a:p>
        </p:txBody>
      </p:sp>
      <p:pic>
        <p:nvPicPr>
          <p:cNvPr id="1026" name="Picture 2" descr="https://www.mapr.com/sites/default/files/otherpageimages/product-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89" y="1288012"/>
            <a:ext cx="10884274" cy="476187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647507" y="3104707"/>
            <a:ext cx="1010093"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37414" y="2711736"/>
            <a:ext cx="1010093" cy="4673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57600" y="3148386"/>
            <a:ext cx="1010093" cy="4673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20316" y="3540642"/>
            <a:ext cx="1010093" cy="935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53841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平台整合预测</a:t>
            </a:r>
            <a:endParaRPr lang="zh-CN" altLang="en-US" dirty="0"/>
          </a:p>
        </p:txBody>
      </p:sp>
      <p:sp>
        <p:nvSpPr>
          <p:cNvPr id="4" name="矩形 3"/>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a:t>
            </a:r>
            <a:r>
              <a:rPr lang="en-US" altLang="zh-CN" sz="1400" dirty="0" smtClean="0"/>
              <a:t>www.quora.com/Apache-Hadoop/How-do-you-compare-Spark-with-Hadoop-Hive-stack-Anybody-using-it-in-production</a:t>
            </a:r>
          </a:p>
          <a:p>
            <a:r>
              <a:rPr lang="en-US" altLang="zh-CN" sz="1400" dirty="0"/>
              <a:t>http://www.infoq.com/cn/articles/virtual-panel-spark</a:t>
            </a:r>
            <a:endParaRPr lang="zh-CN" altLang="en-US" sz="1400" dirty="0"/>
          </a:p>
        </p:txBody>
      </p:sp>
      <p:graphicFrame>
        <p:nvGraphicFramePr>
          <p:cNvPr id="6" name="图示 5"/>
          <p:cNvGraphicFramePr/>
          <p:nvPr>
            <p:extLst>
              <p:ext uri="{D42A27DB-BD31-4B8C-83A1-F6EECF244321}">
                <p14:modId xmlns:p14="http://schemas.microsoft.com/office/powerpoint/2010/main" val="1578722724"/>
              </p:ext>
            </p:extLst>
          </p:nvPr>
        </p:nvGraphicFramePr>
        <p:xfrm>
          <a:off x="1141819" y="2171937"/>
          <a:ext cx="9249144" cy="1952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合 6"/>
          <p:cNvGrpSpPr/>
          <p:nvPr/>
        </p:nvGrpSpPr>
        <p:grpSpPr>
          <a:xfrm>
            <a:off x="2669575" y="4651744"/>
            <a:ext cx="2429706" cy="898451"/>
            <a:chOff x="8129" y="0"/>
            <a:chExt cx="2429706" cy="616689"/>
          </a:xfrm>
        </p:grpSpPr>
        <p:sp>
          <p:nvSpPr>
            <p:cNvPr id="8" name="圆角矩形 7"/>
            <p:cNvSpPr/>
            <p:nvPr/>
          </p:nvSpPr>
          <p:spPr>
            <a:xfrm>
              <a:off x="8129" y="0"/>
              <a:ext cx="2429706" cy="61668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 name="圆角矩形 4"/>
            <p:cNvSpPr/>
            <p:nvPr/>
          </p:nvSpPr>
          <p:spPr>
            <a:xfrm>
              <a:off x="26191" y="18062"/>
              <a:ext cx="2393582" cy="5805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资源管理</a:t>
              </a:r>
              <a:endParaRPr lang="en-US" altLang="zh-CN" sz="2500" kern="1200" dirty="0" smtClean="0">
                <a:latin typeface="微软雅黑" panose="020B0503020204020204" pitchFamily="34" charset="-122"/>
                <a:ea typeface="微软雅黑" panose="020B0503020204020204" pitchFamily="34" charset="-122"/>
              </a:endParaRPr>
            </a:p>
            <a:p>
              <a:pPr lvl="0" algn="ctr" defTabSz="1111250">
                <a:lnSpc>
                  <a:spcPct val="90000"/>
                </a:lnSpc>
                <a:spcBef>
                  <a:spcPct val="0"/>
                </a:spcBef>
                <a:spcAft>
                  <a:spcPct val="35000"/>
                </a:spcAft>
              </a:pPr>
              <a:r>
                <a:rPr lang="en-US" altLang="zh-CN" sz="2400" dirty="0">
                  <a:solidFill>
                    <a:schemeClr val="tx1"/>
                  </a:solidFill>
                  <a:latin typeface="微软雅黑" panose="020B0503020204020204" pitchFamily="34" charset="-122"/>
                  <a:ea typeface="微软雅黑" panose="020B0503020204020204" pitchFamily="34" charset="-122"/>
                </a:rPr>
                <a:t>yarn</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518560" y="4646694"/>
            <a:ext cx="2429706" cy="890198"/>
            <a:chOff x="8129" y="0"/>
            <a:chExt cx="2429706" cy="616689"/>
          </a:xfrm>
        </p:grpSpPr>
        <p:sp>
          <p:nvSpPr>
            <p:cNvPr id="14" name="圆角矩形 13"/>
            <p:cNvSpPr/>
            <p:nvPr/>
          </p:nvSpPr>
          <p:spPr>
            <a:xfrm>
              <a:off x="8129" y="0"/>
              <a:ext cx="2429706" cy="61668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圆角矩形 4"/>
            <p:cNvSpPr/>
            <p:nvPr/>
          </p:nvSpPr>
          <p:spPr>
            <a:xfrm>
              <a:off x="26191" y="18062"/>
              <a:ext cx="2393582" cy="5805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集群监控</a:t>
              </a:r>
              <a:endParaRPr lang="en-US" altLang="zh-CN" sz="2500" kern="1200" dirty="0" smtClean="0">
                <a:latin typeface="微软雅黑" panose="020B0503020204020204" pitchFamily="34" charset="-122"/>
                <a:ea typeface="微软雅黑" panose="020B0503020204020204" pitchFamily="34" charset="-122"/>
              </a:endParaRPr>
            </a:p>
            <a:p>
              <a:pPr lvl="0" algn="ctr" defTabSz="1111250">
                <a:lnSpc>
                  <a:spcPct val="90000"/>
                </a:lnSpc>
                <a:spcBef>
                  <a:spcPct val="0"/>
                </a:spcBef>
                <a:spcAft>
                  <a:spcPct val="35000"/>
                </a:spcAft>
              </a:pPr>
              <a:r>
                <a:rPr lang="en-US" altLang="zh-CN" sz="2400" dirty="0">
                  <a:solidFill>
                    <a:schemeClr val="tx1"/>
                  </a:solidFill>
                  <a:latin typeface="微软雅黑" panose="020B0503020204020204" pitchFamily="34" charset="-122"/>
                  <a:ea typeface="微软雅黑" panose="020B0503020204020204" pitchFamily="34" charset="-122"/>
                </a:rPr>
                <a:t>zookeeper</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50908774"/>
      </p:ext>
    </p:extLst>
  </p:cSld>
  <p:clrMapOvr>
    <a:masterClrMapping/>
  </p:clrMapOvr>
  <p:transition spd="slow" advTm="145275">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B050"/>
          </a:solidFill>
        </p:spPr>
        <p:txBody>
          <a:bodyPr anchor="ctr"/>
          <a:lstStyle/>
          <a:p>
            <a:r>
              <a:rPr lang="zh-CN" altLang="en-US" dirty="0" smtClean="0"/>
              <a:t>核心设计</a:t>
            </a:r>
            <a:endParaRPr lang="zh-CN" altLang="en-US" dirty="0"/>
          </a:p>
        </p:txBody>
      </p:sp>
    </p:spTree>
    <p:extLst>
      <p:ext uri="{BB962C8B-B14F-4D97-AF65-F5344CB8AC3E}">
        <p14:creationId xmlns:p14="http://schemas.microsoft.com/office/powerpoint/2010/main" val="1112966276"/>
      </p:ext>
    </p:extLst>
  </p:cSld>
  <p:clrMapOvr>
    <a:masterClrMapping/>
  </p:clrMapOvr>
  <p:transition spd="slow" advTm="19846">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物理架构</a:t>
            </a:r>
          </a:p>
        </p:txBody>
      </p:sp>
      <p:sp>
        <p:nvSpPr>
          <p:cNvPr id="3" name="内容占位符 2"/>
          <p:cNvSpPr txBox="1">
            <a:spLocks/>
          </p:cNvSpPr>
          <p:nvPr/>
        </p:nvSpPr>
        <p:spPr>
          <a:xfrm>
            <a:off x="838200" y="1294228"/>
            <a:ext cx="10515600" cy="48827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CN" dirty="0" smtClean="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a:t>
            </a:r>
            <a:r>
              <a:rPr lang="en-US" altLang="zh-CN" sz="1400" dirty="0" smtClean="0"/>
              <a:t>spark.apache.org/docs/latest/cluster-overview.html</a:t>
            </a:r>
            <a:r>
              <a:rPr lang="en-US" altLang="zh-CN" sz="1400" dirty="0"/>
              <a:t> </a:t>
            </a:r>
            <a:r>
              <a:rPr lang="en-US" altLang="zh-CN" sz="1400" dirty="0" smtClean="0"/>
              <a:t/>
            </a:r>
            <a:br>
              <a:rPr lang="en-US" altLang="zh-CN" sz="1400" dirty="0" smtClean="0"/>
            </a:br>
            <a:r>
              <a:rPr lang="en-US" altLang="zh-CN" sz="1400" dirty="0" smtClean="0"/>
              <a:t>http</a:t>
            </a:r>
            <a:r>
              <a:rPr lang="en-US" altLang="zh-CN" sz="1400" dirty="0"/>
              <a:t>://blog.cloudera.com/blog/2014/05/apache-spark-resource-management-and-yarn-app-models/</a:t>
            </a:r>
            <a:endParaRPr lang="zh-CN" altLang="en-US" sz="1400" dirty="0"/>
          </a:p>
        </p:txBody>
      </p:sp>
      <p:pic>
        <p:nvPicPr>
          <p:cNvPr id="1026" name="Picture 2" descr="Spark clust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85" y="1330023"/>
            <a:ext cx="5494481" cy="2529457"/>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57085" y="4976634"/>
            <a:ext cx="11530115" cy="1200329"/>
          </a:xfrm>
          <a:prstGeom prst="rect">
            <a:avLst/>
          </a:prstGeom>
        </p:spPr>
        <p:txBody>
          <a:bodyPr wrap="square">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Standalone</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 a simple cluster manager included with Spark that makes it easy to set up a cluster.</a:t>
            </a:r>
          </a:p>
          <a:p>
            <a:r>
              <a:rPr lang="en-US" altLang="zh-CN" sz="2400" b="1" dirty="0">
                <a:solidFill>
                  <a:srgbClr val="FF0000"/>
                </a:solidFill>
                <a:latin typeface="微软雅黑" panose="020B0503020204020204" pitchFamily="34" charset="-122"/>
                <a:ea typeface="微软雅黑" panose="020B0503020204020204" pitchFamily="34" charset="-122"/>
              </a:rPr>
              <a:t>Apache </a:t>
            </a:r>
            <a:r>
              <a:rPr lang="en-US" altLang="zh-CN" sz="2400" b="1" dirty="0" err="1">
                <a:solidFill>
                  <a:srgbClr val="FF0000"/>
                </a:solidFill>
                <a:latin typeface="微软雅黑" panose="020B0503020204020204" pitchFamily="34" charset="-122"/>
                <a:ea typeface="微软雅黑" panose="020B0503020204020204" pitchFamily="34" charset="-122"/>
              </a:rPr>
              <a:t>Mesos</a:t>
            </a:r>
            <a:r>
              <a:rPr lang="en-US" altLang="zh-CN" sz="2400" b="1" dirty="0">
                <a:solidFill>
                  <a:srgbClr val="FF0000"/>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 a general cluster manager that can also run Hadoop </a:t>
            </a:r>
            <a:r>
              <a:rPr lang="en-US" altLang="zh-CN" sz="1600" dirty="0" err="1">
                <a:solidFill>
                  <a:schemeClr val="bg1"/>
                </a:solidFill>
                <a:latin typeface="微软雅黑" panose="020B0503020204020204" pitchFamily="34" charset="-122"/>
                <a:ea typeface="微软雅黑" panose="020B0503020204020204" pitchFamily="34" charset="-122"/>
              </a:rPr>
              <a:t>MapReduce</a:t>
            </a:r>
            <a:r>
              <a:rPr lang="en-US" altLang="zh-CN" sz="1600" dirty="0">
                <a:solidFill>
                  <a:schemeClr val="bg1"/>
                </a:solidFill>
                <a:latin typeface="微软雅黑" panose="020B0503020204020204" pitchFamily="34" charset="-122"/>
                <a:ea typeface="微软雅黑" panose="020B0503020204020204" pitchFamily="34" charset="-122"/>
              </a:rPr>
              <a:t> and service applications.</a:t>
            </a:r>
          </a:p>
          <a:p>
            <a:r>
              <a:rPr lang="en-US" altLang="zh-CN" sz="2400" b="1" dirty="0">
                <a:solidFill>
                  <a:srgbClr val="FF0000"/>
                </a:solidFill>
                <a:latin typeface="微软雅黑" panose="020B0503020204020204" pitchFamily="34" charset="-122"/>
                <a:ea typeface="微软雅黑" panose="020B0503020204020204" pitchFamily="34" charset="-122"/>
              </a:rPr>
              <a:t>Hadoop YARN </a:t>
            </a:r>
            <a:r>
              <a:rPr lang="en-US" altLang="zh-CN" sz="1600" dirty="0">
                <a:solidFill>
                  <a:schemeClr val="bg1"/>
                </a:solidFill>
                <a:latin typeface="微软雅黑" panose="020B0503020204020204" pitchFamily="34" charset="-122"/>
                <a:ea typeface="微软雅黑" panose="020B0503020204020204" pitchFamily="34" charset="-122"/>
              </a:rPr>
              <a:t>– the resource manager in Hadoop 2</a:t>
            </a:r>
            <a:r>
              <a:rPr lang="en-US" altLang="zh-CN"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44540" y="1294228"/>
            <a:ext cx="6147460" cy="3647152"/>
          </a:xfrm>
          <a:prstGeom prst="rect">
            <a:avLst/>
          </a:prstGeom>
          <a:solidFill>
            <a:srgbClr val="00B050"/>
          </a:solidFill>
        </p:spPr>
        <p:txBody>
          <a:bodyPr wrap="square">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Driver Program</a:t>
            </a:r>
            <a:r>
              <a:rPr lang="zh-CN" altLang="en-US" sz="1400" dirty="0">
                <a:solidFill>
                  <a:schemeClr val="bg1"/>
                </a:solidFill>
                <a:latin typeface="微软雅黑" panose="020B0503020204020204" pitchFamily="34" charset="-122"/>
                <a:ea typeface="微软雅黑" panose="020B0503020204020204" pitchFamily="34" charset="-122"/>
              </a:rPr>
              <a:t>： 运行</a:t>
            </a:r>
            <a:r>
              <a:rPr lang="en-US" altLang="zh-CN" sz="1400" dirty="0">
                <a:solidFill>
                  <a:schemeClr val="bg1"/>
                </a:solidFill>
                <a:latin typeface="微软雅黑" panose="020B0503020204020204" pitchFamily="34" charset="-122"/>
                <a:ea typeface="微软雅黑" panose="020B0503020204020204" pitchFamily="34" charset="-122"/>
              </a:rPr>
              <a:t>main</a:t>
            </a:r>
            <a:r>
              <a:rPr lang="zh-CN" altLang="en-US" sz="1400" dirty="0">
                <a:solidFill>
                  <a:schemeClr val="bg1"/>
                </a:solidFill>
                <a:latin typeface="微软雅黑" panose="020B0503020204020204" pitchFamily="34" charset="-122"/>
                <a:ea typeface="微软雅黑" panose="020B0503020204020204" pitchFamily="34" charset="-122"/>
              </a:rPr>
              <a:t>函数并且新建</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的</a:t>
            </a:r>
            <a:r>
              <a:rPr lang="zh-CN" altLang="en-US" sz="1400" dirty="0" smtClean="0">
                <a:solidFill>
                  <a:schemeClr val="bg1"/>
                </a:solidFill>
                <a:latin typeface="微软雅黑" panose="020B0503020204020204" pitchFamily="34" charset="-122"/>
                <a:ea typeface="微软雅黑" panose="020B0503020204020204" pitchFamily="34" charset="-122"/>
              </a:rPr>
              <a:t>程序</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Spark</a:t>
            </a:r>
            <a:r>
              <a:rPr lang="zh-CN" altLang="en-US" sz="1400" dirty="0">
                <a:solidFill>
                  <a:schemeClr val="bg1"/>
                </a:solidFill>
                <a:latin typeface="微软雅黑" panose="020B0503020204020204" pitchFamily="34" charset="-122"/>
                <a:ea typeface="微软雅黑" panose="020B0503020204020204" pitchFamily="34" charset="-122"/>
              </a:rPr>
              <a:t>程序的入口，负责调度各个运算资源，协调各个</a:t>
            </a: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上的</a:t>
            </a:r>
            <a:r>
              <a:rPr lang="en-US" altLang="zh-CN" sz="1400" dirty="0" smtClean="0">
                <a:solidFill>
                  <a:schemeClr val="bg1"/>
                </a:solidFill>
                <a:latin typeface="微软雅黑" panose="020B0503020204020204" pitchFamily="34" charset="-122"/>
                <a:ea typeface="微软雅黑" panose="020B0503020204020204" pitchFamily="34" charset="-122"/>
              </a:rPr>
              <a:t>Executor</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Application</a:t>
            </a:r>
            <a:r>
              <a:rPr lang="zh-CN" altLang="en-US" sz="1400" dirty="0">
                <a:solidFill>
                  <a:schemeClr val="bg1"/>
                </a:solidFill>
                <a:latin typeface="微软雅黑" panose="020B0503020204020204" pitchFamily="34" charset="-122"/>
                <a:ea typeface="微软雅黑" panose="020B0503020204020204" pitchFamily="34" charset="-122"/>
              </a:rPr>
              <a:t>： 基于</a:t>
            </a:r>
            <a:r>
              <a:rPr lang="en-US" altLang="zh-CN" sz="1400" dirty="0">
                <a:solidFill>
                  <a:schemeClr val="bg1"/>
                </a:solidFill>
                <a:latin typeface="微软雅黑" panose="020B0503020204020204" pitchFamily="34" charset="-122"/>
                <a:ea typeface="微软雅黑" panose="020B0503020204020204" pitchFamily="34" charset="-122"/>
              </a:rPr>
              <a:t>Spark</a:t>
            </a:r>
            <a:r>
              <a:rPr lang="zh-CN" altLang="en-US" sz="1400" dirty="0">
                <a:solidFill>
                  <a:schemeClr val="bg1"/>
                </a:solidFill>
                <a:latin typeface="微软雅黑" panose="020B0503020204020204" pitchFamily="34" charset="-122"/>
                <a:ea typeface="微软雅黑" panose="020B0503020204020204" pitchFamily="34" charset="-122"/>
              </a:rPr>
              <a:t>的用户程序，包含了</a:t>
            </a:r>
            <a:r>
              <a:rPr lang="en-US" altLang="zh-CN" sz="1400" dirty="0">
                <a:solidFill>
                  <a:schemeClr val="bg1"/>
                </a:solidFill>
                <a:latin typeface="微软雅黑" panose="020B0503020204020204" pitchFamily="34" charset="-122"/>
                <a:ea typeface="微软雅黑" panose="020B0503020204020204" pitchFamily="34" charset="-122"/>
              </a:rPr>
              <a:t>driver</a:t>
            </a:r>
            <a:r>
              <a:rPr lang="zh-CN" altLang="en-US" sz="1400" dirty="0">
                <a:solidFill>
                  <a:schemeClr val="bg1"/>
                </a:solidFill>
                <a:latin typeface="微软雅黑" panose="020B0503020204020204" pitchFamily="34" charset="-122"/>
                <a:ea typeface="微软雅黑" panose="020B0503020204020204" pitchFamily="34" charset="-122"/>
              </a:rPr>
              <a:t>程序和集群上的</a:t>
            </a:r>
            <a:r>
              <a:rPr lang="en-US" altLang="zh-CN" sz="1400" dirty="0" smtClean="0">
                <a:solidFill>
                  <a:schemeClr val="bg1"/>
                </a:solidFill>
                <a:latin typeface="微软雅黑" panose="020B0503020204020204" pitchFamily="34" charset="-122"/>
                <a:ea typeface="微软雅黑" panose="020B0503020204020204" pitchFamily="34" charset="-122"/>
              </a:rPr>
              <a:t>executor</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Cluster Manager</a:t>
            </a:r>
            <a:r>
              <a:rPr lang="zh-CN" altLang="en-US" sz="1400" dirty="0">
                <a:solidFill>
                  <a:schemeClr val="bg1"/>
                </a:solidFill>
                <a:latin typeface="微软雅黑" panose="020B0503020204020204" pitchFamily="34" charset="-122"/>
                <a:ea typeface="微软雅黑" panose="020B0503020204020204" pitchFamily="34" charset="-122"/>
              </a:rPr>
              <a:t>： 集群的资源管理器</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例如</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err="1">
                <a:solidFill>
                  <a:schemeClr val="bg1"/>
                </a:solidFill>
                <a:latin typeface="微软雅黑" panose="020B0503020204020204" pitchFamily="34" charset="-122"/>
                <a:ea typeface="微软雅黑" panose="020B0503020204020204" pitchFamily="34" charset="-122"/>
              </a:rPr>
              <a:t>Standalone,Mesos,Yarn</a:t>
            </a:r>
            <a:r>
              <a:rPr lang="en-US" altLang="zh-CN"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 集群中任何可以运行应用代码的</a:t>
            </a:r>
            <a:r>
              <a:rPr lang="zh-CN" altLang="en-US" sz="1400" dirty="0" smtClean="0">
                <a:solidFill>
                  <a:schemeClr val="bg1"/>
                </a:solidFill>
                <a:latin typeface="微软雅黑" panose="020B0503020204020204" pitchFamily="34" charset="-122"/>
                <a:ea typeface="微软雅黑" panose="020B0503020204020204" pitchFamily="34" charset="-122"/>
              </a:rPr>
              <a:t>节点</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Executor: </a:t>
            </a:r>
            <a:r>
              <a:rPr lang="zh-CN" altLang="en-US" sz="1400" dirty="0">
                <a:solidFill>
                  <a:schemeClr val="bg1"/>
                </a:solidFill>
                <a:latin typeface="微软雅黑" panose="020B0503020204020204" pitchFamily="34" charset="-122"/>
                <a:ea typeface="微软雅黑" panose="020B0503020204020204" pitchFamily="34" charset="-122"/>
              </a:rPr>
              <a:t>是在一个</a:t>
            </a:r>
            <a:r>
              <a:rPr lang="en-US" altLang="zh-CN" sz="1400" dirty="0">
                <a:solidFill>
                  <a:schemeClr val="bg1"/>
                </a:solidFill>
                <a:latin typeface="微软雅黑" panose="020B0503020204020204" pitchFamily="34" charset="-122"/>
                <a:ea typeface="微软雅黑" panose="020B0503020204020204" pitchFamily="34" charset="-122"/>
              </a:rPr>
              <a:t>worker node</a:t>
            </a:r>
            <a:r>
              <a:rPr lang="zh-CN" altLang="en-US" sz="1400" dirty="0">
                <a:solidFill>
                  <a:schemeClr val="bg1"/>
                </a:solidFill>
                <a:latin typeface="微软雅黑" panose="020B0503020204020204" pitchFamily="34" charset="-122"/>
                <a:ea typeface="微软雅黑" panose="020B0503020204020204" pitchFamily="34" charset="-122"/>
              </a:rPr>
              <a:t>上为某应用启动的一个进程，该进程负责运行任务，并且负责将数据存在内存或者磁盘上。每个应用都有各自独立的</a:t>
            </a:r>
            <a:r>
              <a:rPr lang="en-US" altLang="zh-CN" sz="1400" dirty="0" smtClean="0">
                <a:solidFill>
                  <a:schemeClr val="bg1"/>
                </a:solidFill>
                <a:latin typeface="微软雅黑" panose="020B0503020204020204" pitchFamily="34" charset="-122"/>
                <a:ea typeface="微软雅黑" panose="020B0503020204020204" pitchFamily="34" charset="-122"/>
              </a:rPr>
              <a:t>executors</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Task: </a:t>
            </a:r>
            <a:r>
              <a:rPr lang="zh-CN" altLang="en-US" sz="1400" dirty="0">
                <a:solidFill>
                  <a:schemeClr val="bg1"/>
                </a:solidFill>
                <a:latin typeface="微软雅黑" panose="020B0503020204020204" pitchFamily="34" charset="-122"/>
                <a:ea typeface="微软雅黑" panose="020B0503020204020204" pitchFamily="34" charset="-122"/>
              </a:rPr>
              <a:t>被送到某个</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上的工作单元</a:t>
            </a:r>
          </a:p>
        </p:txBody>
      </p:sp>
    </p:spTree>
    <p:extLst>
      <p:ext uri="{BB962C8B-B14F-4D97-AF65-F5344CB8AC3E}">
        <p14:creationId xmlns:p14="http://schemas.microsoft.com/office/powerpoint/2010/main" val="173336788"/>
      </p:ext>
    </p:extLst>
  </p:cSld>
  <p:clrMapOvr>
    <a:masterClrMapping/>
  </p:clrMapOvr>
  <p:transition spd="slow" advTm="180349">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作业处理运行构架</a:t>
            </a:r>
            <a:endParaRPr lang="zh-CN" altLang="en-US" dirty="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a:t>
            </a:r>
            <a:r>
              <a:rPr lang="en-US" altLang="zh-CN" sz="1400" dirty="0" smtClean="0"/>
              <a:t>blog.csdn.net/book_mmicky/article/details/25714419</a:t>
            </a:r>
          </a:p>
          <a:p>
            <a:r>
              <a:rPr lang="en-US" altLang="zh-CN" sz="1400" dirty="0"/>
              <a:t>http://blog.csdn.net/anzhsoft/article/details/30802603</a:t>
            </a:r>
            <a:endParaRPr lang="zh-CN" altLang="en-US" sz="1400" dirty="0"/>
          </a:p>
        </p:txBody>
      </p:sp>
      <p:sp>
        <p:nvSpPr>
          <p:cNvPr id="9" name="矩形 8"/>
          <p:cNvSpPr/>
          <p:nvPr/>
        </p:nvSpPr>
        <p:spPr>
          <a:xfrm>
            <a:off x="259308" y="4102834"/>
            <a:ext cx="11522791" cy="235449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构建</a:t>
            </a:r>
            <a:r>
              <a:rPr lang="en-US" altLang="zh-CN" sz="1400" dirty="0">
                <a:solidFill>
                  <a:schemeClr val="bg1"/>
                </a:solidFill>
                <a:latin typeface="微软雅黑" panose="020B0503020204020204" pitchFamily="34" charset="-122"/>
                <a:ea typeface="微软雅黑" panose="020B0503020204020204" pitchFamily="34" charset="-122"/>
              </a:rPr>
              <a:t>Spark Application</a:t>
            </a:r>
            <a:r>
              <a:rPr lang="zh-CN" altLang="en-US" sz="1400" dirty="0">
                <a:solidFill>
                  <a:schemeClr val="bg1"/>
                </a:solidFill>
                <a:latin typeface="微软雅黑" panose="020B0503020204020204" pitchFamily="34" charset="-122"/>
                <a:ea typeface="微软雅黑" panose="020B0503020204020204" pitchFamily="34" charset="-122"/>
              </a:rPr>
              <a:t>的运行环境（启动</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向</a:t>
            </a:r>
            <a:r>
              <a:rPr lang="zh-CN" altLang="en-US" sz="1400" dirty="0" smtClean="0">
                <a:solidFill>
                  <a:schemeClr val="bg1"/>
                </a:solidFill>
                <a:latin typeface="微软雅黑" panose="020B0503020204020204" pitchFamily="34" charset="-122"/>
                <a:ea typeface="微软雅黑" panose="020B0503020204020204" pitchFamily="34" charset="-122"/>
              </a:rPr>
              <a:t>资源管理器申请</a:t>
            </a:r>
            <a:r>
              <a:rPr lang="zh-CN" altLang="en-US" sz="1400" dirty="0">
                <a:solidFill>
                  <a:schemeClr val="bg1"/>
                </a:solidFill>
                <a:latin typeface="微软雅黑" panose="020B0503020204020204" pitchFamily="34" charset="-122"/>
                <a:ea typeface="微软雅黑" panose="020B0503020204020204" pitchFamily="34" charset="-122"/>
              </a:rPr>
              <a:t>运行</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smtClean="0">
                <a:solidFill>
                  <a:schemeClr val="bg1"/>
                </a:solidFill>
                <a:latin typeface="微软雅黑" panose="020B0503020204020204" pitchFamily="34" charset="-122"/>
                <a:ea typeface="微软雅黑" panose="020B0503020204020204" pitchFamily="34" charset="-122"/>
              </a:rPr>
              <a:t>资源</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资源管理器启动</a:t>
            </a:r>
            <a:r>
              <a:rPr lang="en-US" altLang="zh-CN" sz="1400" dirty="0" err="1" smtClean="0">
                <a:solidFill>
                  <a:schemeClr val="bg1"/>
                </a:solidFill>
                <a:latin typeface="微软雅黑" panose="020B0503020204020204" pitchFamily="34" charset="-122"/>
                <a:ea typeface="微软雅黑" panose="020B0503020204020204" pitchFamily="34" charset="-122"/>
              </a:rPr>
              <a:t>StandaloneExecutorBackend</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smtClean="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向</a:t>
            </a: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申请</a:t>
            </a:r>
            <a:r>
              <a:rPr lang="en-US" altLang="zh-CN" sz="1400" dirty="0" smtClean="0">
                <a:solidFill>
                  <a:schemeClr val="bg1"/>
                </a:solidFill>
                <a:latin typeface="微软雅黑" panose="020B0503020204020204" pitchFamily="34" charset="-122"/>
                <a:ea typeface="微软雅黑" panose="020B0503020204020204" pitchFamily="34" charset="-122"/>
              </a:rPr>
              <a:t>Task</a:t>
            </a:r>
            <a:endParaRPr lang="zh-CN" altLang="en-US"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将应用程序代码发放</a:t>
            </a:r>
            <a:r>
              <a:rPr lang="zh-CN" altLang="en-US" sz="1400" dirty="0" smtClean="0">
                <a:solidFill>
                  <a:schemeClr val="bg1"/>
                </a:solidFill>
                <a:latin typeface="微软雅黑" panose="020B0503020204020204" pitchFamily="34" charset="-122"/>
                <a:ea typeface="微软雅黑" panose="020B0503020204020204" pitchFamily="34" charset="-122"/>
              </a:rPr>
              <a:t>给</a:t>
            </a:r>
            <a:r>
              <a:rPr lang="en-US" altLang="zh-CN" sz="1400" dirty="0" smtClean="0">
                <a:solidFill>
                  <a:schemeClr val="bg1"/>
                </a:solidFill>
                <a:latin typeface="微软雅黑" panose="020B0503020204020204" pitchFamily="34" charset="-122"/>
                <a:ea typeface="微软雅黑" panose="020B0503020204020204" pitchFamily="34" charset="-122"/>
              </a:rPr>
              <a:t>Executor</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SparkContext</a:t>
            </a:r>
            <a:r>
              <a:rPr lang="zh-CN" altLang="en-US" sz="1400" dirty="0">
                <a:solidFill>
                  <a:schemeClr val="bg1"/>
                </a:solidFill>
                <a:latin typeface="微软雅黑" panose="020B0503020204020204" pitchFamily="34" charset="-122"/>
                <a:ea typeface="微软雅黑" panose="020B0503020204020204" pitchFamily="34" charset="-122"/>
              </a:rPr>
              <a:t>构建成</a:t>
            </a:r>
            <a:r>
              <a:rPr lang="en-US" altLang="zh-CN" sz="1400" dirty="0">
                <a:solidFill>
                  <a:schemeClr val="bg1"/>
                </a:solidFill>
                <a:latin typeface="微软雅黑" panose="020B0503020204020204" pitchFamily="34" charset="-122"/>
                <a:ea typeface="微软雅黑" panose="020B0503020204020204" pitchFamily="34" charset="-122"/>
              </a:rPr>
              <a:t>DAG</a:t>
            </a:r>
            <a:r>
              <a:rPr lang="zh-CN" altLang="en-US" sz="1400" dirty="0">
                <a:solidFill>
                  <a:schemeClr val="bg1"/>
                </a:solidFill>
                <a:latin typeface="微软雅黑" panose="020B0503020204020204" pitchFamily="34" charset="-122"/>
                <a:ea typeface="微软雅黑" panose="020B0503020204020204" pitchFamily="34" charset="-122"/>
              </a:rPr>
              <a:t>图、将</a:t>
            </a:r>
            <a:r>
              <a:rPr lang="en-US" altLang="zh-CN" sz="1400" dirty="0">
                <a:solidFill>
                  <a:schemeClr val="bg1"/>
                </a:solidFill>
                <a:latin typeface="微软雅黑" panose="020B0503020204020204" pitchFamily="34" charset="-122"/>
                <a:ea typeface="微软雅黑" panose="020B0503020204020204" pitchFamily="34" charset="-122"/>
              </a:rPr>
              <a:t>DAG</a:t>
            </a:r>
            <a:r>
              <a:rPr lang="zh-CN" altLang="en-US" sz="1400" dirty="0">
                <a:solidFill>
                  <a:schemeClr val="bg1"/>
                </a:solidFill>
                <a:latin typeface="微软雅黑" panose="020B0503020204020204" pitchFamily="34" charset="-122"/>
                <a:ea typeface="微软雅黑" panose="020B0503020204020204" pitchFamily="34" charset="-122"/>
              </a:rPr>
              <a:t>图分解成</a:t>
            </a:r>
            <a:r>
              <a:rPr lang="en-US" altLang="zh-CN" sz="1400" dirty="0">
                <a:solidFill>
                  <a:schemeClr val="bg1"/>
                </a:solidFill>
                <a:latin typeface="微软雅黑" panose="020B0503020204020204" pitchFamily="34" charset="-122"/>
                <a:ea typeface="微软雅黑" panose="020B0503020204020204" pitchFamily="34" charset="-122"/>
              </a:rPr>
              <a:t>Stage</a:t>
            </a:r>
            <a:r>
              <a:rPr lang="zh-CN" altLang="en-US" sz="1400" dirty="0">
                <a:solidFill>
                  <a:schemeClr val="bg1"/>
                </a:solidFill>
                <a:latin typeface="微软雅黑" panose="020B0503020204020204" pitchFamily="34" charset="-122"/>
                <a:ea typeface="微软雅黑" panose="020B0503020204020204" pitchFamily="34" charset="-122"/>
              </a:rPr>
              <a:t>、将</a:t>
            </a:r>
            <a:r>
              <a:rPr lang="en-US" altLang="zh-CN" sz="1400" dirty="0" err="1" smtClean="0">
                <a:solidFill>
                  <a:schemeClr val="bg1"/>
                </a:solidFill>
                <a:latin typeface="微软雅黑" panose="020B0503020204020204" pitchFamily="34" charset="-122"/>
                <a:ea typeface="微软雅黑" panose="020B0503020204020204" pitchFamily="34" charset="-122"/>
              </a:rPr>
              <a:t>TaskSet</a:t>
            </a:r>
            <a:r>
              <a:rPr lang="zh-CN" altLang="en-US" sz="1400" dirty="0">
                <a:solidFill>
                  <a:schemeClr val="bg1"/>
                </a:solidFill>
                <a:latin typeface="微软雅黑" panose="020B0503020204020204" pitchFamily="34" charset="-122"/>
                <a:ea typeface="微软雅黑" panose="020B0503020204020204" pitchFamily="34" charset="-122"/>
              </a:rPr>
              <a:t>发送给</a:t>
            </a:r>
            <a:r>
              <a:rPr lang="en-US" altLang="zh-CN" sz="1400" dirty="0">
                <a:solidFill>
                  <a:schemeClr val="bg1"/>
                </a:solidFill>
                <a:latin typeface="微软雅黑" panose="020B0503020204020204" pitchFamily="34" charset="-122"/>
                <a:ea typeface="微软雅黑" panose="020B0503020204020204" pitchFamily="34" charset="-122"/>
              </a:rPr>
              <a:t>Task Scheduler</a:t>
            </a:r>
            <a:r>
              <a:rPr lang="zh-CN" altLang="en-US" sz="1400" dirty="0" smtClean="0">
                <a:solidFill>
                  <a:schemeClr val="bg1"/>
                </a:solidFill>
                <a:latin typeface="微软雅黑" panose="020B0503020204020204" pitchFamily="34" charset="-122"/>
                <a:ea typeface="微软雅黑" panose="020B0503020204020204" pitchFamily="34" charset="-122"/>
              </a:rPr>
              <a:t>、由</a:t>
            </a:r>
            <a:r>
              <a:rPr lang="en-US" altLang="zh-CN" sz="1400" dirty="0">
                <a:solidFill>
                  <a:schemeClr val="bg1"/>
                </a:solidFill>
                <a:latin typeface="微软雅黑" panose="020B0503020204020204" pitchFamily="34" charset="-122"/>
                <a:ea typeface="微软雅黑" panose="020B0503020204020204" pitchFamily="34" charset="-122"/>
              </a:rPr>
              <a:t>Task Scheduler</a:t>
            </a:r>
            <a:r>
              <a:rPr lang="zh-CN" altLang="en-US" sz="1400" dirty="0">
                <a:solidFill>
                  <a:schemeClr val="bg1"/>
                </a:solidFill>
                <a:latin typeface="微软雅黑" panose="020B0503020204020204" pitchFamily="34" charset="-122"/>
                <a:ea typeface="微软雅黑" panose="020B0503020204020204" pitchFamily="34" charset="-122"/>
              </a:rPr>
              <a:t>将</a:t>
            </a:r>
            <a:r>
              <a:rPr lang="en-US" altLang="zh-CN" sz="1400" dirty="0">
                <a:solidFill>
                  <a:schemeClr val="bg1"/>
                </a:solidFill>
                <a:latin typeface="微软雅黑" panose="020B0503020204020204" pitchFamily="34" charset="-122"/>
                <a:ea typeface="微软雅黑" panose="020B0503020204020204" pitchFamily="34" charset="-122"/>
              </a:rPr>
              <a:t>Task</a:t>
            </a:r>
            <a:r>
              <a:rPr lang="zh-CN" altLang="en-US" sz="1400" dirty="0">
                <a:solidFill>
                  <a:schemeClr val="bg1"/>
                </a:solidFill>
                <a:latin typeface="微软雅黑" panose="020B0503020204020204" pitchFamily="34" charset="-122"/>
                <a:ea typeface="微软雅黑" panose="020B0503020204020204" pitchFamily="34" charset="-122"/>
              </a:rPr>
              <a:t>发放给</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smtClean="0">
                <a:solidFill>
                  <a:schemeClr val="bg1"/>
                </a:solidFill>
                <a:latin typeface="微软雅黑" panose="020B0503020204020204" pitchFamily="34" charset="-122"/>
                <a:ea typeface="微软雅黑" panose="020B0503020204020204" pitchFamily="34" charset="-122"/>
              </a:rPr>
              <a:t>运行</a:t>
            </a:r>
            <a:endParaRPr lang="zh-CN" altLang="en-US"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Task</a:t>
            </a:r>
            <a:r>
              <a:rPr lang="zh-CN" altLang="en-US" sz="1400" dirty="0">
                <a:solidFill>
                  <a:schemeClr val="bg1"/>
                </a:solidFill>
                <a:latin typeface="微软雅黑" panose="020B0503020204020204" pitchFamily="34" charset="-122"/>
                <a:ea typeface="微软雅黑" panose="020B0503020204020204" pitchFamily="34" charset="-122"/>
              </a:rPr>
              <a:t>在</a:t>
            </a:r>
            <a:r>
              <a:rPr lang="en-US" altLang="zh-CN" sz="1400" dirty="0">
                <a:solidFill>
                  <a:schemeClr val="bg1"/>
                </a:solidFill>
                <a:latin typeface="微软雅黑" panose="020B0503020204020204" pitchFamily="34" charset="-122"/>
                <a:ea typeface="微软雅黑" panose="020B0503020204020204" pitchFamily="34" charset="-122"/>
              </a:rPr>
              <a:t>Executor</a:t>
            </a:r>
            <a:r>
              <a:rPr lang="zh-CN" altLang="en-US" sz="1400" dirty="0">
                <a:solidFill>
                  <a:schemeClr val="bg1"/>
                </a:solidFill>
                <a:latin typeface="微软雅黑" panose="020B0503020204020204" pitchFamily="34" charset="-122"/>
                <a:ea typeface="微软雅黑" panose="020B0503020204020204" pitchFamily="34" charset="-122"/>
              </a:rPr>
              <a:t>上运行，运行完毕释放所有</a:t>
            </a:r>
            <a:r>
              <a:rPr lang="zh-CN" altLang="en-US" sz="1400" dirty="0" smtClean="0">
                <a:solidFill>
                  <a:schemeClr val="bg1"/>
                </a:solidFill>
                <a:latin typeface="微软雅黑" panose="020B0503020204020204" pitchFamily="34" charset="-122"/>
                <a:ea typeface="微软雅黑" panose="020B0503020204020204" pitchFamily="34" charset="-122"/>
              </a:rPr>
              <a:t>资源</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descr="http://img.blog.csdn.net/20140519104321687?watermark/2/text/aHR0cDovL2Jsb2cuY3Nkbi5uZXQvYm9va19tbWlja3k=/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346" y="1181686"/>
            <a:ext cx="5734532" cy="445909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0" y="1186935"/>
            <a:ext cx="5854535" cy="2031325"/>
          </a:xfrm>
          <a:prstGeom prst="rect">
            <a:avLst/>
          </a:prstGeom>
          <a:solidFill>
            <a:srgbClr val="00B050"/>
          </a:solidFill>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RDD</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Spark</a:t>
            </a:r>
            <a:r>
              <a:rPr lang="zh-CN" altLang="en-US" sz="1200" dirty="0">
                <a:solidFill>
                  <a:schemeClr val="bg1"/>
                </a:solidFill>
                <a:latin typeface="微软雅黑" panose="020B0503020204020204" pitchFamily="34" charset="-122"/>
                <a:ea typeface="微软雅黑" panose="020B0503020204020204" pitchFamily="34" charset="-122"/>
              </a:rPr>
              <a:t>的基本计算单元</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DAG</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有向无环图</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DAG Scheduler</a:t>
            </a:r>
            <a:r>
              <a:rPr lang="zh-CN" altLang="en-US" sz="1200" dirty="0">
                <a:solidFill>
                  <a:schemeClr val="bg1"/>
                </a:solidFill>
                <a:latin typeface="微软雅黑" panose="020B0503020204020204" pitchFamily="34" charset="-122"/>
                <a:ea typeface="微软雅黑" panose="020B0503020204020204" pitchFamily="34" charset="-122"/>
              </a:rPr>
              <a:t>：根据</a:t>
            </a: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构建基于</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的</a:t>
            </a:r>
            <a:r>
              <a:rPr lang="en-US" altLang="zh-CN" sz="1200" dirty="0">
                <a:solidFill>
                  <a:schemeClr val="bg1"/>
                </a:solidFill>
                <a:latin typeface="微软雅黑" panose="020B0503020204020204" pitchFamily="34" charset="-122"/>
                <a:ea typeface="微软雅黑" panose="020B0503020204020204" pitchFamily="34" charset="-122"/>
              </a:rPr>
              <a:t>DAG</a:t>
            </a:r>
            <a:r>
              <a:rPr lang="zh-CN" altLang="en-US" sz="1200" dirty="0">
                <a:solidFill>
                  <a:schemeClr val="bg1"/>
                </a:solidFill>
                <a:latin typeface="微软雅黑" panose="020B0503020204020204" pitchFamily="34" charset="-122"/>
                <a:ea typeface="微软雅黑" panose="020B0503020204020204" pitchFamily="34" charset="-122"/>
              </a:rPr>
              <a:t>，并提交</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给</a:t>
            </a:r>
            <a:r>
              <a:rPr lang="en-US" altLang="zh-CN" sz="1200" dirty="0" err="1">
                <a:solidFill>
                  <a:schemeClr val="bg1"/>
                </a:solidFill>
                <a:latin typeface="微软雅黑" panose="020B0503020204020204" pitchFamily="34" charset="-122"/>
                <a:ea typeface="微软雅黑" panose="020B0503020204020204" pitchFamily="34" charset="-122"/>
              </a:rPr>
              <a:t>TaskScheduler</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 包含多个</a:t>
            </a: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组成的并行计算，往往由</a:t>
            </a:r>
            <a:r>
              <a:rPr lang="en-US" altLang="zh-CN" sz="1200" dirty="0">
                <a:solidFill>
                  <a:schemeClr val="bg1"/>
                </a:solidFill>
                <a:latin typeface="微软雅黑" panose="020B0503020204020204" pitchFamily="34" charset="-122"/>
                <a:ea typeface="微软雅黑" panose="020B0503020204020204" pitchFamily="34" charset="-122"/>
              </a:rPr>
              <a:t>Spark action</a:t>
            </a:r>
            <a:r>
              <a:rPr lang="zh-CN" altLang="en-US" sz="1200" dirty="0">
                <a:solidFill>
                  <a:schemeClr val="bg1"/>
                </a:solidFill>
                <a:latin typeface="微软雅黑" panose="020B0503020204020204" pitchFamily="34" charset="-122"/>
                <a:ea typeface="微软雅黑" panose="020B0503020204020204" pitchFamily="34" charset="-122"/>
              </a:rPr>
              <a:t>催生</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每个</a:t>
            </a:r>
            <a:r>
              <a:rPr lang="en-US" altLang="zh-CN" sz="1200" dirty="0">
                <a:solidFill>
                  <a:schemeClr val="bg1"/>
                </a:solidFill>
                <a:latin typeface="微软雅黑" panose="020B0503020204020204" pitchFamily="34" charset="-122"/>
                <a:ea typeface="微软雅黑" panose="020B0503020204020204" pitchFamily="34" charset="-122"/>
              </a:rPr>
              <a:t>Job</a:t>
            </a:r>
            <a:r>
              <a:rPr lang="zh-CN" altLang="en-US" sz="1200" dirty="0">
                <a:solidFill>
                  <a:schemeClr val="bg1"/>
                </a:solidFill>
                <a:latin typeface="微软雅黑" panose="020B0503020204020204" pitchFamily="34" charset="-122"/>
                <a:ea typeface="微软雅黑" panose="020B0503020204020204" pitchFamily="34" charset="-122"/>
              </a:rPr>
              <a:t>会被拆分很多组</a:t>
            </a: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，每组任务被称为</a:t>
            </a:r>
            <a:r>
              <a:rPr lang="en-US" altLang="zh-CN" sz="1200" dirty="0">
                <a:solidFill>
                  <a:schemeClr val="bg1"/>
                </a:solidFill>
                <a:latin typeface="微软雅黑" panose="020B0503020204020204" pitchFamily="34" charset="-122"/>
                <a:ea typeface="微软雅黑" panose="020B0503020204020204" pitchFamily="34" charset="-122"/>
              </a:rPr>
              <a:t>Stage</a:t>
            </a:r>
            <a:r>
              <a:rPr lang="zh-CN" altLang="en-US" sz="1200" dirty="0">
                <a:solidFill>
                  <a:schemeClr val="bg1"/>
                </a:solidFill>
                <a:latin typeface="微软雅黑" panose="020B0503020204020204" pitchFamily="34" charset="-122"/>
                <a:ea typeface="微软雅黑" panose="020B0503020204020204" pitchFamily="34" charset="-122"/>
              </a:rPr>
              <a:t>，也可称</a:t>
            </a:r>
            <a:r>
              <a:rPr lang="en-US" altLang="zh-CN" sz="1200" dirty="0" err="1">
                <a:solidFill>
                  <a:schemeClr val="bg1"/>
                </a:solidFill>
                <a:latin typeface="微软雅黑" panose="020B0503020204020204" pitchFamily="34" charset="-122"/>
                <a:ea typeface="微软雅黑" panose="020B0503020204020204" pitchFamily="34" charset="-122"/>
              </a:rPr>
              <a:t>TaskSet</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Task</a:t>
            </a:r>
            <a:r>
              <a:rPr lang="zh-CN" altLang="en-US" sz="1200" dirty="0">
                <a:solidFill>
                  <a:schemeClr val="bg1"/>
                </a:solidFill>
                <a:latin typeface="微软雅黑" panose="020B0503020204020204" pitchFamily="34" charset="-122"/>
                <a:ea typeface="微软雅黑" panose="020B0503020204020204" pitchFamily="34" charset="-122"/>
              </a:rPr>
              <a:t>： 被送到某个</a:t>
            </a:r>
            <a:r>
              <a:rPr lang="en-US" altLang="zh-CN" sz="1200" dirty="0">
                <a:solidFill>
                  <a:schemeClr val="bg1"/>
                </a:solidFill>
                <a:latin typeface="微软雅黑" panose="020B0503020204020204" pitchFamily="34" charset="-122"/>
                <a:ea typeface="微软雅黑" panose="020B0503020204020204" pitchFamily="34" charset="-122"/>
              </a:rPr>
              <a:t>executor</a:t>
            </a:r>
            <a:r>
              <a:rPr lang="zh-CN" altLang="en-US" sz="1200" dirty="0">
                <a:solidFill>
                  <a:schemeClr val="bg1"/>
                </a:solidFill>
                <a:latin typeface="微软雅黑" panose="020B0503020204020204" pitchFamily="34" charset="-122"/>
                <a:ea typeface="微软雅黑" panose="020B0503020204020204" pitchFamily="34" charset="-122"/>
              </a:rPr>
              <a:t>上的工作单元</a:t>
            </a: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Task Scheduler</a:t>
            </a:r>
            <a:r>
              <a:rPr lang="zh-CN" altLang="en-US" sz="1200" dirty="0">
                <a:solidFill>
                  <a:schemeClr val="bg1"/>
                </a:solidFill>
                <a:latin typeface="微软雅黑" panose="020B0503020204020204" pitchFamily="34" charset="-122"/>
                <a:ea typeface="微软雅黑" panose="020B0503020204020204" pitchFamily="34" charset="-122"/>
              </a:rPr>
              <a:t>：将</a:t>
            </a:r>
            <a:r>
              <a:rPr lang="en-US" altLang="zh-CN" sz="1200" dirty="0" err="1">
                <a:solidFill>
                  <a:schemeClr val="bg1"/>
                </a:solidFill>
                <a:latin typeface="微软雅黑" panose="020B0503020204020204" pitchFamily="34" charset="-122"/>
                <a:ea typeface="微软雅黑" panose="020B0503020204020204" pitchFamily="34" charset="-122"/>
              </a:rPr>
              <a:t>Taskset</a:t>
            </a:r>
            <a:r>
              <a:rPr lang="zh-CN" altLang="en-US" sz="1200" dirty="0">
                <a:solidFill>
                  <a:schemeClr val="bg1"/>
                </a:solidFill>
                <a:latin typeface="微软雅黑" panose="020B0503020204020204" pitchFamily="34" charset="-122"/>
                <a:ea typeface="微软雅黑" panose="020B0503020204020204" pitchFamily="34" charset="-122"/>
              </a:rPr>
              <a:t>提交给</a:t>
            </a:r>
            <a:r>
              <a:rPr lang="en-US" altLang="zh-CN" sz="1200" dirty="0">
                <a:solidFill>
                  <a:schemeClr val="bg1"/>
                </a:solidFill>
                <a:latin typeface="微软雅黑" panose="020B0503020204020204" pitchFamily="34" charset="-122"/>
                <a:ea typeface="微软雅黑" panose="020B0503020204020204" pitchFamily="34" charset="-122"/>
              </a:rPr>
              <a:t>worker</a:t>
            </a:r>
            <a:r>
              <a:rPr lang="zh-CN" altLang="en-US" sz="1200" dirty="0">
                <a:solidFill>
                  <a:schemeClr val="bg1"/>
                </a:solidFill>
                <a:latin typeface="微软雅黑" panose="020B0503020204020204" pitchFamily="34" charset="-122"/>
                <a:ea typeface="微软雅黑" panose="020B0503020204020204" pitchFamily="34" charset="-122"/>
              </a:rPr>
              <a:t>（集群）运行并回报结果</a:t>
            </a:r>
          </a:p>
        </p:txBody>
      </p:sp>
    </p:spTree>
    <p:extLst>
      <p:ext uri="{BB962C8B-B14F-4D97-AF65-F5344CB8AC3E}">
        <p14:creationId xmlns:p14="http://schemas.microsoft.com/office/powerpoint/2010/main" val="1492929605"/>
      </p:ext>
    </p:extLst>
  </p:cSld>
  <p:clrMapOvr>
    <a:masterClrMapping/>
  </p:clrMapOvr>
  <p:transition spd="slow" advTm="180347">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9308" y="1"/>
            <a:ext cx="423081"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838200" y="308854"/>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smtClean="0"/>
              <a:t>目标</a:t>
            </a:r>
            <a:endParaRPr lang="zh-CN" altLang="en-US" dirty="0"/>
          </a:p>
        </p:txBody>
      </p:sp>
      <p:sp>
        <p:nvSpPr>
          <p:cNvPr id="20"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3600" dirty="0" smtClean="0"/>
              <a:t>了解</a:t>
            </a:r>
            <a:r>
              <a:rPr lang="en-US" altLang="zh-CN" sz="3600" dirty="0" smtClean="0"/>
              <a:t>Spark</a:t>
            </a:r>
            <a:r>
              <a:rPr lang="zh-CN" altLang="en-US" sz="3600" dirty="0" smtClean="0"/>
              <a:t>基础</a:t>
            </a:r>
            <a:r>
              <a:rPr lang="en-US" altLang="zh-CN" sz="3600" dirty="0" smtClean="0"/>
              <a:t>&amp;</a:t>
            </a:r>
            <a:r>
              <a:rPr lang="zh-CN" altLang="en-US" sz="3600" dirty="0" smtClean="0"/>
              <a:t>核心概念</a:t>
            </a:r>
            <a:endParaRPr lang="en-US" altLang="zh-CN" sz="3600" dirty="0" smtClean="0"/>
          </a:p>
          <a:p>
            <a:pPr>
              <a:lnSpc>
                <a:spcPct val="150000"/>
              </a:lnSpc>
            </a:pPr>
            <a:r>
              <a:rPr lang="zh-CN" altLang="en-US" sz="3600" dirty="0" smtClean="0"/>
              <a:t>掌握简单的</a:t>
            </a:r>
            <a:r>
              <a:rPr lang="en-US" altLang="zh-CN" sz="3600" dirty="0" smtClean="0"/>
              <a:t>Scala</a:t>
            </a:r>
            <a:r>
              <a:rPr lang="zh-CN" altLang="en-US" sz="3600" dirty="0" smtClean="0"/>
              <a:t>编程</a:t>
            </a:r>
            <a:endParaRPr lang="en-US" altLang="zh-CN" sz="3600" dirty="0" smtClean="0"/>
          </a:p>
          <a:p>
            <a:pPr>
              <a:lnSpc>
                <a:spcPct val="150000"/>
              </a:lnSpc>
            </a:pPr>
            <a:r>
              <a:rPr lang="zh-CN" altLang="en-US" sz="3600" dirty="0" smtClean="0"/>
              <a:t>能编写简单的</a:t>
            </a:r>
            <a:r>
              <a:rPr lang="en-US" altLang="zh-CN" sz="3600" dirty="0" smtClean="0"/>
              <a:t>Spark</a:t>
            </a:r>
            <a:r>
              <a:rPr lang="zh-CN" altLang="en-US" sz="3600" dirty="0" smtClean="0"/>
              <a:t>程序</a:t>
            </a:r>
            <a:endParaRPr lang="en-US" altLang="zh-CN" sz="3600" dirty="0" smtClean="0"/>
          </a:p>
          <a:p>
            <a:pPr>
              <a:lnSpc>
                <a:spcPct val="150000"/>
              </a:lnSpc>
            </a:pPr>
            <a:r>
              <a:rPr lang="zh-CN" altLang="en-US" sz="3600" dirty="0" smtClean="0"/>
              <a:t>了解并能编写简单的</a:t>
            </a:r>
            <a:r>
              <a:rPr lang="en-US" altLang="zh-CN" sz="3600" dirty="0" smtClean="0"/>
              <a:t>Spark SQL</a:t>
            </a:r>
            <a:r>
              <a:rPr lang="zh-CN" altLang="en-US" sz="3600" dirty="0" smtClean="0"/>
              <a:t>程序</a:t>
            </a:r>
            <a:endParaRPr lang="en-US" altLang="zh-CN" sz="3600" dirty="0" smtClean="0"/>
          </a:p>
        </p:txBody>
      </p:sp>
    </p:spTree>
    <p:extLst>
      <p:ext uri="{BB962C8B-B14F-4D97-AF65-F5344CB8AC3E}">
        <p14:creationId xmlns:p14="http://schemas.microsoft.com/office/powerpoint/2010/main" val="1789569005"/>
      </p:ext>
    </p:extLst>
  </p:cSld>
  <p:clrMapOvr>
    <a:masterClrMapping/>
  </p:clrMapOvr>
  <p:transition spd="slow" advTm="12887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Standalone</a:t>
            </a:r>
            <a:r>
              <a:rPr lang="zh-CN" altLang="en-US" dirty="0" smtClean="0"/>
              <a:t>运行构架</a:t>
            </a:r>
            <a:endParaRPr lang="zh-CN" altLang="en-US" dirty="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http://www.cnblogs.com/hseagle/p/3673147.html</a:t>
            </a:r>
            <a:endParaRPr lang="en-US" altLang="zh-CN" sz="1400" dirty="0" smtClean="0"/>
          </a:p>
        </p:txBody>
      </p:sp>
      <p:sp>
        <p:nvSpPr>
          <p:cNvPr id="7" name="矩形 6"/>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descr="http://images.cnitblog.com/i/469775/201405/1209493698475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48" y="1345984"/>
            <a:ext cx="5205078" cy="20337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cnitblog.com/i/469775/201405/1211075523499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070" y="1345984"/>
            <a:ext cx="5984488" cy="298787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ages.cnitblog.com/i/469775/201405/09214606948153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64" y="3770403"/>
            <a:ext cx="5205862" cy="23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80433"/>
      </p:ext>
    </p:extLst>
  </p:cSld>
  <p:clrMapOvr>
    <a:masterClrMapping/>
  </p:clrMapOvr>
  <p:transition spd="slow" advTm="96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概念</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smtClean="0"/>
              <a:t>Resilient </a:t>
            </a:r>
            <a:r>
              <a:rPr lang="en-US" altLang="zh-CN" sz="2000" dirty="0"/>
              <a:t>distributed </a:t>
            </a:r>
            <a:r>
              <a:rPr lang="en-US" altLang="zh-CN" sz="2000" dirty="0" smtClean="0"/>
              <a:t>dataset</a:t>
            </a:r>
            <a:r>
              <a:rPr lang="zh-CN" altLang="en-US" sz="2000" dirty="0" smtClean="0"/>
              <a:t>，弹性</a:t>
            </a:r>
            <a:r>
              <a:rPr lang="zh-CN" altLang="en-US" sz="2000" dirty="0"/>
              <a:t>分布式数据</a:t>
            </a:r>
            <a:r>
              <a:rPr lang="zh-CN" altLang="en-US" sz="2000" dirty="0" smtClean="0"/>
              <a:t>集，是</a:t>
            </a:r>
            <a:r>
              <a:rPr lang="en-US" altLang="zh-CN" sz="2000" dirty="0" smtClean="0"/>
              <a:t>Spark</a:t>
            </a:r>
            <a:r>
              <a:rPr lang="zh-CN" altLang="en-US" sz="2000" dirty="0" smtClean="0"/>
              <a:t>生态构建的核心</a:t>
            </a:r>
            <a:endParaRPr lang="en-US" altLang="zh-CN" sz="2000" dirty="0" smtClean="0"/>
          </a:p>
          <a:p>
            <a:pPr>
              <a:lnSpc>
                <a:spcPct val="150000"/>
              </a:lnSpc>
            </a:pPr>
            <a:r>
              <a:rPr lang="zh-CN" altLang="en-US" sz="2000" dirty="0" smtClean="0"/>
              <a:t>两种创建类型：从已有集合创建、从外部存储创建</a:t>
            </a:r>
            <a:endParaRPr lang="en-US" altLang="zh-CN" sz="2000" dirty="0" smtClean="0"/>
          </a:p>
          <a:p>
            <a:pPr>
              <a:lnSpc>
                <a:spcPct val="150000"/>
              </a:lnSpc>
            </a:pPr>
            <a:r>
              <a:rPr lang="zh-CN" altLang="en-US" sz="2000" dirty="0" smtClean="0"/>
              <a:t>两类操作：转换</a:t>
            </a:r>
            <a:r>
              <a:rPr lang="zh-CN" altLang="en-US" sz="2000" dirty="0"/>
              <a:t>（</a:t>
            </a:r>
            <a:r>
              <a:rPr lang="en-US" altLang="zh-CN" sz="2000" dirty="0" smtClean="0"/>
              <a:t>transformations</a:t>
            </a:r>
            <a:r>
              <a:rPr lang="zh-CN" altLang="en-US" sz="2000" dirty="0" smtClean="0"/>
              <a:t>）、动作（</a:t>
            </a:r>
            <a:r>
              <a:rPr lang="en-US" altLang="zh-CN" sz="2000" dirty="0"/>
              <a:t>actions</a:t>
            </a:r>
            <a:r>
              <a:rPr lang="zh-CN" altLang="en-US" sz="2000" dirty="0" smtClean="0"/>
              <a:t>）</a:t>
            </a:r>
            <a:endParaRPr lang="en-US" altLang="zh-CN" sz="2000" dirty="0" smtClean="0"/>
          </a:p>
          <a:p>
            <a:pPr>
              <a:lnSpc>
                <a:spcPct val="150000"/>
              </a:lnSpc>
            </a:pPr>
            <a:r>
              <a:rPr lang="zh-CN" altLang="en-US" sz="2000" dirty="0" smtClean="0"/>
              <a:t>多种持久化（重用及恢复）级别</a:t>
            </a:r>
            <a:endParaRPr lang="zh-CN" altLang="en-US" sz="2000" dirty="0"/>
          </a:p>
        </p:txBody>
      </p:sp>
      <p:sp>
        <p:nvSpPr>
          <p:cNvPr id="3" name="矩形 2"/>
          <p:cNvSpPr/>
          <p:nvPr/>
        </p:nvSpPr>
        <p:spPr>
          <a:xfrm>
            <a:off x="7899400" y="1881484"/>
            <a:ext cx="3454400" cy="850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val data = Array(1, 2, 3, 4, 5)</a:t>
            </a:r>
          </a:p>
          <a:p>
            <a:r>
              <a:rPr lang="en-US" altLang="zh-CN"/>
              <a:t>val distData = sc.parallelize(data)</a:t>
            </a:r>
            <a:endParaRPr lang="zh-CN" altLang="en-US" dirty="0"/>
          </a:p>
        </p:txBody>
      </p:sp>
      <p:sp>
        <p:nvSpPr>
          <p:cNvPr id="10" name="矩形 9"/>
          <p:cNvSpPr/>
          <p:nvPr/>
        </p:nvSpPr>
        <p:spPr>
          <a:xfrm>
            <a:off x="7899400" y="2821525"/>
            <a:ext cx="3454400" cy="5726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val</a:t>
            </a:r>
            <a:r>
              <a:rPr lang="en-US" altLang="zh-CN" dirty="0"/>
              <a:t> </a:t>
            </a:r>
            <a:r>
              <a:rPr lang="en-US" altLang="zh-CN" dirty="0" err="1"/>
              <a:t>distFile</a:t>
            </a:r>
            <a:r>
              <a:rPr lang="en-US" altLang="zh-CN" dirty="0"/>
              <a:t> = </a:t>
            </a:r>
            <a:r>
              <a:rPr lang="en-US" altLang="zh-CN" dirty="0" err="1"/>
              <a:t>sc.textFile</a:t>
            </a:r>
            <a:r>
              <a:rPr lang="en-US" altLang="zh-CN" dirty="0"/>
              <a:t>("data.txt</a:t>
            </a:r>
            <a:r>
              <a:rPr lang="en-US" altLang="zh-CN" dirty="0" smtClean="0"/>
              <a:t>")</a:t>
            </a:r>
            <a:endParaRPr lang="zh-CN" altLang="en-US" dirty="0"/>
          </a:p>
        </p:txBody>
      </p:sp>
      <p:sp>
        <p:nvSpPr>
          <p:cNvPr id="12" name="矩形 11"/>
          <p:cNvSpPr/>
          <p:nvPr/>
        </p:nvSpPr>
        <p:spPr>
          <a:xfrm>
            <a:off x="6223000" y="3555180"/>
            <a:ext cx="5130800" cy="105924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val</a:t>
            </a:r>
            <a:r>
              <a:rPr lang="en-US" altLang="zh-CN" dirty="0"/>
              <a:t> lines = </a:t>
            </a:r>
            <a:r>
              <a:rPr lang="en-US" altLang="zh-CN" dirty="0" err="1"/>
              <a:t>sc.textFile</a:t>
            </a:r>
            <a:r>
              <a:rPr lang="en-US" altLang="zh-CN" dirty="0"/>
              <a:t>("data.txt")</a:t>
            </a:r>
          </a:p>
          <a:p>
            <a:r>
              <a:rPr lang="en-US" altLang="zh-CN" dirty="0" err="1"/>
              <a:t>val</a:t>
            </a:r>
            <a:r>
              <a:rPr lang="en-US" altLang="zh-CN" dirty="0"/>
              <a:t> </a:t>
            </a:r>
            <a:r>
              <a:rPr lang="en-US" altLang="zh-CN" dirty="0" err="1"/>
              <a:t>lineLengths</a:t>
            </a:r>
            <a:r>
              <a:rPr lang="en-US" altLang="zh-CN" dirty="0"/>
              <a:t> = </a:t>
            </a:r>
            <a:r>
              <a:rPr lang="en-US" altLang="zh-CN" dirty="0" err="1"/>
              <a:t>lines.map</a:t>
            </a:r>
            <a:r>
              <a:rPr lang="en-US" altLang="zh-CN" dirty="0"/>
              <a:t>(s =&gt; </a:t>
            </a:r>
            <a:r>
              <a:rPr lang="en-US" altLang="zh-CN" dirty="0" err="1"/>
              <a:t>s.length</a:t>
            </a:r>
            <a:r>
              <a:rPr lang="en-US" altLang="zh-CN" dirty="0"/>
              <a:t>)</a:t>
            </a:r>
          </a:p>
          <a:p>
            <a:r>
              <a:rPr lang="en-US" altLang="zh-CN" dirty="0" err="1"/>
              <a:t>val</a:t>
            </a:r>
            <a:r>
              <a:rPr lang="en-US" altLang="zh-CN" dirty="0"/>
              <a:t> </a:t>
            </a:r>
            <a:r>
              <a:rPr lang="en-US" altLang="zh-CN" dirty="0" err="1"/>
              <a:t>totalLength</a:t>
            </a:r>
            <a:r>
              <a:rPr lang="en-US" altLang="zh-CN" dirty="0"/>
              <a:t> = </a:t>
            </a:r>
            <a:r>
              <a:rPr lang="en-US" altLang="zh-CN" dirty="0" err="1"/>
              <a:t>lineLengths.reduce</a:t>
            </a:r>
            <a:r>
              <a:rPr lang="en-US" altLang="zh-CN" dirty="0"/>
              <a:t>((a, b) =&gt; a + b)</a:t>
            </a:r>
            <a:endParaRPr lang="zh-CN" altLang="en-US" dirty="0"/>
          </a:p>
        </p:txBody>
      </p:sp>
      <p:sp>
        <p:nvSpPr>
          <p:cNvPr id="13" name="矩形 12"/>
          <p:cNvSpPr/>
          <p:nvPr/>
        </p:nvSpPr>
        <p:spPr>
          <a:xfrm>
            <a:off x="1866900" y="4982911"/>
            <a:ext cx="9486900" cy="12656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t>@</a:t>
            </a:r>
            <a:r>
              <a:rPr lang="en-US" altLang="zh-CN" sz="2000" dirty="0"/>
              <a:t>see </a:t>
            </a:r>
            <a:endParaRPr lang="en-US" altLang="zh-CN" sz="2000" dirty="0" smtClean="0"/>
          </a:p>
          <a:p>
            <a:r>
              <a:rPr lang="en-US" altLang="zh-CN" sz="2000" dirty="0" smtClean="0"/>
              <a:t>https</a:t>
            </a:r>
            <a:r>
              <a:rPr lang="en-US" altLang="zh-CN" sz="2000" dirty="0"/>
              <a:t>://</a:t>
            </a:r>
            <a:r>
              <a:rPr lang="en-US" altLang="zh-CN" sz="2000" dirty="0" smtClean="0"/>
              <a:t>spark.apache.org/docs/latest/programming-guide.html#transformations</a:t>
            </a:r>
          </a:p>
          <a:p>
            <a:r>
              <a:rPr lang="en-US" altLang="zh-CN" sz="2000" dirty="0"/>
              <a:t>https://spark.apache.org/docs/latest/programming-guide.html#actions</a:t>
            </a:r>
            <a:endParaRPr lang="en-US" altLang="zh-CN" sz="2000" dirty="0" smtClean="0"/>
          </a:p>
          <a:p>
            <a:r>
              <a:rPr lang="en-US" altLang="zh-CN" sz="2000" dirty="0"/>
              <a:t>https://</a:t>
            </a:r>
            <a:r>
              <a:rPr lang="en-US" altLang="zh-CN" sz="2000" dirty="0" smtClean="0"/>
              <a:t>spark.apache.org/docs/latest/programming-guide.html#rdd-persistence</a:t>
            </a:r>
          </a:p>
        </p:txBody>
      </p:sp>
    </p:spTree>
    <p:extLst>
      <p:ext uri="{BB962C8B-B14F-4D97-AF65-F5344CB8AC3E}">
        <p14:creationId xmlns:p14="http://schemas.microsoft.com/office/powerpoint/2010/main" val="1426813745"/>
      </p:ext>
    </p:extLst>
  </p:cSld>
  <p:clrMapOvr>
    <a:masterClrMapping/>
  </p:clrMapOvr>
  <p:transition spd="slow" advTm="1637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转换</a:t>
            </a:r>
            <a:r>
              <a:rPr lang="zh-CN" altLang="en-US" dirty="0"/>
              <a:t>常见</a:t>
            </a:r>
            <a:r>
              <a:rPr lang="zh-CN" altLang="en-US" dirty="0" smtClean="0"/>
              <a:t>操作</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000" dirty="0"/>
          </a:p>
        </p:txBody>
      </p:sp>
      <p:graphicFrame>
        <p:nvGraphicFramePr>
          <p:cNvPr id="11" name="表格 10"/>
          <p:cNvGraphicFramePr>
            <a:graphicFrameLocks noGrp="1"/>
          </p:cNvGraphicFramePr>
          <p:nvPr>
            <p:extLst>
              <p:ext uri="{D42A27DB-BD31-4B8C-83A1-F6EECF244321}">
                <p14:modId xmlns:p14="http://schemas.microsoft.com/office/powerpoint/2010/main" val="2987547856"/>
              </p:ext>
            </p:extLst>
          </p:nvPr>
        </p:nvGraphicFramePr>
        <p:xfrm>
          <a:off x="344385" y="1361831"/>
          <a:ext cx="11507190" cy="4838700"/>
        </p:xfrm>
        <a:graphic>
          <a:graphicData uri="http://schemas.openxmlformats.org/drawingml/2006/table">
            <a:tbl>
              <a:tblPr firstRow="1" bandRow="1">
                <a:tableStyleId>{5C22544A-7EE6-4342-B048-85BDC9FD1C3A}</a:tableStyleId>
              </a:tblPr>
              <a:tblGrid>
                <a:gridCol w="2885704"/>
                <a:gridCol w="8621486"/>
              </a:tblGrid>
              <a:tr h="370840">
                <a:tc>
                  <a:txBody>
                    <a:bodyPr/>
                    <a:lstStyle/>
                    <a:p>
                      <a:pPr fontAlgn="base"/>
                      <a:r>
                        <a:rPr lang="zh-CN" altLang="en-US" sz="1200" b="1" dirty="0">
                          <a:effectLst/>
                          <a:latin typeface="微软雅黑" panose="020B0503020204020204" pitchFamily="34" charset="-122"/>
                          <a:ea typeface="微软雅黑" panose="020B0503020204020204" pitchFamily="34" charset="-122"/>
                        </a:rPr>
                        <a:t>转换</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tr>
              <a:tr h="370840">
                <a:tc>
                  <a:txBody>
                    <a:bodyPr/>
                    <a:lstStyle/>
                    <a:p>
                      <a:pPr fontAlgn="base"/>
                      <a:r>
                        <a:rPr lang="en-US" sz="1200" b="1" dirty="0">
                          <a:effectLst/>
                          <a:latin typeface="微软雅黑" panose="020B0503020204020204" pitchFamily="34" charset="-122"/>
                          <a:ea typeface="微软雅黑" panose="020B0503020204020204" pitchFamily="34" charset="-122"/>
                        </a:rPr>
                        <a:t>map</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返回一个新分布式数据集，由每一个输入元素经过</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函数转换后组成</a:t>
                      </a:r>
                    </a:p>
                  </a:txBody>
                  <a:tcPr marL="95250" marR="95250" marT="95250" marB="95250"/>
                </a:tc>
              </a:tr>
              <a:tr h="370840">
                <a:tc>
                  <a:txBody>
                    <a:bodyPr/>
                    <a:lstStyle/>
                    <a:p>
                      <a:pPr fontAlgn="base"/>
                      <a:r>
                        <a:rPr lang="en-US" sz="1200" b="1" dirty="0">
                          <a:effectLst/>
                          <a:latin typeface="微软雅黑" panose="020B0503020204020204" pitchFamily="34" charset="-122"/>
                          <a:ea typeface="微软雅黑" panose="020B0503020204020204" pitchFamily="34" charset="-122"/>
                        </a:rPr>
                        <a:t>filter</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返回一个新数据集，由经过</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函数计算后返回值为</a:t>
                      </a:r>
                      <a:r>
                        <a:rPr lang="en-US" altLang="zh-CN" sz="1200" dirty="0">
                          <a:effectLst/>
                          <a:latin typeface="微软雅黑" panose="020B0503020204020204" pitchFamily="34" charset="-122"/>
                          <a:ea typeface="微软雅黑" panose="020B0503020204020204" pitchFamily="34" charset="-122"/>
                        </a:rPr>
                        <a:t>true</a:t>
                      </a:r>
                      <a:r>
                        <a:rPr lang="zh-CN" altLang="en-US" sz="1200" dirty="0">
                          <a:effectLst/>
                          <a:latin typeface="微软雅黑" panose="020B0503020204020204" pitchFamily="34" charset="-122"/>
                          <a:ea typeface="微软雅黑" panose="020B0503020204020204" pitchFamily="34" charset="-122"/>
                        </a:rPr>
                        <a:t>的输入元素组成</a:t>
                      </a:r>
                    </a:p>
                  </a:txBody>
                  <a:tcPr marL="95250" marR="95250" marT="95250" marB="95250"/>
                </a:tc>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flatMap</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类似于</a:t>
                      </a:r>
                      <a:r>
                        <a:rPr lang="en-US" altLang="zh-CN" sz="1200" dirty="0">
                          <a:effectLst/>
                          <a:latin typeface="微软雅黑" panose="020B0503020204020204" pitchFamily="34" charset="-122"/>
                          <a:ea typeface="微软雅黑" panose="020B0503020204020204" pitchFamily="34" charset="-122"/>
                        </a:rPr>
                        <a:t>map</a:t>
                      </a:r>
                      <a:r>
                        <a:rPr lang="zh-CN" altLang="en-US" sz="1200" dirty="0">
                          <a:effectLst/>
                          <a:latin typeface="微软雅黑" panose="020B0503020204020204" pitchFamily="34" charset="-122"/>
                          <a:ea typeface="微软雅黑" panose="020B0503020204020204" pitchFamily="34" charset="-122"/>
                        </a:rPr>
                        <a:t>，但是每一个输入元素可以被映射为</a:t>
                      </a:r>
                      <a:r>
                        <a:rPr lang="en-US" altLang="zh-CN" sz="1200" dirty="0">
                          <a:effectLst/>
                          <a:latin typeface="微软雅黑" panose="020B0503020204020204" pitchFamily="34" charset="-122"/>
                          <a:ea typeface="微软雅黑" panose="020B0503020204020204" pitchFamily="34" charset="-122"/>
                        </a:rPr>
                        <a:t>0</a:t>
                      </a:r>
                      <a:r>
                        <a:rPr lang="zh-CN" altLang="en-US" sz="1200" dirty="0">
                          <a:effectLst/>
                          <a:latin typeface="微软雅黑" panose="020B0503020204020204" pitchFamily="34" charset="-122"/>
                          <a:ea typeface="微软雅黑" panose="020B0503020204020204" pitchFamily="34" charset="-122"/>
                        </a:rPr>
                        <a:t>或多个输出元素（因此</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应该返回一个序列，而不是单一元素）</a:t>
                      </a:r>
                    </a:p>
                  </a:txBody>
                  <a:tcPr marL="95250" marR="95250" marT="95250" marB="95250"/>
                </a:tc>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mapPartitions</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func</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类似于</a:t>
                      </a:r>
                      <a:r>
                        <a:rPr lang="en-US" altLang="zh-CN" sz="1200">
                          <a:effectLst/>
                          <a:latin typeface="微软雅黑" panose="020B0503020204020204" pitchFamily="34" charset="-122"/>
                          <a:ea typeface="微软雅黑" panose="020B0503020204020204" pitchFamily="34" charset="-122"/>
                        </a:rPr>
                        <a:t>map</a:t>
                      </a:r>
                      <a:r>
                        <a:rPr lang="zh-CN" altLang="en-US" sz="1200">
                          <a:effectLst/>
                          <a:latin typeface="微软雅黑" panose="020B0503020204020204" pitchFamily="34" charset="-122"/>
                          <a:ea typeface="微软雅黑" panose="020B0503020204020204" pitchFamily="34" charset="-122"/>
                        </a:rPr>
                        <a:t>，但独立地在</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的每一个分块上运行，因此在类型为</a:t>
                      </a:r>
                      <a:r>
                        <a:rPr lang="en-US" altLang="zh-CN" sz="1200">
                          <a:effectLst/>
                          <a:latin typeface="微软雅黑" panose="020B0503020204020204" pitchFamily="34" charset="-122"/>
                          <a:ea typeface="微软雅黑" panose="020B0503020204020204" pitchFamily="34" charset="-122"/>
                        </a:rPr>
                        <a:t>T</a:t>
                      </a:r>
                      <a:r>
                        <a:rPr lang="zh-CN" altLang="en-US" sz="1200">
                          <a:effectLst/>
                          <a:latin typeface="微软雅黑" panose="020B0503020204020204" pitchFamily="34" charset="-122"/>
                          <a:ea typeface="微软雅黑" panose="020B0503020204020204" pitchFamily="34" charset="-122"/>
                        </a:rPr>
                        <a:t>的</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上运行时，</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的函数类型必须是</a:t>
                      </a:r>
                      <a:r>
                        <a:rPr lang="en-US" altLang="zh-CN" sz="1200">
                          <a:effectLst/>
                          <a:latin typeface="微软雅黑" panose="020B0503020204020204" pitchFamily="34" charset="-122"/>
                          <a:ea typeface="微软雅黑" panose="020B0503020204020204" pitchFamily="34" charset="-122"/>
                        </a:rPr>
                        <a:t>Iterator[T] =&gt; Iterator[U]</a:t>
                      </a:r>
                    </a:p>
                  </a:txBody>
                  <a:tcPr marL="95250" marR="95250" marT="95250" marB="95250"/>
                </a:tc>
              </a:tr>
              <a:tr h="370840">
                <a:tc>
                  <a:txBody>
                    <a:bodyPr/>
                    <a:lstStyle/>
                    <a:p>
                      <a:pPr fontAlgn="base"/>
                      <a:r>
                        <a:rPr lang="en-US" sz="1200" b="1" dirty="0">
                          <a:effectLst/>
                          <a:latin typeface="微软雅黑" panose="020B0503020204020204" pitchFamily="34" charset="-122"/>
                          <a:ea typeface="微软雅黑" panose="020B0503020204020204" pitchFamily="34" charset="-122"/>
                        </a:rPr>
                        <a:t>union</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otherDataset</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返回一个新的数据集，新数据集是由源数据集和参数数据集联合而成</a:t>
                      </a:r>
                    </a:p>
                  </a:txBody>
                  <a:tcPr marL="95250" marR="95250" marT="95250" marB="95250"/>
                </a:tc>
              </a:tr>
              <a:tr h="370840">
                <a:tc>
                  <a:txBody>
                    <a:bodyPr/>
                    <a:lstStyle/>
                    <a:p>
                      <a:pPr fontAlgn="base"/>
                      <a:r>
                        <a:rPr lang="en-US" sz="1200" b="1" dirty="0">
                          <a:effectLst/>
                          <a:latin typeface="微软雅黑" panose="020B0503020204020204" pitchFamily="34" charset="-122"/>
                          <a:ea typeface="微软雅黑" panose="020B0503020204020204" pitchFamily="34" charset="-122"/>
                        </a:rPr>
                        <a:t>distinct</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返回一个包含源数据集中所有不重复元素的新数据集</a:t>
                      </a:r>
                    </a:p>
                  </a:txBody>
                  <a:tcPr marL="95250" marR="95250" marT="95250" marB="95250"/>
                </a:tc>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groupByKey</a:t>
                      </a:r>
                      <a:r>
                        <a:rPr lang="en-US" sz="1200" dirty="0">
                          <a:effectLst/>
                          <a:latin typeface="微软雅黑" panose="020B0503020204020204" pitchFamily="34" charset="-122"/>
                          <a:ea typeface="微软雅黑" panose="020B0503020204020204" pitchFamily="34" charset="-122"/>
                        </a:rPr>
                        <a:t>([</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在一个（</a:t>
                      </a:r>
                      <a:r>
                        <a:rPr lang="en-US" altLang="zh-CN"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）对的数据集上调用，返回一个（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Seq[V])</a:t>
                      </a:r>
                      <a:r>
                        <a:rPr lang="zh-CN" altLang="en-US" sz="1200">
                          <a:effectLst/>
                          <a:latin typeface="微软雅黑" panose="020B0503020204020204" pitchFamily="34" charset="-122"/>
                          <a:ea typeface="微软雅黑" panose="020B0503020204020204" pitchFamily="34" charset="-122"/>
                        </a:rPr>
                        <a:t>对的数据集</a:t>
                      </a:r>
                      <a:br>
                        <a:rPr lang="zh-CN" altLang="en-US" sz="1200">
                          <a:effectLst/>
                          <a:latin typeface="微软雅黑" panose="020B0503020204020204" pitchFamily="34" charset="-122"/>
                          <a:ea typeface="微软雅黑" panose="020B0503020204020204" pitchFamily="34" charset="-122"/>
                        </a:rPr>
                      </a:br>
                      <a:r>
                        <a:rPr lang="zh-CN" altLang="en-US" sz="1200" b="1">
                          <a:effectLst/>
                          <a:latin typeface="微软雅黑" panose="020B0503020204020204" pitchFamily="34" charset="-122"/>
                          <a:ea typeface="微软雅黑" panose="020B0503020204020204" pitchFamily="34" charset="-122"/>
                        </a:rPr>
                        <a:t>注意：</a:t>
                      </a:r>
                      <a:r>
                        <a:rPr lang="zh-CN" altLang="en-US" sz="1200">
                          <a:effectLst/>
                          <a:latin typeface="微软雅黑" panose="020B0503020204020204" pitchFamily="34" charset="-122"/>
                          <a:ea typeface="微软雅黑" panose="020B0503020204020204" pitchFamily="34" charset="-122"/>
                        </a:rPr>
                        <a:t>默认情况下，只有</a:t>
                      </a:r>
                      <a:r>
                        <a:rPr lang="en-US" altLang="zh-CN" sz="1200">
                          <a:effectLst/>
                          <a:latin typeface="微软雅黑" panose="020B0503020204020204" pitchFamily="34" charset="-122"/>
                          <a:ea typeface="微软雅黑" panose="020B0503020204020204" pitchFamily="34" charset="-122"/>
                        </a:rPr>
                        <a:t>8</a:t>
                      </a:r>
                      <a:r>
                        <a:rPr lang="zh-CN" altLang="en-US" sz="1200">
                          <a:effectLst/>
                          <a:latin typeface="微软雅黑" panose="020B0503020204020204" pitchFamily="34" charset="-122"/>
                          <a:ea typeface="微软雅黑" panose="020B0503020204020204" pitchFamily="34" charset="-122"/>
                        </a:rPr>
                        <a:t>个并行任务来做操作，但是你可以传入一个可选的</a:t>
                      </a:r>
                      <a:r>
                        <a:rPr lang="en-US" altLang="zh-CN" sz="1200">
                          <a:effectLst/>
                          <a:latin typeface="微软雅黑" panose="020B0503020204020204" pitchFamily="34" charset="-122"/>
                          <a:ea typeface="微软雅黑" panose="020B0503020204020204" pitchFamily="34" charset="-122"/>
                        </a:rPr>
                        <a:t>numTasks</a:t>
                      </a:r>
                      <a:r>
                        <a:rPr lang="zh-CN" altLang="en-US" sz="1200">
                          <a:effectLst/>
                          <a:latin typeface="微软雅黑" panose="020B0503020204020204" pitchFamily="34" charset="-122"/>
                          <a:ea typeface="微软雅黑" panose="020B0503020204020204" pitchFamily="34" charset="-122"/>
                        </a:rPr>
                        <a:t>参数来改变它</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reduceByKey</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 [</a:t>
                      </a:r>
                      <a:r>
                        <a:rPr lang="en-US" sz="1200" i="1">
                          <a:effectLst/>
                          <a:latin typeface="微软雅黑" panose="020B0503020204020204" pitchFamily="34" charset="-122"/>
                          <a:ea typeface="微软雅黑" panose="020B0503020204020204" pitchFamily="34" charset="-122"/>
                        </a:rPr>
                        <a:t>numTasks</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在一个（</a:t>
                      </a:r>
                      <a:r>
                        <a:rPr lang="en-US" altLang="zh-CN" sz="1200" dirty="0">
                          <a:effectLst/>
                          <a:latin typeface="微软雅黑" panose="020B0503020204020204" pitchFamily="34" charset="-122"/>
                          <a:ea typeface="微软雅黑" panose="020B0503020204020204" pitchFamily="34" charset="-122"/>
                        </a:rPr>
                        <a:t>K</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V)</a:t>
                      </a:r>
                      <a:r>
                        <a:rPr lang="zh-CN" altLang="en-US" sz="1200" dirty="0">
                          <a:effectLst/>
                          <a:latin typeface="微软雅黑" panose="020B0503020204020204" pitchFamily="34" charset="-122"/>
                          <a:ea typeface="微软雅黑" panose="020B0503020204020204" pitchFamily="34" charset="-122"/>
                        </a:rPr>
                        <a:t>对的数据集上调用时，返回一个（</a:t>
                      </a:r>
                      <a:r>
                        <a:rPr lang="en-US" altLang="zh-CN" sz="1200" dirty="0">
                          <a:effectLst/>
                          <a:latin typeface="微软雅黑" panose="020B0503020204020204" pitchFamily="34" charset="-122"/>
                          <a:ea typeface="微软雅黑" panose="020B0503020204020204" pitchFamily="34" charset="-122"/>
                        </a:rPr>
                        <a:t>K</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V</a:t>
                      </a:r>
                      <a:r>
                        <a:rPr lang="zh-CN" altLang="en-US" sz="1200" dirty="0">
                          <a:effectLst/>
                          <a:latin typeface="微软雅黑" panose="020B0503020204020204" pitchFamily="34" charset="-122"/>
                          <a:ea typeface="微软雅黑" panose="020B0503020204020204" pitchFamily="34" charset="-122"/>
                        </a:rPr>
                        <a:t>）对的数据集，使用指定的</a:t>
                      </a:r>
                      <a:r>
                        <a:rPr lang="en-US" altLang="zh-CN" sz="1200" dirty="0">
                          <a:effectLst/>
                          <a:latin typeface="微软雅黑" panose="020B0503020204020204" pitchFamily="34" charset="-122"/>
                          <a:ea typeface="微软雅黑" panose="020B0503020204020204" pitchFamily="34" charset="-122"/>
                        </a:rPr>
                        <a:t>reduce</a:t>
                      </a:r>
                      <a:r>
                        <a:rPr lang="zh-CN" altLang="en-US" sz="1200" dirty="0">
                          <a:effectLst/>
                          <a:latin typeface="微软雅黑" panose="020B0503020204020204" pitchFamily="34" charset="-122"/>
                          <a:ea typeface="微软雅黑" panose="020B0503020204020204" pitchFamily="34" charset="-122"/>
                        </a:rPr>
                        <a:t>函数，将相同</a:t>
                      </a:r>
                      <a:r>
                        <a:rPr lang="en-US" altLang="zh-CN" sz="1200" dirty="0">
                          <a:effectLst/>
                          <a:latin typeface="微软雅黑" panose="020B0503020204020204" pitchFamily="34" charset="-122"/>
                          <a:ea typeface="微软雅黑" panose="020B0503020204020204" pitchFamily="34" charset="-122"/>
                        </a:rPr>
                        <a:t>key</a:t>
                      </a:r>
                      <a:r>
                        <a:rPr lang="zh-CN" altLang="en-US" sz="1200" dirty="0">
                          <a:effectLst/>
                          <a:latin typeface="微软雅黑" panose="020B0503020204020204" pitchFamily="34" charset="-122"/>
                          <a:ea typeface="微软雅黑" panose="020B0503020204020204" pitchFamily="34" charset="-122"/>
                        </a:rPr>
                        <a:t>的值聚合到一起。类似</a:t>
                      </a:r>
                      <a:r>
                        <a:rPr lang="en-US" altLang="zh-CN" sz="1200" dirty="0" err="1">
                          <a:effectLst/>
                          <a:latin typeface="微软雅黑" panose="020B0503020204020204" pitchFamily="34" charset="-122"/>
                          <a:ea typeface="微软雅黑" panose="020B0503020204020204" pitchFamily="34" charset="-122"/>
                        </a:rPr>
                        <a:t>groupByKey</a:t>
                      </a:r>
                      <a:r>
                        <a:rPr lang="zh-CN" altLang="en-US" sz="1200" dirty="0">
                          <a:effectLst/>
                          <a:latin typeface="微软雅黑" panose="020B0503020204020204" pitchFamily="34" charset="-122"/>
                          <a:ea typeface="微软雅黑" panose="020B0503020204020204" pitchFamily="34" charset="-122"/>
                        </a:rPr>
                        <a:t>，</a:t>
                      </a:r>
                      <a:r>
                        <a:rPr lang="en-US" altLang="zh-CN" sz="1200" dirty="0">
                          <a:effectLst/>
                          <a:latin typeface="微软雅黑" panose="020B0503020204020204" pitchFamily="34" charset="-122"/>
                          <a:ea typeface="微软雅黑" panose="020B0503020204020204" pitchFamily="34" charset="-122"/>
                        </a:rPr>
                        <a:t>reduce</a:t>
                      </a:r>
                      <a:r>
                        <a:rPr lang="zh-CN" altLang="en-US" sz="1200" dirty="0">
                          <a:effectLst/>
                          <a:latin typeface="微软雅黑" panose="020B0503020204020204" pitchFamily="34" charset="-122"/>
                          <a:ea typeface="微软雅黑" panose="020B0503020204020204" pitchFamily="34" charset="-122"/>
                        </a:rPr>
                        <a:t>任务个数是可以通过第二个可选参数来配置的</a:t>
                      </a:r>
                    </a:p>
                  </a:txBody>
                  <a:tcPr marL="95250" marR="95250" marT="95250" marB="95250"/>
                </a:tc>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sortByKey</a:t>
                      </a:r>
                      <a:r>
                        <a:rPr lang="en-US" sz="1200" dirty="0">
                          <a:effectLst/>
                          <a:latin typeface="微软雅黑" panose="020B0503020204020204" pitchFamily="34" charset="-122"/>
                          <a:ea typeface="微软雅黑" panose="020B0503020204020204" pitchFamily="34" charset="-122"/>
                        </a:rPr>
                        <a:t>([</a:t>
                      </a:r>
                      <a:r>
                        <a:rPr lang="en-US" sz="1200" i="1" dirty="0">
                          <a:effectLst/>
                          <a:latin typeface="微软雅黑" panose="020B0503020204020204" pitchFamily="34" charset="-122"/>
                          <a:ea typeface="微软雅黑" panose="020B0503020204020204" pitchFamily="34" charset="-122"/>
                        </a:rPr>
                        <a:t>ascending</a:t>
                      </a:r>
                      <a:r>
                        <a:rPr lang="en-US" sz="1200" dirty="0">
                          <a:effectLst/>
                          <a:latin typeface="微软雅黑" panose="020B0503020204020204" pitchFamily="34" charset="-122"/>
                          <a:ea typeface="微软雅黑" panose="020B0503020204020204" pitchFamily="34" charset="-122"/>
                        </a:rPr>
                        <a:t>], [</a:t>
                      </a:r>
                      <a:r>
                        <a:rPr lang="en-US" sz="1200" i="1" dirty="0" err="1">
                          <a:effectLst/>
                          <a:latin typeface="微软雅黑" panose="020B0503020204020204" pitchFamily="34" charset="-122"/>
                          <a:ea typeface="微软雅黑" panose="020B0503020204020204" pitchFamily="34" charset="-122"/>
                        </a:rPr>
                        <a:t>numTasks</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V)</a:t>
                      </a:r>
                      <a:r>
                        <a:rPr lang="zh-CN" altLang="en-US" sz="1200">
                          <a:effectLst/>
                          <a:latin typeface="微软雅黑" panose="020B0503020204020204" pitchFamily="34" charset="-122"/>
                          <a:ea typeface="微软雅黑" panose="020B0503020204020204" pitchFamily="34" charset="-122"/>
                        </a:rPr>
                        <a:t>对的数据集上调用，</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必须实现</a:t>
                      </a:r>
                      <a:r>
                        <a:rPr lang="en-US" altLang="zh-CN" sz="1200">
                          <a:effectLst/>
                          <a:latin typeface="微软雅黑" panose="020B0503020204020204" pitchFamily="34" charset="-122"/>
                          <a:ea typeface="微软雅黑" panose="020B0503020204020204" pitchFamily="34" charset="-122"/>
                        </a:rPr>
                        <a:t>Ordered</a:t>
                      </a:r>
                      <a:r>
                        <a:rPr lang="zh-CN" altLang="en-US" sz="1200">
                          <a:effectLst/>
                          <a:latin typeface="微软雅黑" panose="020B0503020204020204" pitchFamily="34" charset="-122"/>
                          <a:ea typeface="微软雅黑" panose="020B0503020204020204" pitchFamily="34" charset="-122"/>
                        </a:rPr>
                        <a:t>接口，返回一个按照</a:t>
                      </a:r>
                      <a:r>
                        <a:rPr lang="en-US" altLang="zh-CN" sz="1200">
                          <a:effectLst/>
                          <a:latin typeface="微软雅黑" panose="020B0503020204020204" pitchFamily="34" charset="-122"/>
                          <a:ea typeface="微软雅黑" panose="020B0503020204020204" pitchFamily="34" charset="-122"/>
                        </a:rPr>
                        <a:t>Key</a:t>
                      </a:r>
                      <a:r>
                        <a:rPr lang="zh-CN" altLang="en-US" sz="1200">
                          <a:effectLst/>
                          <a:latin typeface="微软雅黑" panose="020B0503020204020204" pitchFamily="34" charset="-122"/>
                          <a:ea typeface="微软雅黑" panose="020B0503020204020204" pitchFamily="34" charset="-122"/>
                        </a:rPr>
                        <a:t>进行排序的（</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V</a:t>
                      </a:r>
                      <a:r>
                        <a:rPr lang="zh-CN" altLang="en-US" sz="1200">
                          <a:effectLst/>
                          <a:latin typeface="微软雅黑" panose="020B0503020204020204" pitchFamily="34" charset="-122"/>
                          <a:ea typeface="微软雅黑" panose="020B0503020204020204" pitchFamily="34" charset="-122"/>
                        </a:rPr>
                        <a:t>）对数据集。升序或降序由</a:t>
                      </a:r>
                      <a:r>
                        <a:rPr lang="en-US" altLang="zh-CN" sz="1200">
                          <a:effectLst/>
                          <a:latin typeface="微软雅黑" panose="020B0503020204020204" pitchFamily="34" charset="-122"/>
                          <a:ea typeface="微软雅黑" panose="020B0503020204020204" pitchFamily="34" charset="-122"/>
                        </a:rPr>
                        <a:t>ascending</a:t>
                      </a:r>
                      <a:r>
                        <a:rPr lang="zh-CN" altLang="en-US" sz="1200">
                          <a:effectLst/>
                          <a:latin typeface="微软雅黑" panose="020B0503020204020204" pitchFamily="34" charset="-122"/>
                          <a:ea typeface="微软雅黑" panose="020B0503020204020204" pitchFamily="34" charset="-122"/>
                        </a:rPr>
                        <a:t>布尔参数决定</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join</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otherDataset</a:t>
                      </a:r>
                      <a:r>
                        <a:rPr lang="en-US" sz="1200">
                          <a:effectLst/>
                          <a:latin typeface="微软雅黑" panose="020B0503020204020204" pitchFamily="34" charset="-122"/>
                          <a:ea typeface="微软雅黑" panose="020B0503020204020204" pitchFamily="34" charset="-122"/>
                        </a:rPr>
                        <a:t>, [</a:t>
                      </a:r>
                      <a:r>
                        <a:rPr lang="en-US" sz="1200" i="1">
                          <a:effectLst/>
                          <a:latin typeface="微软雅黑" panose="020B0503020204020204" pitchFamily="34" charset="-122"/>
                          <a:ea typeface="微软雅黑" panose="020B0503020204020204" pitchFamily="34" charset="-122"/>
                        </a:rPr>
                        <a:t>numTasks</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在类型为（</a:t>
                      </a:r>
                      <a:r>
                        <a:rPr lang="en-US" altLang="zh-CN" sz="1200" dirty="0">
                          <a:effectLst/>
                          <a:latin typeface="微软雅黑" panose="020B0503020204020204" pitchFamily="34" charset="-122"/>
                          <a:ea typeface="微软雅黑" panose="020B0503020204020204" pitchFamily="34" charset="-122"/>
                        </a:rPr>
                        <a:t>K,V)</a:t>
                      </a:r>
                      <a:r>
                        <a:rPr lang="zh-CN" altLang="en-US" sz="1200" dirty="0">
                          <a:effectLst/>
                          <a:latin typeface="微软雅黑" panose="020B0503020204020204" pitchFamily="34" charset="-122"/>
                          <a:ea typeface="微软雅黑" panose="020B0503020204020204" pitchFamily="34" charset="-122"/>
                        </a:rPr>
                        <a:t>和（</a:t>
                      </a:r>
                      <a:r>
                        <a:rPr lang="en-US" altLang="zh-CN" sz="1200" dirty="0">
                          <a:effectLst/>
                          <a:latin typeface="微软雅黑" panose="020B0503020204020204" pitchFamily="34" charset="-122"/>
                          <a:ea typeface="微软雅黑" panose="020B0503020204020204" pitchFamily="34" charset="-122"/>
                        </a:rPr>
                        <a:t>K,W)</a:t>
                      </a:r>
                      <a:r>
                        <a:rPr lang="zh-CN" altLang="en-US" sz="1200" dirty="0">
                          <a:effectLst/>
                          <a:latin typeface="微软雅黑" panose="020B0503020204020204" pitchFamily="34" charset="-122"/>
                          <a:ea typeface="微软雅黑" panose="020B0503020204020204" pitchFamily="34" charset="-122"/>
                        </a:rPr>
                        <a:t>类型的数据集上调用时，返回一个相同</a:t>
                      </a:r>
                      <a:r>
                        <a:rPr lang="en-US" altLang="zh-CN" sz="1200" dirty="0">
                          <a:effectLst/>
                          <a:latin typeface="微软雅黑" panose="020B0503020204020204" pitchFamily="34" charset="-122"/>
                          <a:ea typeface="微软雅黑" panose="020B0503020204020204" pitchFamily="34" charset="-122"/>
                        </a:rPr>
                        <a:t>key</a:t>
                      </a:r>
                      <a:r>
                        <a:rPr lang="zh-CN" altLang="en-US" sz="1200" dirty="0">
                          <a:effectLst/>
                          <a:latin typeface="微软雅黑" panose="020B0503020204020204" pitchFamily="34" charset="-122"/>
                          <a:ea typeface="微软雅黑" panose="020B0503020204020204" pitchFamily="34" charset="-122"/>
                        </a:rPr>
                        <a:t>对应的所有元素对在一起的</a:t>
                      </a:r>
                      <a:r>
                        <a:rPr lang="en-US" altLang="zh-CN" sz="1200" dirty="0">
                          <a:effectLst/>
                          <a:latin typeface="微软雅黑" panose="020B0503020204020204" pitchFamily="34" charset="-122"/>
                          <a:ea typeface="微软雅黑" panose="020B0503020204020204" pitchFamily="34" charset="-122"/>
                        </a:rPr>
                        <a:t>(K, (V, W))</a:t>
                      </a:r>
                      <a:r>
                        <a:rPr lang="zh-CN" altLang="en-US" sz="1200" dirty="0">
                          <a:effectLst/>
                          <a:latin typeface="微软雅黑" panose="020B0503020204020204" pitchFamily="34" charset="-122"/>
                          <a:ea typeface="微软雅黑" panose="020B0503020204020204" pitchFamily="34" charset="-122"/>
                        </a:rPr>
                        <a:t>数据集</a:t>
                      </a:r>
                    </a:p>
                  </a:txBody>
                  <a:tcPr marL="95250" marR="95250" marT="95250" marB="95250"/>
                </a:tc>
              </a:tr>
            </a:tbl>
          </a:graphicData>
        </a:graphic>
      </p:graphicFrame>
    </p:spTree>
    <p:extLst>
      <p:ext uri="{BB962C8B-B14F-4D97-AF65-F5344CB8AC3E}">
        <p14:creationId xmlns:p14="http://schemas.microsoft.com/office/powerpoint/2010/main" val="909959481"/>
      </p:ext>
    </p:extLst>
  </p:cSld>
  <p:clrMapOvr>
    <a:masterClrMapping/>
  </p:clrMapOvr>
  <p:transition spd="slow" advTm="987">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动作常见操作</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https://spark.apache.org/docs/latest/programming-guide.html#resilient-distributed-datasets-rdds</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000" dirty="0"/>
          </a:p>
        </p:txBody>
      </p:sp>
      <p:graphicFrame>
        <p:nvGraphicFramePr>
          <p:cNvPr id="11" name="表格 10"/>
          <p:cNvGraphicFramePr>
            <a:graphicFrameLocks noGrp="1"/>
          </p:cNvGraphicFramePr>
          <p:nvPr>
            <p:extLst>
              <p:ext uri="{D42A27DB-BD31-4B8C-83A1-F6EECF244321}">
                <p14:modId xmlns:p14="http://schemas.microsoft.com/office/powerpoint/2010/main" val="1150024691"/>
              </p:ext>
            </p:extLst>
          </p:nvPr>
        </p:nvGraphicFramePr>
        <p:xfrm>
          <a:off x="344385" y="1361831"/>
          <a:ext cx="11507190" cy="4831080"/>
        </p:xfrm>
        <a:graphic>
          <a:graphicData uri="http://schemas.openxmlformats.org/drawingml/2006/table">
            <a:tbl>
              <a:tblPr firstRow="1" bandRow="1">
                <a:tableStyleId>{5C22544A-7EE6-4342-B048-85BDC9FD1C3A}</a:tableStyleId>
              </a:tblPr>
              <a:tblGrid>
                <a:gridCol w="2291937"/>
                <a:gridCol w="9215253"/>
              </a:tblGrid>
              <a:tr h="370840">
                <a:tc>
                  <a:txBody>
                    <a:bodyPr/>
                    <a:lstStyle/>
                    <a:p>
                      <a:pPr fontAlgn="base"/>
                      <a:r>
                        <a:rPr lang="zh-CN" altLang="en-US" sz="1200" b="1" dirty="0">
                          <a:effectLst/>
                          <a:latin typeface="微软雅黑" panose="020B0503020204020204" pitchFamily="34" charset="-122"/>
                          <a:ea typeface="微软雅黑" panose="020B0503020204020204" pitchFamily="34" charset="-122"/>
                        </a:rPr>
                        <a:t>动作</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reduce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通过函数</a:t>
                      </a:r>
                      <a:r>
                        <a:rPr lang="en-US" altLang="zh-CN" sz="1200" i="1">
                          <a:effectLst/>
                          <a:latin typeface="微软雅黑" panose="020B0503020204020204" pitchFamily="34" charset="-122"/>
                          <a:ea typeface="微软雅黑" panose="020B0503020204020204" pitchFamily="34" charset="-122"/>
                        </a:rPr>
                        <a:t>func</a:t>
                      </a:r>
                      <a:r>
                        <a:rPr lang="zh-CN" altLang="en-US" sz="1200">
                          <a:effectLst/>
                          <a:latin typeface="微软雅黑" panose="020B0503020204020204" pitchFamily="34" charset="-122"/>
                          <a:ea typeface="微软雅黑" panose="020B0503020204020204" pitchFamily="34" charset="-122"/>
                        </a:rPr>
                        <a:t>（接受两个参数，返回一个参数）聚集数据集中的所有元素。这个功能必须可交换且可关联的，从而可以正确的被并行执行。</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collect</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在驱动程序中，以数组的形式，返回数据集的所有元素。这通常会在使用</a:t>
                      </a:r>
                      <a:r>
                        <a:rPr lang="en-US" altLang="zh-CN" sz="1200">
                          <a:effectLst/>
                          <a:latin typeface="微软雅黑" panose="020B0503020204020204" pitchFamily="34" charset="-122"/>
                          <a:ea typeface="微软雅黑" panose="020B0503020204020204" pitchFamily="34" charset="-122"/>
                        </a:rPr>
                        <a:t>filter</a:t>
                      </a:r>
                      <a:r>
                        <a:rPr lang="zh-CN" altLang="en-US" sz="1200">
                          <a:effectLst/>
                          <a:latin typeface="微软雅黑" panose="020B0503020204020204" pitchFamily="34" charset="-122"/>
                          <a:ea typeface="微软雅黑" panose="020B0503020204020204" pitchFamily="34" charset="-122"/>
                        </a:rPr>
                        <a:t>或者其它操作并返回一个足够小的数据子集后再使用会比较有用。</a:t>
                      </a:r>
                    </a:p>
                  </a:txBody>
                  <a:tcPr marL="95250" marR="95250" marT="95250" marB="95250"/>
                </a:tc>
              </a:tr>
              <a:tr h="370840">
                <a:tc>
                  <a:txBody>
                    <a:bodyPr/>
                    <a:lstStyle/>
                    <a:p>
                      <a:pPr fontAlgn="base"/>
                      <a:r>
                        <a:rPr lang="en-US" sz="1200" b="1" dirty="0">
                          <a:effectLst/>
                          <a:latin typeface="微软雅黑" panose="020B0503020204020204" pitchFamily="34" charset="-122"/>
                          <a:ea typeface="微软雅黑" panose="020B0503020204020204" pitchFamily="34" charset="-122"/>
                        </a:rPr>
                        <a:t>count</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返回数据集的元素的个数。</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first</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返回数据集的第一个元素（类似于</a:t>
                      </a:r>
                      <a:r>
                        <a:rPr lang="en-US" altLang="zh-CN" sz="1200">
                          <a:effectLst/>
                          <a:latin typeface="微软雅黑" panose="020B0503020204020204" pitchFamily="34" charset="-122"/>
                          <a:ea typeface="微软雅黑" panose="020B0503020204020204" pitchFamily="34" charset="-122"/>
                        </a:rPr>
                        <a:t>take</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1</a:t>
                      </a:r>
                      <a:r>
                        <a:rPr lang="zh-CN" altLang="en-US" sz="1200">
                          <a:effectLst/>
                          <a:latin typeface="微软雅黑" panose="020B0503020204020204" pitchFamily="34" charset="-122"/>
                          <a:ea typeface="微软雅黑" panose="020B0503020204020204" pitchFamily="34" charset="-122"/>
                        </a:rPr>
                        <a:t>））</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take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n</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返回一个由数据集的前</a:t>
                      </a:r>
                      <a:r>
                        <a:rPr lang="en-US" altLang="zh-CN" sz="1200" i="1">
                          <a:effectLst/>
                          <a:latin typeface="微软雅黑" panose="020B0503020204020204" pitchFamily="34" charset="-122"/>
                          <a:ea typeface="微软雅黑" panose="020B0503020204020204" pitchFamily="34" charset="-122"/>
                        </a:rPr>
                        <a:t>n</a:t>
                      </a:r>
                      <a:r>
                        <a:rPr lang="zh-CN" altLang="en-US" sz="1200">
                          <a:effectLst/>
                          <a:latin typeface="微软雅黑" panose="020B0503020204020204" pitchFamily="34" charset="-122"/>
                          <a:ea typeface="微软雅黑" panose="020B0503020204020204" pitchFamily="34" charset="-122"/>
                        </a:rPr>
                        <a:t>个元素组成的数组。注意，这个操作目前并非并行执行，而是由驱动程序计算所有的元素</a:t>
                      </a:r>
                    </a:p>
                  </a:txBody>
                  <a:tcPr marL="95250" marR="95250" marT="95250" marB="95250"/>
                </a:tc>
              </a:tr>
              <a:tr h="370840">
                <a:tc>
                  <a:txBody>
                    <a:bodyPr/>
                    <a:lstStyle/>
                    <a:p>
                      <a:pPr fontAlgn="base"/>
                      <a:r>
                        <a:rPr lang="en-US" sz="1200" b="1" dirty="0" err="1">
                          <a:effectLst/>
                          <a:latin typeface="微软雅黑" panose="020B0503020204020204" pitchFamily="34" charset="-122"/>
                          <a:ea typeface="微软雅黑" panose="020B0503020204020204" pitchFamily="34" charset="-122"/>
                        </a:rPr>
                        <a:t>saveAsTextFile</a:t>
                      </a:r>
                      <a:r>
                        <a:rPr lang="en-US" sz="1200" dirty="0">
                          <a:effectLst/>
                          <a:latin typeface="微软雅黑" panose="020B0503020204020204" pitchFamily="34" charset="-122"/>
                          <a:ea typeface="微软雅黑" panose="020B0503020204020204" pitchFamily="34" charset="-122"/>
                        </a:rPr>
                        <a:t>(</a:t>
                      </a:r>
                      <a:r>
                        <a:rPr lang="en-US" sz="1200" i="1" dirty="0">
                          <a:effectLst/>
                          <a:latin typeface="微软雅黑" panose="020B0503020204020204" pitchFamily="34" charset="-122"/>
                          <a:ea typeface="微软雅黑" panose="020B0503020204020204" pitchFamily="34" charset="-122"/>
                        </a:rPr>
                        <a:t>path</a:t>
                      </a:r>
                      <a:r>
                        <a:rPr lang="en-US" sz="1200" dirty="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将数据集的元素，以</a:t>
                      </a:r>
                      <a:r>
                        <a:rPr lang="en-US" altLang="zh-CN" sz="1200" dirty="0" err="1">
                          <a:effectLst/>
                          <a:latin typeface="微软雅黑" panose="020B0503020204020204" pitchFamily="34" charset="-122"/>
                          <a:ea typeface="微软雅黑" panose="020B0503020204020204" pitchFamily="34" charset="-122"/>
                        </a:rPr>
                        <a:t>textfile</a:t>
                      </a:r>
                      <a:r>
                        <a:rPr lang="zh-CN" altLang="en-US" sz="1200" dirty="0">
                          <a:effectLst/>
                          <a:latin typeface="微软雅黑" panose="020B0503020204020204" pitchFamily="34" charset="-122"/>
                          <a:ea typeface="微软雅黑" panose="020B0503020204020204" pitchFamily="34" charset="-122"/>
                        </a:rPr>
                        <a:t>的形式，保存到本地文件系统，</a:t>
                      </a:r>
                      <a:r>
                        <a:rPr lang="en-US" altLang="zh-CN" sz="1200" dirty="0">
                          <a:effectLst/>
                          <a:latin typeface="微软雅黑" panose="020B0503020204020204" pitchFamily="34" charset="-122"/>
                          <a:ea typeface="微软雅黑" panose="020B0503020204020204" pitchFamily="34" charset="-122"/>
                        </a:rPr>
                        <a:t>HDFS</a:t>
                      </a:r>
                      <a:r>
                        <a:rPr lang="zh-CN" altLang="en-US" sz="1200" dirty="0">
                          <a:effectLst/>
                          <a:latin typeface="微软雅黑" panose="020B0503020204020204" pitchFamily="34" charset="-122"/>
                          <a:ea typeface="微软雅黑" panose="020B0503020204020204" pitchFamily="34" charset="-122"/>
                        </a:rPr>
                        <a:t>或者任何其它</a:t>
                      </a:r>
                      <a:r>
                        <a:rPr lang="en-US" altLang="zh-CN" sz="1200" dirty="0" err="1">
                          <a:effectLst/>
                          <a:latin typeface="微软雅黑" panose="020B0503020204020204" pitchFamily="34" charset="-122"/>
                          <a:ea typeface="微软雅黑" panose="020B0503020204020204" pitchFamily="34" charset="-122"/>
                        </a:rPr>
                        <a:t>hadoop</a:t>
                      </a:r>
                      <a:r>
                        <a:rPr lang="zh-CN" altLang="en-US" sz="1200" dirty="0">
                          <a:effectLst/>
                          <a:latin typeface="微软雅黑" panose="020B0503020204020204" pitchFamily="34" charset="-122"/>
                          <a:ea typeface="微软雅黑" panose="020B0503020204020204" pitchFamily="34" charset="-122"/>
                        </a:rPr>
                        <a:t>支持的文件系统。对于每个元素，</a:t>
                      </a:r>
                      <a:r>
                        <a:rPr lang="en-US" altLang="zh-CN" sz="1200" dirty="0">
                          <a:effectLst/>
                          <a:latin typeface="微软雅黑" panose="020B0503020204020204" pitchFamily="34" charset="-122"/>
                          <a:ea typeface="微软雅黑" panose="020B0503020204020204" pitchFamily="34" charset="-122"/>
                        </a:rPr>
                        <a:t>Spark</a:t>
                      </a:r>
                      <a:r>
                        <a:rPr lang="zh-CN" altLang="en-US" sz="1200" dirty="0">
                          <a:effectLst/>
                          <a:latin typeface="微软雅黑" panose="020B0503020204020204" pitchFamily="34" charset="-122"/>
                          <a:ea typeface="微软雅黑" panose="020B0503020204020204" pitchFamily="34" charset="-122"/>
                        </a:rPr>
                        <a:t>将会调用</a:t>
                      </a:r>
                      <a:r>
                        <a:rPr lang="en-US" altLang="zh-CN" sz="1200" dirty="0" err="1">
                          <a:effectLst/>
                          <a:latin typeface="微软雅黑" panose="020B0503020204020204" pitchFamily="34" charset="-122"/>
                          <a:ea typeface="微软雅黑" panose="020B0503020204020204" pitchFamily="34" charset="-122"/>
                        </a:rPr>
                        <a:t>toString</a:t>
                      </a:r>
                      <a:r>
                        <a:rPr lang="zh-CN" altLang="en-US" sz="1200" dirty="0">
                          <a:effectLst/>
                          <a:latin typeface="微软雅黑" panose="020B0503020204020204" pitchFamily="34" charset="-122"/>
                          <a:ea typeface="微软雅黑" panose="020B0503020204020204" pitchFamily="34" charset="-122"/>
                        </a:rPr>
                        <a:t>方法，将它转换为文件中的文本行</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saveAsSequenceFile</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path</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将数据集的元素，以</a:t>
                      </a:r>
                      <a:r>
                        <a:rPr lang="en-US" sz="1200">
                          <a:effectLst/>
                          <a:latin typeface="微软雅黑" panose="020B0503020204020204" pitchFamily="34" charset="-122"/>
                          <a:ea typeface="微软雅黑" panose="020B0503020204020204" pitchFamily="34" charset="-122"/>
                        </a:rPr>
                        <a:t>Hadoop sequencefile</a:t>
                      </a:r>
                      <a:r>
                        <a:rPr lang="zh-CN" altLang="en-US" sz="1200">
                          <a:effectLst/>
                          <a:latin typeface="微软雅黑" panose="020B0503020204020204" pitchFamily="34" charset="-122"/>
                          <a:ea typeface="微软雅黑" panose="020B0503020204020204" pitchFamily="34" charset="-122"/>
                        </a:rPr>
                        <a:t>的格式，保存到指定的目录下，本地系统，</a:t>
                      </a:r>
                      <a:r>
                        <a:rPr lang="en-US" sz="1200">
                          <a:effectLst/>
                          <a:latin typeface="微软雅黑" panose="020B0503020204020204" pitchFamily="34" charset="-122"/>
                          <a:ea typeface="微软雅黑" panose="020B0503020204020204" pitchFamily="34" charset="-122"/>
                        </a:rPr>
                        <a:t>HDFS</a:t>
                      </a:r>
                      <a:r>
                        <a:rPr lang="zh-CN" altLang="en-US" sz="1200">
                          <a:effectLst/>
                          <a:latin typeface="微软雅黑" panose="020B0503020204020204" pitchFamily="34" charset="-122"/>
                          <a:ea typeface="微软雅黑" panose="020B0503020204020204" pitchFamily="34" charset="-122"/>
                        </a:rPr>
                        <a:t>或者任何其它</a:t>
                      </a:r>
                      <a:r>
                        <a:rPr lang="en-US" sz="1200">
                          <a:effectLst/>
                          <a:latin typeface="微软雅黑" panose="020B0503020204020204" pitchFamily="34" charset="-122"/>
                          <a:ea typeface="微软雅黑" panose="020B0503020204020204" pitchFamily="34" charset="-122"/>
                        </a:rPr>
                        <a:t>hadoop</a:t>
                      </a:r>
                      <a:r>
                        <a:rPr lang="zh-CN" altLang="en-US" sz="1200">
                          <a:effectLst/>
                          <a:latin typeface="微软雅黑" panose="020B0503020204020204" pitchFamily="34" charset="-122"/>
                          <a:ea typeface="微软雅黑" panose="020B0503020204020204" pitchFamily="34" charset="-122"/>
                        </a:rPr>
                        <a:t>支持的文件系统。这个只限于由</a:t>
                      </a:r>
                      <a:r>
                        <a:rPr lang="en-US" sz="1200">
                          <a:effectLst/>
                          <a:latin typeface="微软雅黑" panose="020B0503020204020204" pitchFamily="34" charset="-122"/>
                          <a:ea typeface="微软雅黑" panose="020B0503020204020204" pitchFamily="34" charset="-122"/>
                        </a:rPr>
                        <a:t>key-value</a:t>
                      </a:r>
                      <a:r>
                        <a:rPr lang="zh-CN" altLang="en-US" sz="1200">
                          <a:effectLst/>
                          <a:latin typeface="微软雅黑" panose="020B0503020204020204" pitchFamily="34" charset="-122"/>
                          <a:ea typeface="微软雅黑" panose="020B0503020204020204" pitchFamily="34" charset="-122"/>
                        </a:rPr>
                        <a:t>对组成，并实现了</a:t>
                      </a:r>
                      <a:r>
                        <a:rPr lang="en-US" sz="1200">
                          <a:effectLst/>
                          <a:latin typeface="微软雅黑" panose="020B0503020204020204" pitchFamily="34" charset="-122"/>
                          <a:ea typeface="微软雅黑" panose="020B0503020204020204" pitchFamily="34" charset="-122"/>
                        </a:rPr>
                        <a:t>Hadoop</a:t>
                      </a:r>
                      <a:r>
                        <a:rPr lang="zh-CN" altLang="en-US" sz="1200">
                          <a:effectLst/>
                          <a:latin typeface="微软雅黑" panose="020B0503020204020204" pitchFamily="34" charset="-122"/>
                          <a:ea typeface="微软雅黑" panose="020B0503020204020204" pitchFamily="34" charset="-122"/>
                        </a:rPr>
                        <a:t>的</a:t>
                      </a:r>
                      <a:r>
                        <a:rPr lang="en-US" sz="1200">
                          <a:effectLst/>
                          <a:latin typeface="微软雅黑" panose="020B0503020204020204" pitchFamily="34" charset="-122"/>
                          <a:ea typeface="微软雅黑" panose="020B0503020204020204" pitchFamily="34" charset="-122"/>
                        </a:rPr>
                        <a:t>Writable</a:t>
                      </a:r>
                      <a:r>
                        <a:rPr lang="zh-CN" altLang="en-US" sz="1200">
                          <a:effectLst/>
                          <a:latin typeface="微软雅黑" panose="020B0503020204020204" pitchFamily="34" charset="-122"/>
                          <a:ea typeface="微软雅黑" panose="020B0503020204020204" pitchFamily="34" charset="-122"/>
                        </a:rPr>
                        <a:t>接口，或者隐式的可以转换为</a:t>
                      </a:r>
                      <a:r>
                        <a:rPr lang="en-US" sz="1200">
                          <a:effectLst/>
                          <a:latin typeface="微软雅黑" panose="020B0503020204020204" pitchFamily="34" charset="-122"/>
                          <a:ea typeface="微软雅黑" panose="020B0503020204020204" pitchFamily="34" charset="-122"/>
                        </a:rPr>
                        <a:t>Writable</a:t>
                      </a:r>
                      <a:r>
                        <a:rPr lang="zh-CN" altLang="en-US" sz="1200">
                          <a:effectLst/>
                          <a:latin typeface="微软雅黑" panose="020B0503020204020204" pitchFamily="34" charset="-122"/>
                          <a:ea typeface="微软雅黑" panose="020B0503020204020204" pitchFamily="34" charset="-122"/>
                        </a:rPr>
                        <a:t>的</a:t>
                      </a:r>
                      <a:r>
                        <a:rPr lang="en-US" sz="1200">
                          <a:effectLst/>
                          <a:latin typeface="微软雅黑" panose="020B0503020204020204" pitchFamily="34" charset="-122"/>
                          <a:ea typeface="微软雅黑" panose="020B0503020204020204" pitchFamily="34" charset="-122"/>
                        </a:rPr>
                        <a:t>RDD。（Spark</a:t>
                      </a:r>
                      <a:r>
                        <a:rPr lang="zh-CN" altLang="en-US" sz="1200">
                          <a:effectLst/>
                          <a:latin typeface="微软雅黑" panose="020B0503020204020204" pitchFamily="34" charset="-122"/>
                          <a:ea typeface="微软雅黑" panose="020B0503020204020204" pitchFamily="34" charset="-122"/>
                        </a:rPr>
                        <a:t>包括了基本类型的转换，例如</a:t>
                      </a:r>
                      <a:r>
                        <a:rPr lang="en-US" sz="1200">
                          <a:effectLst/>
                          <a:latin typeface="微软雅黑" panose="020B0503020204020204" pitchFamily="34" charset="-122"/>
                          <a:ea typeface="微软雅黑" panose="020B0503020204020204" pitchFamily="34" charset="-122"/>
                        </a:rPr>
                        <a:t>Int，Double，String，</a:t>
                      </a:r>
                      <a:r>
                        <a:rPr lang="zh-CN" altLang="en-US" sz="1200">
                          <a:effectLst/>
                          <a:latin typeface="微软雅黑" panose="020B0503020204020204" pitchFamily="34" charset="-122"/>
                          <a:ea typeface="微软雅黑" panose="020B0503020204020204" pitchFamily="34" charset="-122"/>
                        </a:rPr>
                        <a:t>等等）</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countByKey</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a:effectLst/>
                          <a:latin typeface="微软雅黑" panose="020B0503020204020204" pitchFamily="34" charset="-122"/>
                          <a:ea typeface="微软雅黑" panose="020B0503020204020204" pitchFamily="34" charset="-122"/>
                        </a:rPr>
                        <a:t>对</a:t>
                      </a:r>
                      <a:r>
                        <a:rPr lang="en-US" altLang="zh-CN"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类型的</a:t>
                      </a:r>
                      <a:r>
                        <a:rPr lang="en-US" altLang="zh-CN" sz="1200">
                          <a:effectLst/>
                          <a:latin typeface="微软雅黑" panose="020B0503020204020204" pitchFamily="34" charset="-122"/>
                          <a:ea typeface="微软雅黑" panose="020B0503020204020204" pitchFamily="34" charset="-122"/>
                        </a:rPr>
                        <a:t>RDD</a:t>
                      </a:r>
                      <a:r>
                        <a:rPr lang="zh-CN" altLang="en-US" sz="1200">
                          <a:effectLst/>
                          <a:latin typeface="微软雅黑" panose="020B0503020204020204" pitchFamily="34" charset="-122"/>
                          <a:ea typeface="微软雅黑" panose="020B0503020204020204" pitchFamily="34" charset="-122"/>
                        </a:rPr>
                        <a:t>有效，返回一个</a:t>
                      </a:r>
                      <a:r>
                        <a:rPr lang="en-US" altLang="zh-CN" sz="1200">
                          <a:effectLst/>
                          <a:latin typeface="微软雅黑" panose="020B0503020204020204" pitchFamily="34" charset="-122"/>
                          <a:ea typeface="微软雅黑" panose="020B0503020204020204" pitchFamily="34" charset="-122"/>
                        </a:rPr>
                        <a:t>(K</a:t>
                      </a:r>
                      <a:r>
                        <a:rPr lang="zh-CN" altLang="en-US" sz="1200">
                          <a:effectLst/>
                          <a:latin typeface="微软雅黑" panose="020B0503020204020204" pitchFamily="34" charset="-122"/>
                          <a:ea typeface="微软雅黑" panose="020B0503020204020204" pitchFamily="34" charset="-122"/>
                        </a:rPr>
                        <a:t>，</a:t>
                      </a:r>
                      <a:r>
                        <a:rPr lang="en-US" altLang="zh-CN" sz="1200">
                          <a:effectLst/>
                          <a:latin typeface="微软雅黑" panose="020B0503020204020204" pitchFamily="34" charset="-122"/>
                          <a:ea typeface="微软雅黑" panose="020B0503020204020204" pitchFamily="34" charset="-122"/>
                        </a:rPr>
                        <a:t>Int)</a:t>
                      </a:r>
                      <a:r>
                        <a:rPr lang="zh-CN" altLang="en-US" sz="1200">
                          <a:effectLst/>
                          <a:latin typeface="微软雅黑" panose="020B0503020204020204" pitchFamily="34" charset="-122"/>
                          <a:ea typeface="微软雅黑" panose="020B0503020204020204" pitchFamily="34" charset="-122"/>
                        </a:rPr>
                        <a:t>对的</a:t>
                      </a:r>
                      <a:r>
                        <a:rPr lang="en-US" altLang="zh-CN" sz="1200">
                          <a:effectLst/>
                          <a:latin typeface="微软雅黑" panose="020B0503020204020204" pitchFamily="34" charset="-122"/>
                          <a:ea typeface="微软雅黑" panose="020B0503020204020204" pitchFamily="34" charset="-122"/>
                        </a:rPr>
                        <a:t>Map</a:t>
                      </a:r>
                      <a:r>
                        <a:rPr lang="zh-CN" altLang="en-US" sz="1200">
                          <a:effectLst/>
                          <a:latin typeface="微软雅黑" panose="020B0503020204020204" pitchFamily="34" charset="-122"/>
                          <a:ea typeface="微软雅黑" panose="020B0503020204020204" pitchFamily="34" charset="-122"/>
                        </a:rPr>
                        <a:t>，表示每一个</a:t>
                      </a:r>
                      <a:r>
                        <a:rPr lang="en-US" altLang="zh-CN" sz="1200">
                          <a:effectLst/>
                          <a:latin typeface="微软雅黑" panose="020B0503020204020204" pitchFamily="34" charset="-122"/>
                          <a:ea typeface="微软雅黑" panose="020B0503020204020204" pitchFamily="34" charset="-122"/>
                        </a:rPr>
                        <a:t>key</a:t>
                      </a:r>
                      <a:r>
                        <a:rPr lang="zh-CN" altLang="en-US" sz="1200">
                          <a:effectLst/>
                          <a:latin typeface="微软雅黑" panose="020B0503020204020204" pitchFamily="34" charset="-122"/>
                          <a:ea typeface="微软雅黑" panose="020B0503020204020204" pitchFamily="34" charset="-122"/>
                        </a:rPr>
                        <a:t>对应的元素个数</a:t>
                      </a:r>
                    </a:p>
                  </a:txBody>
                  <a:tcPr marL="95250" marR="95250" marT="95250" marB="95250"/>
                </a:tc>
              </a:tr>
              <a:tr h="370840">
                <a:tc>
                  <a:txBody>
                    <a:bodyPr/>
                    <a:lstStyle/>
                    <a:p>
                      <a:pPr fontAlgn="base"/>
                      <a:r>
                        <a:rPr lang="en-US" sz="1200" b="1">
                          <a:effectLst/>
                          <a:latin typeface="微软雅黑" panose="020B0503020204020204" pitchFamily="34" charset="-122"/>
                          <a:ea typeface="微软雅黑" panose="020B0503020204020204" pitchFamily="34" charset="-122"/>
                        </a:rPr>
                        <a:t>foreach</a:t>
                      </a:r>
                      <a:r>
                        <a:rPr lang="en-US" sz="1200">
                          <a:effectLst/>
                          <a:latin typeface="微软雅黑" panose="020B0503020204020204" pitchFamily="34" charset="-122"/>
                          <a:ea typeface="微软雅黑" panose="020B0503020204020204" pitchFamily="34" charset="-122"/>
                        </a:rPr>
                        <a:t>(</a:t>
                      </a:r>
                      <a:r>
                        <a:rPr lang="en-US" sz="1200" i="1">
                          <a:effectLst/>
                          <a:latin typeface="微软雅黑" panose="020B0503020204020204" pitchFamily="34" charset="-122"/>
                          <a:ea typeface="微软雅黑" panose="020B0503020204020204" pitchFamily="34" charset="-122"/>
                        </a:rPr>
                        <a:t>func</a:t>
                      </a:r>
                      <a:r>
                        <a:rPr lang="en-US" sz="1200">
                          <a:effectLst/>
                          <a:latin typeface="微软雅黑" panose="020B0503020204020204" pitchFamily="34" charset="-122"/>
                          <a:ea typeface="微软雅黑" panose="020B0503020204020204" pitchFamily="34" charset="-122"/>
                        </a:rPr>
                        <a:t>)</a:t>
                      </a:r>
                    </a:p>
                  </a:txBody>
                  <a:tcPr marL="95250" marR="95250" marT="95250" marB="95250"/>
                </a:tc>
                <a:tc>
                  <a:txBody>
                    <a:bodyPr/>
                    <a:lstStyle/>
                    <a:p>
                      <a:pPr fontAlgn="base"/>
                      <a:r>
                        <a:rPr lang="zh-CN" altLang="en-US" sz="1200" dirty="0">
                          <a:effectLst/>
                          <a:latin typeface="微软雅黑" panose="020B0503020204020204" pitchFamily="34" charset="-122"/>
                          <a:ea typeface="微软雅黑" panose="020B0503020204020204" pitchFamily="34" charset="-122"/>
                        </a:rPr>
                        <a:t>在数据集的每一个元素上，运行函数</a:t>
                      </a:r>
                      <a:r>
                        <a:rPr lang="en-US" altLang="zh-CN" sz="1200" i="1" dirty="0" err="1">
                          <a:effectLst/>
                          <a:latin typeface="微软雅黑" panose="020B0503020204020204" pitchFamily="34" charset="-122"/>
                          <a:ea typeface="微软雅黑" panose="020B0503020204020204" pitchFamily="34" charset="-122"/>
                        </a:rPr>
                        <a:t>func</a:t>
                      </a:r>
                      <a:r>
                        <a:rPr lang="zh-CN" altLang="en-US" sz="1200" dirty="0">
                          <a:effectLst/>
                          <a:latin typeface="微软雅黑" panose="020B0503020204020204" pitchFamily="34" charset="-122"/>
                          <a:ea typeface="微软雅黑" panose="020B0503020204020204" pitchFamily="34" charset="-122"/>
                        </a:rPr>
                        <a:t>进行更新。这通常用于边缘效果，例如更新一个累加器，或者和外部存储系统进行交互，例如</a:t>
                      </a:r>
                      <a:r>
                        <a:rPr lang="en-US" altLang="zh-CN" sz="1200" dirty="0" err="1">
                          <a:effectLst/>
                          <a:latin typeface="微软雅黑" panose="020B0503020204020204" pitchFamily="34" charset="-122"/>
                          <a:ea typeface="微软雅黑" panose="020B0503020204020204" pitchFamily="34" charset="-122"/>
                        </a:rPr>
                        <a:t>HBase</a:t>
                      </a:r>
                      <a:endParaRPr lang="en-US" altLang="zh-CN" sz="1200" dirty="0">
                        <a:effectLst/>
                        <a:latin typeface="微软雅黑" panose="020B0503020204020204" pitchFamily="34" charset="-122"/>
                        <a:ea typeface="微软雅黑" panose="020B0503020204020204" pitchFamily="34" charset="-122"/>
                      </a:endParaRPr>
                    </a:p>
                  </a:txBody>
                  <a:tcPr marL="95250" marR="95250" marT="95250" marB="95250"/>
                </a:tc>
              </a:tr>
            </a:tbl>
          </a:graphicData>
        </a:graphic>
      </p:graphicFrame>
    </p:spTree>
    <p:extLst>
      <p:ext uri="{BB962C8B-B14F-4D97-AF65-F5344CB8AC3E}">
        <p14:creationId xmlns:p14="http://schemas.microsoft.com/office/powerpoint/2010/main" val="318122782"/>
      </p:ext>
    </p:extLst>
  </p:cSld>
  <p:clrMapOvr>
    <a:masterClrMapping/>
  </p:clrMapOvr>
  <p:transition spd="slow" advTm="398">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en-US" altLang="zh-CN" dirty="0"/>
              <a:t>persist</a:t>
            </a:r>
            <a:r>
              <a:rPr lang="zh-CN" altLang="en-US" dirty="0" smtClean="0"/>
              <a:t>、</a:t>
            </a:r>
            <a:r>
              <a:rPr lang="en-US" altLang="zh-CN" dirty="0" smtClean="0"/>
              <a:t>cache</a:t>
            </a:r>
            <a:r>
              <a:rPr lang="zh-CN" altLang="en-US" dirty="0" smtClean="0"/>
              <a:t>、</a:t>
            </a:r>
            <a:r>
              <a:rPr lang="en-US" altLang="zh-CN" dirty="0" smtClean="0"/>
              <a:t>checkpoint</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https://spark.apache.org/docs/latest/programming-guide.html#rdd-persistence</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2793300624"/>
              </p:ext>
            </p:extLst>
          </p:nvPr>
        </p:nvGraphicFramePr>
        <p:xfrm>
          <a:off x="375175" y="3013885"/>
          <a:ext cx="11507190" cy="3335020"/>
        </p:xfrm>
        <a:graphic>
          <a:graphicData uri="http://schemas.openxmlformats.org/drawingml/2006/table">
            <a:tbl>
              <a:tblPr firstRow="1" bandRow="1">
                <a:tableStyleId>{5C22544A-7EE6-4342-B048-85BDC9FD1C3A}</a:tableStyleId>
              </a:tblPr>
              <a:tblGrid>
                <a:gridCol w="2623206"/>
                <a:gridCol w="8883984"/>
              </a:tblGrid>
              <a:tr h="370840">
                <a:tc>
                  <a:txBody>
                    <a:bodyPr/>
                    <a:lstStyle/>
                    <a:p>
                      <a:pPr fontAlgn="base"/>
                      <a:r>
                        <a:rPr lang="en-US" altLang="zh-CN" sz="1200" b="1" dirty="0" err="1" smtClean="0">
                          <a:effectLst/>
                          <a:latin typeface="微软雅黑" panose="020B0503020204020204" pitchFamily="34" charset="-122"/>
                          <a:ea typeface="微软雅黑" panose="020B0503020204020204" pitchFamily="34" charset="-122"/>
                        </a:rPr>
                        <a:t>StorageLevel</a:t>
                      </a:r>
                      <a:endParaRPr lang="zh-CN" altLang="en-US" sz="1200" dirty="0">
                        <a:effectLst/>
                        <a:latin typeface="微软雅黑" panose="020B0503020204020204" pitchFamily="34" charset="-122"/>
                        <a:ea typeface="微软雅黑" panose="020B0503020204020204" pitchFamily="34" charset="-122"/>
                      </a:endParaRPr>
                    </a:p>
                  </a:txBody>
                  <a:tcPr marL="95250" marR="95250" marT="95250" marB="95250"/>
                </a:tc>
                <a:tc>
                  <a:txBody>
                    <a:bodyPr/>
                    <a:lstStyle/>
                    <a:p>
                      <a:pPr fontAlgn="base"/>
                      <a:r>
                        <a:rPr lang="zh-CN" altLang="en-US" sz="1200" b="1">
                          <a:effectLst/>
                          <a:latin typeface="微软雅黑" panose="020B0503020204020204" pitchFamily="34" charset="-122"/>
                          <a:ea typeface="微软雅黑" panose="020B0503020204020204" pitchFamily="34" charset="-122"/>
                        </a:rPr>
                        <a:t>含义</a:t>
                      </a:r>
                      <a:endParaRPr lang="zh-CN" altLang="en-US" sz="1200">
                        <a:effectLst/>
                        <a:latin typeface="微软雅黑" panose="020B0503020204020204" pitchFamily="34" charset="-122"/>
                        <a:ea typeface="微软雅黑" panose="020B0503020204020204" pitchFamily="34" charset="-122"/>
                      </a:endParaRPr>
                    </a:p>
                  </a:txBody>
                  <a:tcPr marL="95250" marR="95250" marT="95250" marB="95250"/>
                </a:tc>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作为反序列化</a:t>
                      </a:r>
                      <a:r>
                        <a:rPr lang="zh-CN" altLang="en-US" sz="1200" dirty="0" smtClean="0">
                          <a:effectLst/>
                          <a:latin typeface="微软雅黑" panose="020B0503020204020204" pitchFamily="34" charset="-122"/>
                          <a:ea typeface="微软雅黑" panose="020B0503020204020204" pitchFamily="34" charset="-122"/>
                        </a:rPr>
                        <a:t>的对象</a:t>
                      </a:r>
                      <a:r>
                        <a:rPr lang="zh-CN" altLang="en-US" sz="1200" dirty="0">
                          <a:effectLst/>
                          <a:latin typeface="微软雅黑" panose="020B0503020204020204" pitchFamily="34" charset="-122"/>
                          <a:ea typeface="微软雅黑" panose="020B0503020204020204" pitchFamily="34" charset="-122"/>
                        </a:rPr>
                        <a:t>存储</a:t>
                      </a:r>
                      <a:r>
                        <a:rPr lang="en-US" altLang="zh-CN" sz="1200" dirty="0">
                          <a:effectLst/>
                          <a:latin typeface="微软雅黑" panose="020B0503020204020204" pitchFamily="34" charset="-122"/>
                          <a:ea typeface="微软雅黑" panose="020B0503020204020204" pitchFamily="34" charset="-122"/>
                        </a:rPr>
                        <a:t>JVM</a:t>
                      </a:r>
                      <a:r>
                        <a:rPr lang="zh-CN" altLang="en-US" sz="1200" dirty="0">
                          <a:effectLst/>
                          <a:latin typeface="微软雅黑" panose="020B0503020204020204" pitchFamily="34" charset="-122"/>
                          <a:ea typeface="微软雅黑" panose="020B0503020204020204" pitchFamily="34" charset="-122"/>
                        </a:rPr>
                        <a:t>中。如果</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不能被内存装下，一些分区将不会被缓存，并且在需要的时候被重新计算。这</a:t>
                      </a:r>
                      <a:r>
                        <a:rPr lang="zh-CN" altLang="en-US" sz="1200" dirty="0" smtClean="0">
                          <a:effectLst/>
                          <a:latin typeface="微软雅黑" panose="020B0503020204020204" pitchFamily="34" charset="-122"/>
                          <a:ea typeface="微软雅黑" panose="020B0503020204020204" pitchFamily="34" charset="-122"/>
                        </a:rPr>
                        <a:t>是默认级别。</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MEMORY_AND_DISK</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作为反</a:t>
                      </a:r>
                      <a:r>
                        <a:rPr lang="zh-CN" altLang="en-US" sz="1200" dirty="0" smtClean="0">
                          <a:effectLst/>
                          <a:latin typeface="微软雅黑" panose="020B0503020204020204" pitchFamily="34" charset="-122"/>
                          <a:ea typeface="微软雅黑" panose="020B0503020204020204" pitchFamily="34" charset="-122"/>
                        </a:rPr>
                        <a:t>序列化的</a:t>
                      </a:r>
                      <a:r>
                        <a:rPr lang="zh-CN" altLang="en-US" sz="1200" dirty="0">
                          <a:effectLst/>
                          <a:latin typeface="微软雅黑" panose="020B0503020204020204" pitchFamily="34" charset="-122"/>
                          <a:ea typeface="微软雅黑" panose="020B0503020204020204" pitchFamily="34" charset="-122"/>
                        </a:rPr>
                        <a:t>对象存储在</a:t>
                      </a:r>
                      <a:r>
                        <a:rPr lang="en-US" altLang="zh-CN" sz="1200" dirty="0">
                          <a:effectLst/>
                          <a:latin typeface="微软雅黑" panose="020B0503020204020204" pitchFamily="34" charset="-122"/>
                          <a:ea typeface="微软雅黑" panose="020B0503020204020204" pitchFamily="34" charset="-122"/>
                        </a:rPr>
                        <a:t>JVM</a:t>
                      </a:r>
                      <a:r>
                        <a:rPr lang="zh-CN" altLang="en-US" sz="1200" dirty="0">
                          <a:effectLst/>
                          <a:latin typeface="微软雅黑" panose="020B0503020204020204" pitchFamily="34" charset="-122"/>
                          <a:ea typeface="微软雅黑" panose="020B0503020204020204" pitchFamily="34" charset="-122"/>
                        </a:rPr>
                        <a:t>中。如果</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不能被与内存装下，超出的分区将被保存在硬盘上，并且在需要时被</a:t>
                      </a:r>
                      <a:r>
                        <a:rPr lang="zh-CN" altLang="en-US" sz="1200" dirty="0" smtClean="0">
                          <a:effectLst/>
                          <a:latin typeface="微软雅黑" panose="020B0503020204020204" pitchFamily="34" charset="-122"/>
                          <a:ea typeface="微软雅黑" panose="020B0503020204020204" pitchFamily="34" charset="-122"/>
                        </a:rPr>
                        <a:t>读取。</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MEMORY_ONLY_SER</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作为</a:t>
                      </a:r>
                      <a:r>
                        <a:rPr lang="zh-CN" altLang="en-US" sz="1200" dirty="0" smtClean="0">
                          <a:effectLst/>
                          <a:latin typeface="微软雅黑" panose="020B0503020204020204" pitchFamily="34" charset="-122"/>
                          <a:ea typeface="微软雅黑" panose="020B0503020204020204" pitchFamily="34" charset="-122"/>
                        </a:rPr>
                        <a:t>序列化的</a:t>
                      </a:r>
                      <a:r>
                        <a:rPr lang="zh-CN" altLang="en-US" sz="1200" dirty="0">
                          <a:effectLst/>
                          <a:latin typeface="微软雅黑" panose="020B0503020204020204" pitchFamily="34" charset="-122"/>
                          <a:ea typeface="微软雅黑" panose="020B0503020204020204" pitchFamily="34" charset="-122"/>
                        </a:rPr>
                        <a:t>对象进行存储（每一分区占用一个字节数组）。通常来说，这比将对象反序列化的空间利用率更高</a:t>
                      </a:r>
                      <a:r>
                        <a:rPr lang="zh-CN" altLang="en-US" sz="1200" b="1" dirty="0">
                          <a:effectLst/>
                          <a:latin typeface="微软雅黑" panose="020B0503020204020204" pitchFamily="34" charset="-122"/>
                          <a:ea typeface="微软雅黑" panose="020B0503020204020204" pitchFamily="34" charset="-122"/>
                        </a:rPr>
                        <a:t>，</a:t>
                      </a:r>
                      <a:r>
                        <a:rPr lang="zh-CN" altLang="en-US" sz="1200" kern="1200" dirty="0">
                          <a:solidFill>
                            <a:schemeClr val="dk1"/>
                          </a:solidFill>
                          <a:effectLst/>
                          <a:latin typeface="微软雅黑" panose="020B0503020204020204" pitchFamily="34" charset="-122"/>
                          <a:ea typeface="微软雅黑" panose="020B0503020204020204" pitchFamily="34" charset="-122"/>
                          <a:cs typeface="+mn-cs"/>
                        </a:rPr>
                        <a:t>尤其当使用</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fast serializer,</a:t>
                      </a:r>
                      <a:r>
                        <a:rPr lang="zh-CN" altLang="en-US" sz="1200" kern="1200" dirty="0">
                          <a:solidFill>
                            <a:schemeClr val="dk1"/>
                          </a:solidFill>
                          <a:effectLst/>
                          <a:latin typeface="微软雅黑" panose="020B0503020204020204" pitchFamily="34" charset="-122"/>
                          <a:ea typeface="微软雅黑" panose="020B0503020204020204" pitchFamily="34" charset="-122"/>
                          <a:cs typeface="+mn-cs"/>
                        </a:rPr>
                        <a:t>但在读取时会比较占用</a:t>
                      </a:r>
                      <a:r>
                        <a:rPr lang="en-US" altLang="zh-CN" sz="1200" kern="1200" dirty="0" smtClean="0">
                          <a:solidFill>
                            <a:schemeClr val="dk1"/>
                          </a:solidFill>
                          <a:effectLst/>
                          <a:latin typeface="微软雅黑" panose="020B0503020204020204" pitchFamily="34" charset="-122"/>
                          <a:ea typeface="微软雅黑" panose="020B0503020204020204" pitchFamily="34" charset="-122"/>
                          <a:cs typeface="+mn-cs"/>
                        </a:rPr>
                        <a:t>CPU</a:t>
                      </a: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en-US" altLang="zh-CN" sz="1200" kern="1200" dirty="0">
                        <a:solidFill>
                          <a:schemeClr val="dk1"/>
                        </a:solidFill>
                        <a:effectLst/>
                        <a:latin typeface="微软雅黑" panose="020B0503020204020204" pitchFamily="34" charset="-122"/>
                        <a:ea typeface="微软雅黑" panose="020B0503020204020204" pitchFamily="34" charset="-122"/>
                        <a:cs typeface="+mn-cs"/>
                      </a:endParaRPr>
                    </a:p>
                  </a:txBody>
                  <a:tcPr marL="63500" marR="63500" marT="63500" marB="63500"/>
                </a:tc>
              </a:tr>
              <a:tr h="370840">
                <a:tc>
                  <a:txBody>
                    <a:bodyPr/>
                    <a:lstStyle/>
                    <a:p>
                      <a:pPr fontAlgn="base"/>
                      <a:r>
                        <a:rPr lang="en-US" sz="1200">
                          <a:effectLst/>
                          <a:latin typeface="微软雅黑" panose="020B0503020204020204" pitchFamily="34" charset="-122"/>
                          <a:ea typeface="微软雅黑" panose="020B0503020204020204" pitchFamily="34" charset="-122"/>
                        </a:rPr>
                        <a:t>MEMORY_AND_DISK_SER</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与</a:t>
                      </a:r>
                      <a:r>
                        <a:rPr lang="en-US" sz="1200" dirty="0">
                          <a:effectLst/>
                          <a:latin typeface="微软雅黑" panose="020B0503020204020204" pitchFamily="34" charset="-122"/>
                          <a:ea typeface="微软雅黑" panose="020B0503020204020204" pitchFamily="34" charset="-122"/>
                        </a:rPr>
                        <a:t>MEMORY_ONLY_SER</a:t>
                      </a:r>
                      <a:r>
                        <a:rPr lang="zh-CN" altLang="en-US" sz="1200" dirty="0">
                          <a:effectLst/>
                          <a:latin typeface="微软雅黑" panose="020B0503020204020204" pitchFamily="34" charset="-122"/>
                          <a:ea typeface="微软雅黑" panose="020B0503020204020204" pitchFamily="34" charset="-122"/>
                        </a:rPr>
                        <a:t>相似，但是把超出内存的分区将存储在硬盘上而不是在每次需要的时候重新</a:t>
                      </a:r>
                      <a:r>
                        <a:rPr lang="zh-CN" altLang="en-US" sz="1200" dirty="0" smtClean="0">
                          <a:effectLst/>
                          <a:latin typeface="微软雅黑" panose="020B0503020204020204" pitchFamily="34" charset="-122"/>
                          <a:ea typeface="微软雅黑" panose="020B0503020204020204" pitchFamily="34" charset="-122"/>
                        </a:rPr>
                        <a:t>计算。</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r h="370840">
                <a:tc>
                  <a:txBody>
                    <a:bodyPr/>
                    <a:lstStyle/>
                    <a:p>
                      <a:pPr fontAlgn="base"/>
                      <a:r>
                        <a:rPr lang="en-US" sz="1200" dirty="0">
                          <a:effectLst/>
                          <a:latin typeface="微软雅黑" panose="020B0503020204020204" pitchFamily="34" charset="-122"/>
                          <a:ea typeface="微软雅黑" panose="020B0503020204020204" pitchFamily="34" charset="-122"/>
                        </a:rPr>
                        <a:t>DISK_ONLY</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只将</a:t>
                      </a:r>
                      <a:r>
                        <a:rPr lang="en-US" altLang="zh-CN" sz="1200" dirty="0">
                          <a:effectLst/>
                          <a:latin typeface="微软雅黑" panose="020B0503020204020204" pitchFamily="34" charset="-122"/>
                          <a:ea typeface="微软雅黑" panose="020B0503020204020204" pitchFamily="34" charset="-122"/>
                        </a:rPr>
                        <a:t>RDD</a:t>
                      </a:r>
                      <a:r>
                        <a:rPr lang="zh-CN" altLang="en-US" sz="1200" dirty="0">
                          <a:effectLst/>
                          <a:latin typeface="微软雅黑" panose="020B0503020204020204" pitchFamily="34" charset="-122"/>
                          <a:ea typeface="微软雅黑" panose="020B0503020204020204" pitchFamily="34" charset="-122"/>
                        </a:rPr>
                        <a:t>分区存储在硬盘</a:t>
                      </a:r>
                      <a:r>
                        <a:rPr lang="zh-CN" altLang="en-US" sz="1200" dirty="0" smtClean="0">
                          <a:effectLst/>
                          <a:latin typeface="微软雅黑" panose="020B0503020204020204" pitchFamily="34" charset="-122"/>
                          <a:ea typeface="微软雅黑" panose="020B0503020204020204" pitchFamily="34" charset="-122"/>
                        </a:rPr>
                        <a:t>上。</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r h="370840">
                <a:tc>
                  <a:txBody>
                    <a:bodyPr/>
                    <a:lstStyle/>
                    <a:p>
                      <a:pPr fontAlgn="base"/>
                      <a:r>
                        <a:rPr lang="en-US" sz="1200" dirty="0" smtClean="0">
                          <a:effectLst/>
                          <a:latin typeface="微软雅黑" panose="020B0503020204020204" pitchFamily="34" charset="-122"/>
                          <a:ea typeface="微软雅黑" panose="020B0503020204020204" pitchFamily="34" charset="-122"/>
                        </a:rPr>
                        <a:t>OFF_HEAP</a:t>
                      </a:r>
                      <a:endParaRPr lang="en-US" sz="1200" dirty="0">
                        <a:effectLst/>
                        <a:latin typeface="微软雅黑" panose="020B0503020204020204" pitchFamily="34" charset="-122"/>
                        <a:ea typeface="微软雅黑" panose="020B0503020204020204" pitchFamily="34" charset="-122"/>
                      </a:endParaRPr>
                    </a:p>
                  </a:txBody>
                  <a:tcPr marL="63500" marR="63500" marT="63500" marB="63500"/>
                </a:tc>
                <a:tc>
                  <a:txBody>
                    <a:bodyPr/>
                    <a:lstStyle/>
                    <a:p>
                      <a:pPr fontAlgn="base"/>
                      <a:r>
                        <a:rPr lang="zh-CN" altLang="en-US" sz="1200" dirty="0" smtClean="0">
                          <a:effectLst/>
                          <a:latin typeface="微软雅黑" panose="020B0503020204020204" pitchFamily="34" charset="-122"/>
                          <a:ea typeface="微软雅黑" panose="020B0503020204020204" pitchFamily="34" charset="-122"/>
                        </a:rPr>
                        <a:t>保存到</a:t>
                      </a:r>
                      <a:r>
                        <a:rPr lang="en-US" altLang="zh-CN" sz="1200" dirty="0" smtClean="0">
                          <a:effectLst/>
                          <a:latin typeface="微软雅黑" panose="020B0503020204020204" pitchFamily="34" charset="-122"/>
                          <a:ea typeface="微软雅黑" panose="020B0503020204020204" pitchFamily="34" charset="-122"/>
                        </a:rPr>
                        <a:t>tachyon</a:t>
                      </a:r>
                      <a:r>
                        <a:rPr lang="zh-CN" altLang="en-US" sz="1200" dirty="0" smtClean="0">
                          <a:effectLst/>
                          <a:latin typeface="微软雅黑" panose="020B0503020204020204" pitchFamily="34" charset="-122"/>
                          <a:ea typeface="微软雅黑" panose="020B0503020204020204" pitchFamily="34" charset="-122"/>
                        </a:rPr>
                        <a:t>。</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r h="370840">
                <a:tc>
                  <a:txBody>
                    <a:bodyPr/>
                    <a:lstStyle/>
                    <a:p>
                      <a:pPr fontAlgn="base"/>
                      <a:r>
                        <a:rPr lang="en-US" sz="1200" dirty="0">
                          <a:effectLst/>
                          <a:latin typeface="微软雅黑" panose="020B0503020204020204" pitchFamily="34" charset="-122"/>
                          <a:ea typeface="微软雅黑" panose="020B0503020204020204" pitchFamily="34" charset="-122"/>
                        </a:rPr>
                        <a:t>MEMORY_ONLY_2, MEMORY_AND_DISK_2, etc.</a:t>
                      </a:r>
                    </a:p>
                  </a:txBody>
                  <a:tcPr marL="63500" marR="63500" marT="63500" marB="63500"/>
                </a:tc>
                <a:tc>
                  <a:txBody>
                    <a:bodyPr/>
                    <a:lstStyle/>
                    <a:p>
                      <a:pPr fontAlgn="base"/>
                      <a:r>
                        <a:rPr lang="zh-CN" altLang="en-US" sz="1200" dirty="0">
                          <a:effectLst/>
                          <a:latin typeface="微软雅黑" panose="020B0503020204020204" pitchFamily="34" charset="-122"/>
                          <a:ea typeface="微软雅黑" panose="020B0503020204020204" pitchFamily="34" charset="-122"/>
                        </a:rPr>
                        <a:t>与上述的存储级别一样，但是将每一个分区都复制到两个集群结点</a:t>
                      </a:r>
                      <a:r>
                        <a:rPr lang="zh-CN" altLang="en-US" sz="1200" dirty="0" smtClean="0">
                          <a:effectLst/>
                          <a:latin typeface="微软雅黑" panose="020B0503020204020204" pitchFamily="34" charset="-122"/>
                          <a:ea typeface="微软雅黑" panose="020B0503020204020204" pitchFamily="34" charset="-122"/>
                        </a:rPr>
                        <a:t>上。</a:t>
                      </a:r>
                      <a:endParaRPr lang="zh-CN" altLang="en-US" sz="1200" dirty="0">
                        <a:effectLst/>
                        <a:latin typeface="微软雅黑" panose="020B0503020204020204" pitchFamily="34" charset="-122"/>
                        <a:ea typeface="微软雅黑" panose="020B0503020204020204" pitchFamily="34" charset="-122"/>
                      </a:endParaRPr>
                    </a:p>
                  </a:txBody>
                  <a:tcPr marL="63500" marR="63500" marT="63500" marB="63500"/>
                </a:tc>
              </a:tr>
            </a:tbl>
          </a:graphicData>
        </a:graphic>
      </p:graphicFrame>
      <p:sp>
        <p:nvSpPr>
          <p:cNvPr id="10" name="内容占位符 2"/>
          <p:cNvSpPr txBox="1">
            <a:spLocks/>
          </p:cNvSpPr>
          <p:nvPr/>
        </p:nvSpPr>
        <p:spPr>
          <a:xfrm>
            <a:off x="682389" y="1294227"/>
            <a:ext cx="10515600" cy="1772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smtClean="0"/>
              <a:t>Persist</a:t>
            </a:r>
            <a:r>
              <a:rPr lang="zh-CN" altLang="en-US" sz="2000" dirty="0" smtClean="0"/>
              <a:t>：持久化</a:t>
            </a:r>
            <a:r>
              <a:rPr lang="en-US" altLang="zh-CN" sz="2000" dirty="0" smtClean="0"/>
              <a:t>RDD</a:t>
            </a:r>
            <a:r>
              <a:rPr lang="zh-CN" altLang="en-US" sz="2000" dirty="0" smtClean="0"/>
              <a:t>并可修改存储级别</a:t>
            </a:r>
            <a:endParaRPr lang="en-US" altLang="zh-CN" sz="2000" dirty="0" smtClean="0"/>
          </a:p>
          <a:p>
            <a:pPr>
              <a:lnSpc>
                <a:spcPct val="150000"/>
              </a:lnSpc>
            </a:pPr>
            <a:r>
              <a:rPr lang="en-US" altLang="zh-CN" sz="2000" dirty="0" smtClean="0"/>
              <a:t>Cache</a:t>
            </a:r>
            <a:r>
              <a:rPr lang="zh-CN" altLang="en-US" sz="2000" dirty="0" smtClean="0"/>
              <a:t>：缓存</a:t>
            </a:r>
            <a:r>
              <a:rPr lang="en-US" altLang="zh-CN" sz="2000" dirty="0" smtClean="0"/>
              <a:t>RDD</a:t>
            </a:r>
            <a:r>
              <a:rPr lang="zh-CN" altLang="en-US" sz="2000" dirty="0" smtClean="0"/>
              <a:t>，本质上是调用</a:t>
            </a:r>
            <a:r>
              <a:rPr lang="en-US" altLang="zh-CN" sz="2000" dirty="0" smtClean="0"/>
              <a:t>persist(</a:t>
            </a:r>
            <a:r>
              <a:rPr lang="en-US" altLang="zh-CN" sz="2000" dirty="0" err="1" smtClean="0"/>
              <a:t>StorageLevel.MEMORY_ONLY</a:t>
            </a:r>
            <a:r>
              <a:rPr lang="en-US" altLang="zh-CN" sz="2000" dirty="0" smtClean="0"/>
              <a:t>)</a:t>
            </a:r>
          </a:p>
          <a:p>
            <a:pPr>
              <a:lnSpc>
                <a:spcPct val="150000"/>
              </a:lnSpc>
            </a:pPr>
            <a:r>
              <a:rPr lang="en-US" altLang="zh-CN" sz="2000" dirty="0" smtClean="0"/>
              <a:t>Checkpoint</a:t>
            </a:r>
            <a:r>
              <a:rPr lang="zh-CN" altLang="en-US" sz="2000" dirty="0"/>
              <a:t>：持久化</a:t>
            </a:r>
            <a:r>
              <a:rPr lang="en-US" altLang="zh-CN" sz="2000" dirty="0" smtClean="0"/>
              <a:t>RDD</a:t>
            </a:r>
            <a:r>
              <a:rPr lang="zh-CN" altLang="en-US" sz="2000" dirty="0" smtClean="0"/>
              <a:t>并切断</a:t>
            </a:r>
            <a:r>
              <a:rPr lang="en-US" altLang="zh-CN" sz="2000" dirty="0" smtClean="0"/>
              <a:t>Lineage</a:t>
            </a:r>
            <a:r>
              <a:rPr lang="zh-CN" altLang="en-US" sz="2000" dirty="0" smtClean="0"/>
              <a:t>，生成新的</a:t>
            </a:r>
            <a:r>
              <a:rPr lang="en-US" altLang="zh-CN" sz="2000" dirty="0" smtClean="0"/>
              <a:t>DAG</a:t>
            </a:r>
            <a:endParaRPr lang="zh-CN" altLang="en-US" sz="2000" dirty="0"/>
          </a:p>
        </p:txBody>
      </p:sp>
    </p:spTree>
    <p:extLst>
      <p:ext uri="{BB962C8B-B14F-4D97-AF65-F5344CB8AC3E}">
        <p14:creationId xmlns:p14="http://schemas.microsoft.com/office/powerpoint/2010/main" val="3654025006"/>
      </p:ext>
    </p:extLst>
  </p:cSld>
  <p:clrMapOvr>
    <a:masterClrMapping/>
  </p:clrMapOvr>
  <p:transition spd="slow" advTm="305">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依赖</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http://www.csdn.net/article/2013-07-08/2816149</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6148" name="Picture 4" descr="http://img.blog.csdn.net/20130815204811250"/>
          <p:cNvPicPr>
            <a:picLocks noChangeAspect="1" noChangeArrowheads="1"/>
          </p:cNvPicPr>
          <p:nvPr/>
        </p:nvPicPr>
        <p:blipFill rotWithShape="1">
          <a:blip r:embed="rId4">
            <a:extLst>
              <a:ext uri="{28A0092B-C50C-407E-A947-70E740481C1C}">
                <a14:useLocalDpi xmlns:a14="http://schemas.microsoft.com/office/drawing/2010/main" val="0"/>
              </a:ext>
            </a:extLst>
          </a:blip>
          <a:srcRect b="17821"/>
          <a:stretch/>
        </p:blipFill>
        <p:spPr bwMode="auto">
          <a:xfrm>
            <a:off x="838200" y="2763922"/>
            <a:ext cx="5538849" cy="33263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82389" y="1294228"/>
            <a:ext cx="10952459" cy="133882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窄</a:t>
            </a:r>
            <a:r>
              <a:rPr lang="zh-CN" altLang="en-US" b="1" dirty="0" smtClean="0">
                <a:solidFill>
                  <a:srgbClr val="FF0000"/>
                </a:solidFill>
                <a:latin typeface="微软雅黑" panose="020B0503020204020204" pitchFamily="34" charset="-122"/>
                <a:ea typeface="微软雅黑" panose="020B0503020204020204" pitchFamily="34" charset="-122"/>
              </a:rPr>
              <a:t>依赖</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的每一个分区最多被一个子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的分区所用，表现为一个父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的分区对应于一个子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的分区，和两个父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的分区对应于一个子</a:t>
            </a:r>
            <a:r>
              <a:rPr lang="en-US" altLang="zh-CN" dirty="0">
                <a:solidFill>
                  <a:schemeClr val="bg1"/>
                </a:solidFill>
                <a:latin typeface="微软雅黑" panose="020B0503020204020204" pitchFamily="34" charset="-122"/>
                <a:ea typeface="微软雅黑" panose="020B0503020204020204" pitchFamily="34" charset="-122"/>
              </a:rPr>
              <a:t>RDD </a:t>
            </a:r>
            <a:r>
              <a:rPr lang="zh-CN" altLang="en-US" dirty="0">
                <a:solidFill>
                  <a:schemeClr val="bg1"/>
                </a:solidFill>
                <a:latin typeface="微软雅黑" panose="020B0503020204020204" pitchFamily="34" charset="-122"/>
                <a:ea typeface="微软雅黑" panose="020B0503020204020204" pitchFamily="34" charset="-122"/>
              </a:rPr>
              <a:t>的</a:t>
            </a:r>
            <a:r>
              <a:rPr lang="zh-CN" altLang="en-US" dirty="0" smtClean="0">
                <a:solidFill>
                  <a:schemeClr val="bg1"/>
                </a:solidFill>
                <a:latin typeface="微软雅黑" panose="020B0503020204020204" pitchFamily="34" charset="-122"/>
                <a:ea typeface="微软雅黑" panose="020B0503020204020204" pitchFamily="34" charset="-122"/>
              </a:rPr>
              <a:t>分区</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宽</a:t>
            </a:r>
            <a:r>
              <a:rPr lang="zh-CN" altLang="en-US" b="1" dirty="0" smtClean="0">
                <a:solidFill>
                  <a:srgbClr val="FF0000"/>
                </a:solidFill>
                <a:latin typeface="微软雅黑" panose="020B0503020204020204" pitchFamily="34" charset="-122"/>
                <a:ea typeface="微软雅黑" panose="020B0503020204020204" pitchFamily="34" charset="-122"/>
              </a:rPr>
              <a:t>依赖</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子</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的分区依赖于父</a:t>
            </a:r>
            <a:r>
              <a:rPr lang="en-US" altLang="zh-CN" dirty="0">
                <a:solidFill>
                  <a:schemeClr val="bg1"/>
                </a:solidFill>
                <a:latin typeface="微软雅黑" panose="020B0503020204020204" pitchFamily="34" charset="-122"/>
                <a:ea typeface="微软雅黑" panose="020B0503020204020204" pitchFamily="34" charset="-122"/>
              </a:rPr>
              <a:t>RDD</a:t>
            </a:r>
            <a:r>
              <a:rPr lang="zh-CN" altLang="en-US" dirty="0">
                <a:solidFill>
                  <a:schemeClr val="bg1"/>
                </a:solidFill>
                <a:latin typeface="微软雅黑" panose="020B0503020204020204" pitchFamily="34" charset="-122"/>
                <a:ea typeface="微软雅黑" panose="020B0503020204020204" pitchFamily="34" charset="-122"/>
              </a:rPr>
              <a:t>的所有</a:t>
            </a:r>
            <a:r>
              <a:rPr lang="zh-CN" altLang="en-US" dirty="0" smtClean="0">
                <a:solidFill>
                  <a:schemeClr val="bg1"/>
                </a:solidFill>
                <a:latin typeface="微软雅黑" panose="020B0503020204020204" pitchFamily="34" charset="-122"/>
                <a:ea typeface="微软雅黑" panose="020B0503020204020204" pitchFamily="34" charset="-122"/>
              </a:rPr>
              <a:t>分区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7196447" y="2763922"/>
            <a:ext cx="4995553" cy="204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微软雅黑" panose="020B0503020204020204" pitchFamily="34" charset="-122"/>
                <a:ea typeface="微软雅黑" panose="020B0503020204020204" pitchFamily="34" charset="-122"/>
              </a:rPr>
              <a:t>窄依赖对优化很</a:t>
            </a:r>
            <a:r>
              <a:rPr lang="zh-CN" altLang="en-US" dirty="0" smtClean="0">
                <a:latin typeface="微软雅黑" panose="020B0503020204020204" pitchFamily="34" charset="-122"/>
                <a:ea typeface="微软雅黑" panose="020B0503020204020204" pitchFamily="34" charset="-122"/>
              </a:rPr>
              <a:t>有利，可实施</a:t>
            </a:r>
            <a:r>
              <a:rPr lang="en-US" altLang="zh-CN" dirty="0" smtClean="0">
                <a:latin typeface="微软雅黑" panose="020B0503020204020204" pitchFamily="34" charset="-122"/>
                <a:ea typeface="微软雅黑" panose="020B0503020204020204" pitchFamily="34" charset="-122"/>
              </a:rPr>
              <a:t>fusion</a:t>
            </a:r>
            <a:r>
              <a:rPr lang="zh-CN" altLang="en-US" dirty="0">
                <a:latin typeface="微软雅黑" panose="020B0503020204020204" pitchFamily="34" charset="-122"/>
                <a:ea typeface="微软雅黑" panose="020B0503020204020204" pitchFamily="34" charset="-122"/>
              </a:rPr>
              <a:t>优化，</a:t>
            </a:r>
            <a:r>
              <a:rPr lang="zh-CN" altLang="en-US" dirty="0" smtClean="0">
                <a:latin typeface="微软雅黑" panose="020B0503020204020204" pitchFamily="34" charset="-122"/>
                <a:ea typeface="微软雅黑" panose="020B0503020204020204" pitchFamily="34" charset="-122"/>
              </a:rPr>
              <a:t>把多个操作合</a:t>
            </a:r>
            <a:r>
              <a:rPr lang="zh-CN" altLang="en-US" dirty="0">
                <a:latin typeface="微软雅黑" panose="020B0503020204020204" pitchFamily="34" charset="-122"/>
                <a:ea typeface="微软雅黑" panose="020B0503020204020204" pitchFamily="34" charset="-122"/>
              </a:rPr>
              <a:t>为一</a:t>
            </a:r>
            <a:r>
              <a:rPr lang="zh-CN" altLang="en-US" dirty="0" smtClean="0">
                <a:latin typeface="微软雅黑" panose="020B0503020204020204" pitchFamily="34" charset="-122"/>
                <a:ea typeface="微软雅黑" panose="020B0503020204020204" pitchFamily="34" charset="-122"/>
              </a:rPr>
              <a:t>个，而且</a:t>
            </a:r>
            <a:r>
              <a:rPr lang="zh-CN" altLang="en-US" dirty="0">
                <a:latin typeface="微软雅黑" panose="020B0503020204020204" pitchFamily="34" charset="-122"/>
                <a:ea typeface="微软雅黑" panose="020B0503020204020204" pitchFamily="34" charset="-122"/>
              </a:rPr>
              <a:t>无需物化很多中间结果</a:t>
            </a:r>
            <a:r>
              <a:rPr lang="en-US" altLang="zh-CN" dirty="0">
                <a:latin typeface="微软雅黑" panose="020B0503020204020204" pitchFamily="34" charset="-122"/>
                <a:ea typeface="微软雅黑" panose="020B0503020204020204" pitchFamily="34" charset="-122"/>
              </a:rPr>
              <a:t>RDD</a:t>
            </a:r>
            <a:r>
              <a:rPr lang="zh-CN" altLang="en-US" dirty="0" smtClean="0">
                <a:latin typeface="微软雅黑" panose="020B0503020204020204" pitchFamily="34" charset="-122"/>
                <a:ea typeface="微软雅黑" panose="020B0503020204020204" pitchFamily="34" charset="-122"/>
              </a:rPr>
              <a:t>，极</a:t>
            </a:r>
            <a:r>
              <a:rPr lang="zh-CN" altLang="en-US" dirty="0">
                <a:latin typeface="微软雅黑" panose="020B0503020204020204" pitchFamily="34" charset="-122"/>
                <a:ea typeface="微软雅黑" panose="020B0503020204020204" pitchFamily="34" charset="-122"/>
              </a:rPr>
              <a:t>大地提升性能</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把这个叫做流水线 （</a:t>
            </a:r>
            <a:r>
              <a:rPr lang="en-US" altLang="zh-CN" dirty="0">
                <a:latin typeface="微软雅黑" panose="020B0503020204020204" pitchFamily="34" charset="-122"/>
                <a:ea typeface="微软雅黑" panose="020B0503020204020204" pitchFamily="34" charset="-122"/>
              </a:rPr>
              <a:t>pipeline</a:t>
            </a:r>
            <a:r>
              <a:rPr lang="zh-CN" altLang="en-US" dirty="0">
                <a:latin typeface="微软雅黑" panose="020B0503020204020204" pitchFamily="34" charset="-122"/>
                <a:ea typeface="微软雅黑" panose="020B0503020204020204" pitchFamily="34" charset="-122"/>
              </a:rPr>
              <a:t>）优化。</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071535093"/>
      </p:ext>
    </p:extLst>
  </p:cSld>
  <p:clrMapOvr>
    <a:masterClrMapping/>
  </p:clrMapOvr>
  <p:transition spd="slow" advTm="92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Scheduling </a:t>
            </a:r>
            <a:r>
              <a:rPr lang="en-US" altLang="zh-CN" dirty="0"/>
              <a:t>Process</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5122" name="Picture 2"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339" y="1400854"/>
            <a:ext cx="8833086" cy="477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10823"/>
      </p:ext>
    </p:extLst>
  </p:cSld>
  <p:clrMapOvr>
    <a:masterClrMapping/>
  </p:clrMapOvr>
  <p:transition spd="slow" advTm="633">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Scheduling Optimizations</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3" name="图片 2"/>
          <p:cNvPicPr>
            <a:picLocks noChangeAspect="1"/>
          </p:cNvPicPr>
          <p:nvPr/>
        </p:nvPicPr>
        <p:blipFill>
          <a:blip r:embed="rId3"/>
          <a:stretch>
            <a:fillRect/>
          </a:stretch>
        </p:blipFill>
        <p:spPr>
          <a:xfrm>
            <a:off x="1708094" y="1945369"/>
            <a:ext cx="4530781" cy="3733800"/>
          </a:xfrm>
          <a:prstGeom prst="rect">
            <a:avLst/>
          </a:prstGeom>
        </p:spPr>
      </p:pic>
      <p:sp>
        <p:nvSpPr>
          <p:cNvPr id="4" name="线形标注 1(带强调线) 3"/>
          <p:cNvSpPr/>
          <p:nvPr/>
        </p:nvSpPr>
        <p:spPr>
          <a:xfrm>
            <a:off x="7400925" y="3985242"/>
            <a:ext cx="3667125" cy="531605"/>
          </a:xfrm>
          <a:prstGeom prst="accentCallout1">
            <a:avLst>
              <a:gd name="adj1" fmla="val 18750"/>
              <a:gd name="adj2" fmla="val -8333"/>
              <a:gd name="adj3" fmla="val 96205"/>
              <a:gd name="adj4" fmla="val -88982"/>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Pipeline </a:t>
            </a:r>
            <a:endParaRPr lang="zh-CN" altLang="en-US" sz="2800" dirty="0">
              <a:latin typeface="微软雅黑" panose="020B0503020204020204" pitchFamily="34" charset="-122"/>
              <a:ea typeface="微软雅黑" panose="020B0503020204020204" pitchFamily="34" charset="-122"/>
            </a:endParaRPr>
          </a:p>
        </p:txBody>
      </p:sp>
      <p:sp>
        <p:nvSpPr>
          <p:cNvPr id="9" name="线形标注 1(带强调线) 8"/>
          <p:cNvSpPr/>
          <p:nvPr/>
        </p:nvSpPr>
        <p:spPr>
          <a:xfrm>
            <a:off x="7400925" y="1967152"/>
            <a:ext cx="3667125" cy="531605"/>
          </a:xfrm>
          <a:prstGeom prst="accentCallout1">
            <a:avLst>
              <a:gd name="adj1" fmla="val 18750"/>
              <a:gd name="adj2" fmla="val -8333"/>
              <a:gd name="adj3" fmla="val 94413"/>
              <a:gd name="adj4" fmla="val -81190"/>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anose="020B0503020204020204" pitchFamily="34" charset="-122"/>
                <a:ea typeface="微软雅黑" panose="020B0503020204020204" pitchFamily="34" charset="-122"/>
              </a:rPr>
              <a:t>Shuffle </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025390"/>
      </p:ext>
    </p:extLst>
  </p:cSld>
  <p:clrMapOvr>
    <a:masterClrMapping/>
  </p:clrMapOvr>
  <p:transition spd="slow" advTm="856">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Lineage</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a:t>
            </a:r>
            <a:r>
              <a:rPr lang="en-US" altLang="zh-CN" sz="1400" dirty="0" smtClean="0"/>
              <a:t>baishuo491.iteye.com/blog/2019510</a:t>
            </a:r>
          </a:p>
          <a:p>
            <a:r>
              <a:rPr lang="en-US" altLang="zh-CN" sz="1400" dirty="0"/>
              <a:t>http://blog.csdn.net/oopsoom/article/details/23857949</a:t>
            </a:r>
            <a:endParaRPr lang="zh-CN" altLang="en-US" sz="1400"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1026" name="Picture 2" descr="http://dl2.iteye.com/upload/attachment/0095/5356/bc5851c2-7c00-3c0c-8944-d9eb0386c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51" y="1181686"/>
            <a:ext cx="11916316" cy="391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86900"/>
      </p:ext>
    </p:extLst>
  </p:cSld>
  <p:clrMapOvr>
    <a:masterClrMapping/>
  </p:clrMapOvr>
  <p:transition spd="slow" advTm="101944">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错误处理</a:t>
            </a:r>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http://www.cnblogs.com/downtjs/p/3815325.html</a:t>
            </a:r>
            <a:endParaRPr lang="zh-CN" altLang="en-US" dirty="0"/>
          </a:p>
        </p:txBody>
      </p:sp>
      <p:sp>
        <p:nvSpPr>
          <p:cNvPr id="8" name="内容占位符 2"/>
          <p:cNvSpPr txBox="1">
            <a:spLocks/>
          </p:cNvSpPr>
          <p:nvPr/>
        </p:nvSpPr>
        <p:spPr>
          <a:xfrm>
            <a:off x="5496336" y="1301883"/>
            <a:ext cx="4267201" cy="6679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Worker</a:t>
            </a:r>
            <a:r>
              <a:rPr lang="zh-CN" altLang="en-US" sz="2000" dirty="0"/>
              <a:t>节点</a:t>
            </a:r>
            <a:r>
              <a:rPr lang="zh-CN" altLang="en-US" sz="2000" dirty="0" smtClean="0"/>
              <a:t>异常：再</a:t>
            </a:r>
            <a:r>
              <a:rPr lang="zh-CN" altLang="en-US" sz="2000" dirty="0"/>
              <a:t>一次提交运行</a:t>
            </a:r>
          </a:p>
        </p:txBody>
      </p:sp>
      <p:pic>
        <p:nvPicPr>
          <p:cNvPr id="717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84" y="1362345"/>
            <a:ext cx="40386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ages.cnitblog.com/i/469775/201406/1720571623987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013" y="2534031"/>
            <a:ext cx="4095750"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p:cNvSpPr txBox="1">
            <a:spLocks/>
          </p:cNvSpPr>
          <p:nvPr/>
        </p:nvSpPr>
        <p:spPr>
          <a:xfrm>
            <a:off x="6669013" y="4820221"/>
            <a:ext cx="4267201" cy="540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Executor</a:t>
            </a:r>
            <a:r>
              <a:rPr lang="zh-CN" altLang="en-US" sz="2000" dirty="0" smtClean="0"/>
              <a:t>异常：重启新的</a:t>
            </a:r>
            <a:r>
              <a:rPr lang="en-US" altLang="zh-CN" sz="2000" dirty="0" smtClean="0"/>
              <a:t>Executor</a:t>
            </a:r>
            <a:endParaRPr lang="zh-CN" altLang="en-US" sz="2000" dirty="0"/>
          </a:p>
        </p:txBody>
      </p:sp>
      <p:pic>
        <p:nvPicPr>
          <p:cNvPr id="7174" name="Picture 6" descr="http://images.cnitblog.com/i/469775/201406/1716105191183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84" y="3976283"/>
            <a:ext cx="4038600" cy="2144696"/>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p:cNvSpPr txBox="1">
            <a:spLocks/>
          </p:cNvSpPr>
          <p:nvPr/>
        </p:nvSpPr>
        <p:spPr>
          <a:xfrm>
            <a:off x="5496336" y="5580165"/>
            <a:ext cx="4267201" cy="540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smtClean="0"/>
              <a:t>Master</a:t>
            </a:r>
            <a:r>
              <a:rPr lang="zh-CN" altLang="en-US" sz="2000" dirty="0" smtClean="0"/>
              <a:t>异常：</a:t>
            </a:r>
            <a:r>
              <a:rPr lang="en-US" altLang="zh-CN" sz="2000" dirty="0" smtClean="0"/>
              <a:t>over…</a:t>
            </a:r>
            <a:endParaRPr lang="zh-CN" altLang="en-US" sz="2000" dirty="0"/>
          </a:p>
        </p:txBody>
      </p:sp>
    </p:spTree>
    <p:extLst>
      <p:ext uri="{BB962C8B-B14F-4D97-AF65-F5344CB8AC3E}">
        <p14:creationId xmlns:p14="http://schemas.microsoft.com/office/powerpoint/2010/main" val="2881628576"/>
      </p:ext>
    </p:extLst>
  </p:cSld>
  <p:clrMapOvr>
    <a:masterClrMapping/>
  </p:clrMapOvr>
  <p:transition spd="slow" advTm="5414">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9308" y="1"/>
            <a:ext cx="423081"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838200" y="308854"/>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smtClean="0"/>
              <a:t>Keynote</a:t>
            </a:r>
            <a:endParaRPr lang="zh-CN" altLang="en-US" dirty="0"/>
          </a:p>
        </p:txBody>
      </p:sp>
      <p:sp>
        <p:nvSpPr>
          <p:cNvPr id="33" name="Rectangle 3"/>
          <p:cNvSpPr>
            <a:spLocks noChangeArrowheads="1"/>
          </p:cNvSpPr>
          <p:nvPr/>
        </p:nvSpPr>
        <p:spPr bwMode="auto">
          <a:xfrm>
            <a:off x="8858693" y="3883881"/>
            <a:ext cx="1622024" cy="438574"/>
          </a:xfrm>
          <a:prstGeom prst="rect">
            <a:avLst/>
          </a:prstGeom>
          <a:noFill/>
          <a:ln w="9525">
            <a:noFill/>
            <a:miter lim="800000"/>
            <a:headEnd/>
            <a:tailEnd/>
          </a:ln>
        </p:spPr>
        <p:txBody>
          <a:bodyPr wrap="square" lIns="68571" tIns="34286" rIns="68571" bIns="34286">
            <a:spAutoFit/>
          </a:bodyPr>
          <a:lstStyle/>
          <a:p>
            <a:pPr algn="ctr" defTabSz="685487"/>
            <a:r>
              <a:rPr lang="en-US" altLang="zh-CN" sz="2400" b="1" dirty="0" smtClean="0">
                <a:solidFill>
                  <a:srgbClr val="FFFFFF"/>
                </a:solidFill>
                <a:latin typeface="微软雅黑" panose="020B0503020204020204" pitchFamily="34" charset="-122"/>
                <a:ea typeface="微软雅黑" panose="020B0503020204020204" pitchFamily="34" charset="-122"/>
                <a:cs typeface="Segoe UI" charset="0"/>
              </a:rPr>
              <a:t>Q&amp;A</a:t>
            </a:r>
            <a:endParaRPr lang="en-US"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4" name="Rectangle 4"/>
          <p:cNvSpPr>
            <a:spLocks noChangeArrowheads="1"/>
          </p:cNvSpPr>
          <p:nvPr/>
        </p:nvSpPr>
        <p:spPr bwMode="auto">
          <a:xfrm>
            <a:off x="6791731" y="3880784"/>
            <a:ext cx="1629436"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smtClean="0">
                <a:solidFill>
                  <a:srgbClr val="FFFFFF"/>
                </a:solidFill>
                <a:latin typeface="微软雅黑" panose="020B0503020204020204" pitchFamily="34" charset="-122"/>
                <a:ea typeface="微软雅黑" panose="020B0503020204020204" pitchFamily="34" charset="-122"/>
                <a:cs typeface="Segoe UI" charset="0"/>
              </a:rPr>
              <a:t>动手实验</a:t>
            </a:r>
            <a:endParaRPr lang="en-US"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5" name="Rectangle 5"/>
          <p:cNvSpPr>
            <a:spLocks noChangeArrowheads="1"/>
          </p:cNvSpPr>
          <p:nvPr/>
        </p:nvSpPr>
        <p:spPr bwMode="auto">
          <a:xfrm>
            <a:off x="4747816" y="3871330"/>
            <a:ext cx="1655525" cy="438574"/>
          </a:xfrm>
          <a:prstGeom prst="rect">
            <a:avLst/>
          </a:prstGeom>
          <a:noFill/>
          <a:ln w="9525">
            <a:noFill/>
            <a:miter lim="800000"/>
            <a:headEnd/>
            <a:tailEnd/>
          </a:ln>
        </p:spPr>
        <p:txBody>
          <a:bodyPr wrap="square" lIns="68571" tIns="34286" rIns="68571" bIns="34286">
            <a:spAutoFit/>
          </a:bodyPr>
          <a:lstStyle/>
          <a:p>
            <a:pPr algn="ctr" defTabSz="685487"/>
            <a:r>
              <a:rPr lang="en-US" altLang="zh-CN" sz="2400" b="1" dirty="0" smtClean="0">
                <a:solidFill>
                  <a:srgbClr val="FFFFFF"/>
                </a:solidFill>
                <a:latin typeface="微软雅黑" panose="020B0503020204020204" pitchFamily="34" charset="-122"/>
                <a:ea typeface="微软雅黑" panose="020B0503020204020204" pitchFamily="34" charset="-122"/>
                <a:cs typeface="Segoe UI" charset="0"/>
              </a:rPr>
              <a:t>Scala</a:t>
            </a:r>
            <a:r>
              <a:rPr lang="zh-CN" altLang="en-US" sz="2400" b="1" dirty="0" smtClean="0">
                <a:solidFill>
                  <a:srgbClr val="FFFFFF"/>
                </a:solidFill>
                <a:latin typeface="微软雅黑" panose="020B0503020204020204" pitchFamily="34" charset="-122"/>
                <a:ea typeface="微软雅黑" panose="020B0503020204020204" pitchFamily="34" charset="-122"/>
                <a:cs typeface="Segoe UI" charset="0"/>
              </a:rPr>
              <a:t>入门</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36" name="Rectangle 6"/>
          <p:cNvSpPr>
            <a:spLocks noChangeArrowheads="1"/>
          </p:cNvSpPr>
          <p:nvPr/>
        </p:nvSpPr>
        <p:spPr bwMode="auto">
          <a:xfrm>
            <a:off x="641209" y="3871330"/>
            <a:ext cx="1934665"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smtClean="0">
                <a:solidFill>
                  <a:srgbClr val="FFFFFF"/>
                </a:solidFill>
                <a:latin typeface="微软雅黑" panose="020B0503020204020204" pitchFamily="34" charset="-122"/>
                <a:ea typeface="微软雅黑" panose="020B0503020204020204" pitchFamily="34" charset="-122"/>
                <a:cs typeface="Segoe UI" charset="0"/>
              </a:rPr>
              <a:t>概念</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
        <p:nvSpPr>
          <p:cNvPr id="47" name="Freeform 53"/>
          <p:cNvSpPr>
            <a:spLocks noEditPoints="1"/>
          </p:cNvSpPr>
          <p:nvPr/>
        </p:nvSpPr>
        <p:spPr bwMode="black">
          <a:xfrm>
            <a:off x="7064270" y="2228720"/>
            <a:ext cx="1084359" cy="1223737"/>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FFFFFF"/>
          </a:solidFill>
          <a:ln>
            <a:noFill/>
          </a:ln>
          <a:extLst/>
        </p:spPr>
        <p:txBody>
          <a:bodyPr vert="horz" wrap="square" lIns="57125" tIns="28565" rIns="57125" bIns="28565" numCol="1" anchor="t" anchorCtr="0" compatLnSpc="1">
            <a:prstTxWarp prst="textNoShape">
              <a:avLst/>
            </a:prstTxWarp>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Segoe UI"/>
            </a:endParaRPr>
          </a:p>
        </p:txBody>
      </p:sp>
      <p:grpSp>
        <p:nvGrpSpPr>
          <p:cNvPr id="55" name="Group 740"/>
          <p:cNvGrpSpPr>
            <a:grpSpLocks noChangeAspect="1"/>
          </p:cNvGrpSpPr>
          <p:nvPr/>
        </p:nvGrpSpPr>
        <p:grpSpPr bwMode="auto">
          <a:xfrm>
            <a:off x="8987190" y="2281853"/>
            <a:ext cx="1365031" cy="1170604"/>
            <a:chOff x="7349" y="-2816"/>
            <a:chExt cx="661" cy="567"/>
          </a:xfrm>
          <a:solidFill>
            <a:srgbClr val="FFFFFF"/>
          </a:solidFill>
        </p:grpSpPr>
        <p:sp>
          <p:nvSpPr>
            <p:cNvPr id="56"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7"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8"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59"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0"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1"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grpSp>
      <p:grpSp>
        <p:nvGrpSpPr>
          <p:cNvPr id="62" name="Group 351"/>
          <p:cNvGrpSpPr>
            <a:grpSpLocks noChangeAspect="1"/>
          </p:cNvGrpSpPr>
          <p:nvPr/>
        </p:nvGrpSpPr>
        <p:grpSpPr bwMode="auto">
          <a:xfrm>
            <a:off x="1237231" y="2228720"/>
            <a:ext cx="742622" cy="1221001"/>
            <a:chOff x="-3435" y="469"/>
            <a:chExt cx="574" cy="944"/>
          </a:xfrm>
          <a:solidFill>
            <a:srgbClr val="FFFFFF"/>
          </a:solidFill>
        </p:grpSpPr>
        <p:sp>
          <p:nvSpPr>
            <p:cNvPr id="63" name="Freeform 352"/>
            <p:cNvSpPr>
              <a:spLocks/>
            </p:cNvSpPr>
            <p:nvPr/>
          </p:nvSpPr>
          <p:spPr bwMode="auto">
            <a:xfrm>
              <a:off x="-3435" y="648"/>
              <a:ext cx="574" cy="765"/>
            </a:xfrm>
            <a:custGeom>
              <a:avLst/>
              <a:gdLst>
                <a:gd name="T0" fmla="*/ 210 w 243"/>
                <a:gd name="T1" fmla="*/ 143 h 324"/>
                <a:gd name="T2" fmla="*/ 131 w 243"/>
                <a:gd name="T3" fmla="*/ 135 h 324"/>
                <a:gd name="T4" fmla="*/ 128 w 243"/>
                <a:gd name="T5" fmla="*/ 21 h 324"/>
                <a:gd name="T6" fmla="*/ 107 w 243"/>
                <a:gd name="T7" fmla="*/ 0 h 324"/>
                <a:gd name="T8" fmla="*/ 91 w 243"/>
                <a:gd name="T9" fmla="*/ 21 h 324"/>
                <a:gd name="T10" fmla="*/ 91 w 243"/>
                <a:gd name="T11" fmla="*/ 181 h 324"/>
                <a:gd name="T12" fmla="*/ 60 w 243"/>
                <a:gd name="T13" fmla="*/ 146 h 324"/>
                <a:gd name="T14" fmla="*/ 11 w 243"/>
                <a:gd name="T15" fmla="*/ 136 h 324"/>
                <a:gd name="T16" fmla="*/ 28 w 243"/>
                <a:gd name="T17" fmla="*/ 169 h 324"/>
                <a:gd name="T18" fmla="*/ 111 w 243"/>
                <a:gd name="T19" fmla="*/ 289 h 324"/>
                <a:gd name="T20" fmla="*/ 125 w 243"/>
                <a:gd name="T21" fmla="*/ 307 h 324"/>
                <a:gd name="T22" fmla="*/ 134 w 243"/>
                <a:gd name="T23" fmla="*/ 314 h 324"/>
                <a:gd name="T24" fmla="*/ 168 w 243"/>
                <a:gd name="T25" fmla="*/ 324 h 324"/>
                <a:gd name="T26" fmla="*/ 232 w 243"/>
                <a:gd name="T27" fmla="*/ 265 h 324"/>
                <a:gd name="T28" fmla="*/ 232 w 243"/>
                <a:gd name="T29" fmla="*/ 262 h 324"/>
                <a:gd name="T30" fmla="*/ 243 w 243"/>
                <a:gd name="T31" fmla="*/ 168 h 324"/>
                <a:gd name="T32" fmla="*/ 210 w 243"/>
                <a:gd name="T33" fmla="*/ 14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24">
                  <a:moveTo>
                    <a:pt x="210" y="143"/>
                  </a:moveTo>
                  <a:cubicBezTo>
                    <a:pt x="131" y="135"/>
                    <a:pt x="131" y="135"/>
                    <a:pt x="131" y="135"/>
                  </a:cubicBezTo>
                  <a:cubicBezTo>
                    <a:pt x="131" y="97"/>
                    <a:pt x="128" y="59"/>
                    <a:pt x="128" y="21"/>
                  </a:cubicBezTo>
                  <a:cubicBezTo>
                    <a:pt x="128" y="10"/>
                    <a:pt x="118" y="0"/>
                    <a:pt x="107" y="0"/>
                  </a:cubicBezTo>
                  <a:cubicBezTo>
                    <a:pt x="95" y="0"/>
                    <a:pt x="91" y="10"/>
                    <a:pt x="91" y="21"/>
                  </a:cubicBezTo>
                  <a:cubicBezTo>
                    <a:pt x="91" y="71"/>
                    <a:pt x="91" y="131"/>
                    <a:pt x="91" y="181"/>
                  </a:cubicBezTo>
                  <a:cubicBezTo>
                    <a:pt x="85" y="172"/>
                    <a:pt x="60" y="146"/>
                    <a:pt x="60" y="146"/>
                  </a:cubicBezTo>
                  <a:cubicBezTo>
                    <a:pt x="52" y="135"/>
                    <a:pt x="24" y="128"/>
                    <a:pt x="11" y="136"/>
                  </a:cubicBezTo>
                  <a:cubicBezTo>
                    <a:pt x="0" y="142"/>
                    <a:pt x="20" y="158"/>
                    <a:pt x="28" y="169"/>
                  </a:cubicBezTo>
                  <a:cubicBezTo>
                    <a:pt x="58" y="209"/>
                    <a:pt x="81" y="249"/>
                    <a:pt x="111" y="289"/>
                  </a:cubicBezTo>
                  <a:cubicBezTo>
                    <a:pt x="115" y="296"/>
                    <a:pt x="119" y="302"/>
                    <a:pt x="125" y="307"/>
                  </a:cubicBezTo>
                  <a:cubicBezTo>
                    <a:pt x="128" y="310"/>
                    <a:pt x="131" y="313"/>
                    <a:pt x="134" y="314"/>
                  </a:cubicBezTo>
                  <a:cubicBezTo>
                    <a:pt x="144" y="320"/>
                    <a:pt x="156" y="324"/>
                    <a:pt x="168" y="324"/>
                  </a:cubicBezTo>
                  <a:cubicBezTo>
                    <a:pt x="202" y="324"/>
                    <a:pt x="229" y="298"/>
                    <a:pt x="232" y="265"/>
                  </a:cubicBezTo>
                  <a:cubicBezTo>
                    <a:pt x="232" y="264"/>
                    <a:pt x="232" y="263"/>
                    <a:pt x="232" y="262"/>
                  </a:cubicBezTo>
                  <a:cubicBezTo>
                    <a:pt x="243" y="168"/>
                    <a:pt x="243" y="168"/>
                    <a:pt x="243" y="168"/>
                  </a:cubicBezTo>
                  <a:cubicBezTo>
                    <a:pt x="243" y="156"/>
                    <a:pt x="222" y="143"/>
                    <a:pt x="21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sp>
          <p:nvSpPr>
            <p:cNvPr id="64" name="Freeform 353"/>
            <p:cNvSpPr>
              <a:spLocks/>
            </p:cNvSpPr>
            <p:nvPr/>
          </p:nvSpPr>
          <p:spPr bwMode="auto">
            <a:xfrm>
              <a:off x="-3419" y="469"/>
              <a:ext cx="459" cy="451"/>
            </a:xfrm>
            <a:custGeom>
              <a:avLst/>
              <a:gdLst>
                <a:gd name="T0" fmla="*/ 72 w 194"/>
                <a:gd name="T1" fmla="*/ 191 h 191"/>
                <a:gd name="T2" fmla="*/ 72 w 194"/>
                <a:gd name="T3" fmla="*/ 168 h 191"/>
                <a:gd name="T4" fmla="*/ 22 w 194"/>
                <a:gd name="T5" fmla="*/ 97 h 191"/>
                <a:gd name="T6" fmla="*/ 97 w 194"/>
                <a:gd name="T7" fmla="*/ 22 h 191"/>
                <a:gd name="T8" fmla="*/ 173 w 194"/>
                <a:gd name="T9" fmla="*/ 97 h 191"/>
                <a:gd name="T10" fmla="*/ 136 w 194"/>
                <a:gd name="T11" fmla="*/ 162 h 191"/>
                <a:gd name="T12" fmla="*/ 137 w 194"/>
                <a:gd name="T13" fmla="*/ 186 h 191"/>
                <a:gd name="T14" fmla="*/ 194 w 194"/>
                <a:gd name="T15" fmla="*/ 97 h 191"/>
                <a:gd name="T16" fmla="*/ 97 w 194"/>
                <a:gd name="T17" fmla="*/ 0 h 191"/>
                <a:gd name="T18" fmla="*/ 0 w 194"/>
                <a:gd name="T19" fmla="*/ 97 h 191"/>
                <a:gd name="T20" fmla="*/ 72 w 194"/>
                <a:gd name="T2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91">
                  <a:moveTo>
                    <a:pt x="72" y="191"/>
                  </a:moveTo>
                  <a:cubicBezTo>
                    <a:pt x="72" y="183"/>
                    <a:pt x="72" y="176"/>
                    <a:pt x="72" y="168"/>
                  </a:cubicBezTo>
                  <a:cubicBezTo>
                    <a:pt x="43" y="158"/>
                    <a:pt x="22" y="130"/>
                    <a:pt x="22" y="97"/>
                  </a:cubicBezTo>
                  <a:cubicBezTo>
                    <a:pt x="22" y="55"/>
                    <a:pt x="56" y="22"/>
                    <a:pt x="97" y="22"/>
                  </a:cubicBezTo>
                  <a:cubicBezTo>
                    <a:pt x="139" y="22"/>
                    <a:pt x="173" y="55"/>
                    <a:pt x="173" y="97"/>
                  </a:cubicBezTo>
                  <a:cubicBezTo>
                    <a:pt x="173" y="125"/>
                    <a:pt x="158" y="149"/>
                    <a:pt x="136" y="162"/>
                  </a:cubicBezTo>
                  <a:cubicBezTo>
                    <a:pt x="136" y="170"/>
                    <a:pt x="136" y="178"/>
                    <a:pt x="137" y="186"/>
                  </a:cubicBezTo>
                  <a:cubicBezTo>
                    <a:pt x="171" y="171"/>
                    <a:pt x="194" y="137"/>
                    <a:pt x="194" y="97"/>
                  </a:cubicBezTo>
                  <a:cubicBezTo>
                    <a:pt x="194" y="44"/>
                    <a:pt x="151" y="0"/>
                    <a:pt x="97" y="0"/>
                  </a:cubicBezTo>
                  <a:cubicBezTo>
                    <a:pt x="44" y="0"/>
                    <a:pt x="0" y="44"/>
                    <a:pt x="0" y="97"/>
                  </a:cubicBezTo>
                  <a:cubicBezTo>
                    <a:pt x="0" y="142"/>
                    <a:pt x="31" y="179"/>
                    <a:pt x="7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solidFill>
                  <a:sysClr val="windowText" lastClr="000000"/>
                </a:solidFill>
              </a:endParaRPr>
            </a:p>
          </p:txBody>
        </p:sp>
      </p:grpSp>
      <p:pic>
        <p:nvPicPr>
          <p:cNvPr id="65" name="Picture 6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25450" y="2281852"/>
            <a:ext cx="1300259" cy="1170605"/>
          </a:xfrm>
          <a:prstGeom prst="rect">
            <a:avLst/>
          </a:prstGeom>
          <a:effectLst/>
        </p:spPr>
      </p:pic>
      <p:pic>
        <p:nvPicPr>
          <p:cNvPr id="7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414" y="2281852"/>
            <a:ext cx="1268475" cy="125652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6"/>
          <p:cNvSpPr>
            <a:spLocks noChangeArrowheads="1"/>
          </p:cNvSpPr>
          <p:nvPr/>
        </p:nvSpPr>
        <p:spPr bwMode="auto">
          <a:xfrm>
            <a:off x="2485318" y="3871330"/>
            <a:ext cx="1934665" cy="438574"/>
          </a:xfrm>
          <a:prstGeom prst="rect">
            <a:avLst/>
          </a:prstGeom>
          <a:noFill/>
          <a:ln w="9525">
            <a:noFill/>
            <a:miter lim="800000"/>
            <a:headEnd/>
            <a:tailEnd/>
          </a:ln>
        </p:spPr>
        <p:txBody>
          <a:bodyPr wrap="square" lIns="68571" tIns="34286" rIns="68571" bIns="34286">
            <a:spAutoFit/>
          </a:bodyPr>
          <a:lstStyle/>
          <a:p>
            <a:pPr algn="ctr" defTabSz="685487"/>
            <a:r>
              <a:rPr lang="zh-CN" altLang="en-US" sz="2400" b="1" dirty="0" smtClean="0">
                <a:solidFill>
                  <a:srgbClr val="FFFFFF"/>
                </a:solidFill>
                <a:latin typeface="微软雅黑" panose="020B0503020204020204" pitchFamily="34" charset="-122"/>
                <a:ea typeface="微软雅黑" panose="020B0503020204020204" pitchFamily="34" charset="-122"/>
                <a:cs typeface="Segoe UI" charset="0"/>
              </a:rPr>
              <a:t>核心设计</a:t>
            </a:r>
            <a:endParaRPr lang="en-US" sz="2400" b="1" dirty="0">
              <a:solidFill>
                <a:srgbClr val="FFFFFF"/>
              </a:solidFill>
              <a:latin typeface="微软雅黑" panose="020B0503020204020204" pitchFamily="34" charset="-122"/>
              <a:ea typeface="微软雅黑" panose="020B0503020204020204" pitchFamily="34" charset="-122"/>
              <a:cs typeface="Segoe UI" charset="0"/>
            </a:endParaRPr>
          </a:p>
        </p:txBody>
      </p:sp>
    </p:spTree>
    <p:extLst>
      <p:ext uri="{BB962C8B-B14F-4D97-AF65-F5344CB8AC3E}">
        <p14:creationId xmlns:p14="http://schemas.microsoft.com/office/powerpoint/2010/main" val="3455097023"/>
      </p:ext>
    </p:extLst>
  </p:cSld>
  <p:clrMapOvr>
    <a:masterClrMapping/>
  </p:clrMapOvr>
  <p:transition spd="slow" advTm="13417">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为什么快</a:t>
            </a:r>
            <a:r>
              <a:rPr lang="en-US" altLang="zh-CN" dirty="0" smtClean="0"/>
              <a:t>——</a:t>
            </a:r>
            <a:r>
              <a:rPr lang="zh-CN" altLang="en-US" dirty="0" smtClean="0"/>
              <a:t>对比</a:t>
            </a:r>
            <a:r>
              <a:rPr lang="en-US" altLang="zh-CN" dirty="0" err="1" smtClean="0"/>
              <a:t>MapReduce</a:t>
            </a:r>
            <a:r>
              <a:rPr lang="zh-CN" altLang="en-US" dirty="0" smtClean="0"/>
              <a:t>模型</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http://www.it165.net/admin/html/201403/2636.html</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3074"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08" y="1224055"/>
            <a:ext cx="11556783" cy="495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719849"/>
      </p:ext>
    </p:extLst>
  </p:cSld>
  <p:clrMapOvr>
    <a:masterClrMapping/>
  </p:clrMapOvr>
  <p:transition spd="slow" advTm="36238">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为什么快</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http://www.it165.net/admin/html/201403/2636.html</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3" name="图片 2"/>
          <p:cNvPicPr>
            <a:picLocks noChangeAspect="1"/>
          </p:cNvPicPr>
          <p:nvPr/>
        </p:nvPicPr>
        <p:blipFill>
          <a:blip r:embed="rId3"/>
          <a:stretch>
            <a:fillRect/>
          </a:stretch>
        </p:blipFill>
        <p:spPr>
          <a:xfrm>
            <a:off x="500496" y="1181686"/>
            <a:ext cx="4985904" cy="2438400"/>
          </a:xfrm>
          <a:prstGeom prst="rect">
            <a:avLst/>
          </a:prstGeom>
        </p:spPr>
      </p:pic>
      <p:pic>
        <p:nvPicPr>
          <p:cNvPr id="4" name="图片 3"/>
          <p:cNvPicPr>
            <a:picLocks noChangeAspect="1"/>
          </p:cNvPicPr>
          <p:nvPr/>
        </p:nvPicPr>
        <p:blipFill>
          <a:blip r:embed="rId4"/>
          <a:stretch>
            <a:fillRect/>
          </a:stretch>
        </p:blipFill>
        <p:spPr>
          <a:xfrm>
            <a:off x="500496" y="3812269"/>
            <a:ext cx="4985904" cy="2438400"/>
          </a:xfrm>
          <a:prstGeom prst="rect">
            <a:avLst/>
          </a:prstGeom>
        </p:spPr>
      </p:pic>
      <p:sp>
        <p:nvSpPr>
          <p:cNvPr id="5" name="矩形 4"/>
          <p:cNvSpPr/>
          <p:nvPr/>
        </p:nvSpPr>
        <p:spPr>
          <a:xfrm>
            <a:off x="5642211" y="1181685"/>
            <a:ext cx="6255149" cy="4995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lnSpc>
                <a:spcPct val="20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内存计算</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DAG</a:t>
            </a:r>
            <a:r>
              <a:rPr lang="zh-CN" altLang="en-US" sz="2400" dirty="0" smtClean="0">
                <a:latin typeface="微软雅黑" panose="020B0503020204020204" pitchFamily="34" charset="-122"/>
                <a:ea typeface="微软雅黑" panose="020B0503020204020204" pitchFamily="34" charset="-122"/>
              </a:rPr>
              <a:t>延迟计算的优化处理、中间结果复用</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可靠高效的</a:t>
            </a:r>
            <a:r>
              <a:rPr lang="en-US" altLang="zh-CN" sz="2400" dirty="0" smtClean="0">
                <a:latin typeface="微软雅黑" panose="020B0503020204020204" pitchFamily="34" charset="-122"/>
                <a:ea typeface="微软雅黑" panose="020B0503020204020204" pitchFamily="34" charset="-122"/>
              </a:rPr>
              <a:t>Scheduler</a:t>
            </a:r>
            <a:r>
              <a:rPr lang="zh-CN" altLang="en-US" sz="2400" dirty="0" smtClean="0">
                <a:latin typeface="微软雅黑" panose="020B0503020204020204" pitchFamily="34" charset="-122"/>
                <a:ea typeface="微软雅黑" panose="020B0503020204020204" pitchFamily="34" charset="-122"/>
              </a:rPr>
              <a:t>，一个</a:t>
            </a:r>
            <a:r>
              <a:rPr lang="en-US" altLang="zh-CN" sz="2400" dirty="0" smtClean="0">
                <a:latin typeface="微软雅黑" panose="020B0503020204020204" pitchFamily="34" charset="-122"/>
                <a:ea typeface="微软雅黑" panose="020B0503020204020204" pitchFamily="34" charset="-122"/>
              </a:rPr>
              <a:t>JVM</a:t>
            </a:r>
            <a:r>
              <a:rPr lang="zh-CN" altLang="en-US" sz="2400" dirty="0" smtClean="0">
                <a:latin typeface="微软雅黑" panose="020B0503020204020204" pitchFamily="34" charset="-122"/>
                <a:ea typeface="微软雅黑" panose="020B0503020204020204" pitchFamily="34" charset="-122"/>
              </a:rPr>
              <a:t>可对应多个</a:t>
            </a:r>
            <a:r>
              <a:rPr lang="en-US" altLang="zh-CN" sz="2400" dirty="0" smtClean="0">
                <a:latin typeface="微软雅黑" panose="020B0503020204020204" pitchFamily="34" charset="-122"/>
                <a:ea typeface="微软雅黑" panose="020B0503020204020204" pitchFamily="34" charset="-122"/>
              </a:rPr>
              <a:t>Task</a:t>
            </a:r>
            <a:r>
              <a:rPr lang="zh-CN" altLang="en-US" sz="2400" dirty="0" smtClean="0">
                <a:latin typeface="微软雅黑" panose="020B0503020204020204" pitchFamily="34" charset="-122"/>
                <a:ea typeface="微软雅黑" panose="020B0503020204020204" pitchFamily="34" charset="-122"/>
              </a:rPr>
              <a:t>（启动开销小、内存级数据</a:t>
            </a:r>
            <a:r>
              <a:rPr lang="zh-CN" altLang="en-US" sz="2400" dirty="0">
                <a:latin typeface="微软雅黑" panose="020B0503020204020204" pitchFamily="34" charset="-122"/>
                <a:ea typeface="微软雅黑" panose="020B0503020204020204" pitchFamily="34" charset="-122"/>
              </a:rPr>
              <a:t>共享</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Lineage</a:t>
            </a:r>
            <a:r>
              <a:rPr lang="zh-CN" altLang="en-US" sz="2400" dirty="0">
                <a:latin typeface="微软雅黑" panose="020B0503020204020204" pitchFamily="34" charset="-122"/>
                <a:ea typeface="微软雅黑" panose="020B0503020204020204" pitchFamily="34" charset="-122"/>
              </a:rPr>
              <a:t>保证数据的鲁棒性</a:t>
            </a:r>
          </a:p>
        </p:txBody>
      </p:sp>
    </p:spTree>
    <p:extLst>
      <p:ext uri="{BB962C8B-B14F-4D97-AF65-F5344CB8AC3E}">
        <p14:creationId xmlns:p14="http://schemas.microsoft.com/office/powerpoint/2010/main" val="1670972219"/>
      </p:ext>
    </p:extLst>
  </p:cSld>
  <p:clrMapOvr>
    <a:masterClrMapping/>
  </p:clrMapOvr>
  <p:transition spd="slow" advTm="117457">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 SQL</a:t>
            </a:r>
            <a:endParaRPr lang="zh-CN" altLang="en-US" dirty="0"/>
          </a:p>
        </p:txBody>
      </p:sp>
      <p:sp>
        <p:nvSpPr>
          <p:cNvPr id="6" name="矩形 5"/>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http://spark-summit.org/</a:t>
            </a:r>
            <a:endParaRPr lang="zh-CN" altLang="en-US" dirty="0"/>
          </a:p>
        </p:txBody>
      </p:sp>
      <p:sp>
        <p:nvSpPr>
          <p:cNvPr id="8"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p>
        </p:txBody>
      </p:sp>
      <p:pic>
        <p:nvPicPr>
          <p:cNvPr id="7" name="图片 6"/>
          <p:cNvPicPr>
            <a:picLocks noChangeAspect="1"/>
          </p:cNvPicPr>
          <p:nvPr/>
        </p:nvPicPr>
        <p:blipFill>
          <a:blip r:embed="rId3"/>
          <a:stretch>
            <a:fillRect/>
          </a:stretch>
        </p:blipFill>
        <p:spPr>
          <a:xfrm>
            <a:off x="1887112" y="1294228"/>
            <a:ext cx="8417775" cy="4841727"/>
          </a:xfrm>
          <a:prstGeom prst="rect">
            <a:avLst/>
          </a:prstGeom>
        </p:spPr>
      </p:pic>
    </p:spTree>
    <p:extLst>
      <p:ext uri="{BB962C8B-B14F-4D97-AF65-F5344CB8AC3E}">
        <p14:creationId xmlns:p14="http://schemas.microsoft.com/office/powerpoint/2010/main" val="2168801495"/>
      </p:ext>
    </p:extLst>
  </p:cSld>
  <p:clrMapOvr>
    <a:masterClrMapping/>
  </p:clrMapOvr>
  <p:transition spd="slow" advTm="127683">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FF0000"/>
          </a:solidFill>
        </p:spPr>
        <p:txBody>
          <a:bodyPr anchor="ctr"/>
          <a:lstStyle/>
          <a:p>
            <a:r>
              <a:rPr lang="en-US" altLang="zh-CN" dirty="0" smtClean="0"/>
              <a:t>Scala</a:t>
            </a:r>
            <a:endParaRPr lang="zh-CN" altLang="en-US" dirty="0"/>
          </a:p>
        </p:txBody>
      </p:sp>
    </p:spTree>
    <p:extLst>
      <p:ext uri="{BB962C8B-B14F-4D97-AF65-F5344CB8AC3E}">
        <p14:creationId xmlns:p14="http://schemas.microsoft.com/office/powerpoint/2010/main" val="3489564904"/>
      </p:ext>
    </p:extLst>
  </p:cSld>
  <p:clrMapOvr>
    <a:masterClrMapping/>
  </p:clrMapOvr>
  <p:transition spd="slow" advTm="371">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核心设计</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50000"/>
              </a:lnSpc>
            </a:pPr>
            <a:r>
              <a:rPr lang="zh-CN" altLang="en-US" dirty="0"/>
              <a:t>基于JVM的FP+OO </a:t>
            </a:r>
          </a:p>
          <a:p>
            <a:pPr>
              <a:lnSpc>
                <a:spcPct val="150000"/>
              </a:lnSpc>
            </a:pPr>
            <a:r>
              <a:rPr lang="zh-CN" altLang="en-US" dirty="0" smtClean="0"/>
              <a:t>静态</a:t>
            </a:r>
            <a:r>
              <a:rPr lang="zh-CN" altLang="en-US" dirty="0"/>
              <a:t>类型</a:t>
            </a:r>
          </a:p>
          <a:p>
            <a:pPr>
              <a:lnSpc>
                <a:spcPct val="150000"/>
              </a:lnSpc>
            </a:pPr>
            <a:r>
              <a:rPr lang="zh-CN" altLang="en-US" dirty="0" smtClean="0"/>
              <a:t>与</a:t>
            </a:r>
            <a:r>
              <a:rPr lang="en-US" altLang="zh-CN" dirty="0" smtClean="0"/>
              <a:t>JAVA</a:t>
            </a:r>
            <a:r>
              <a:rPr lang="zh-CN" altLang="en-US" dirty="0" smtClean="0"/>
              <a:t>无缝集成</a:t>
            </a:r>
            <a:endParaRPr lang="en-US" altLang="zh-CN" dirty="0" smtClean="0"/>
          </a:p>
          <a:p>
            <a:pPr>
              <a:lnSpc>
                <a:spcPct val="150000"/>
              </a:lnSpc>
            </a:pPr>
            <a:r>
              <a:rPr lang="zh-CN" altLang="en-US" dirty="0" smtClean="0"/>
              <a:t>类型推断</a:t>
            </a:r>
            <a:endParaRPr lang="en-US" altLang="zh-CN" dirty="0" smtClean="0"/>
          </a:p>
          <a:p>
            <a:pPr>
              <a:lnSpc>
                <a:spcPct val="150000"/>
              </a:lnSpc>
            </a:pPr>
            <a:r>
              <a:rPr lang="zh-CN" altLang="en-US" dirty="0" smtClean="0"/>
              <a:t>简洁的并发方案</a:t>
            </a:r>
            <a:endParaRPr lang="en-US" altLang="zh-CN" dirty="0" smtClean="0"/>
          </a:p>
          <a:p>
            <a:pPr>
              <a:lnSpc>
                <a:spcPct val="150000"/>
              </a:lnSpc>
            </a:pPr>
            <a:r>
              <a:rPr lang="en-US" altLang="zh-CN" cap="all" dirty="0" smtClean="0"/>
              <a:t>TRAITS</a:t>
            </a:r>
            <a:r>
              <a:rPr lang="zh-CN" altLang="en-US" cap="all" dirty="0" smtClean="0"/>
              <a:t>（特质，类似多重继承）</a:t>
            </a:r>
            <a:endParaRPr lang="en-US" altLang="zh-CN" cap="all" dirty="0" smtClean="0"/>
          </a:p>
          <a:p>
            <a:pPr>
              <a:lnSpc>
                <a:spcPct val="150000"/>
              </a:lnSpc>
            </a:pPr>
            <a:r>
              <a:rPr lang="zh-CN" altLang="en-US" dirty="0" smtClean="0"/>
              <a:t>模式匹配</a:t>
            </a:r>
            <a:endParaRPr lang="en-US" altLang="zh-CN" dirty="0" smtClean="0"/>
          </a:p>
          <a:p>
            <a:pPr>
              <a:lnSpc>
                <a:spcPct val="150000"/>
              </a:lnSpc>
            </a:pPr>
            <a:r>
              <a:rPr lang="zh-CN" altLang="en-US" dirty="0"/>
              <a:t>隐式</a:t>
            </a:r>
            <a:r>
              <a:rPr lang="zh-CN" altLang="en-US" dirty="0" smtClean="0"/>
              <a:t>转换</a:t>
            </a:r>
            <a:endParaRPr lang="en-US" altLang="zh-CN" dirty="0" smtClean="0"/>
          </a:p>
          <a:p>
            <a:pPr>
              <a:lnSpc>
                <a:spcPct val="150000"/>
              </a:lnSpc>
            </a:pPr>
            <a:r>
              <a:rPr lang="zh-CN" altLang="en-US" dirty="0" smtClean="0"/>
              <a:t>编码简单</a:t>
            </a:r>
            <a:endParaRPr lang="en-US" altLang="zh-CN" dirty="0" smtClean="0"/>
          </a:p>
          <a:p>
            <a:pPr marL="0" indent="0">
              <a:buNone/>
            </a:pPr>
            <a:endParaRPr lang="zh-CN" altLang="en-US" dirty="0"/>
          </a:p>
          <a:p>
            <a:endParaRPr lang="zh-CN" altLang="en-US" dirty="0"/>
          </a:p>
        </p:txBody>
      </p:sp>
      <p:sp>
        <p:nvSpPr>
          <p:cNvPr id="4" name="矩形 3"/>
          <p:cNvSpPr/>
          <p:nvPr/>
        </p:nvSpPr>
        <p:spPr>
          <a:xfrm>
            <a:off x="7239462" y="3468529"/>
            <a:ext cx="4375265" cy="2308324"/>
          </a:xfrm>
          <a:prstGeom prst="rect">
            <a:avLst/>
          </a:prstGeom>
          <a:solidFill>
            <a:schemeClr val="accent2">
              <a:lumMod val="75000"/>
            </a:schemeClr>
          </a:solidFill>
          <a:ln>
            <a:noFill/>
          </a:ln>
        </p:spPr>
        <p:txBody>
          <a:bodyPr wrap="square">
            <a:spAutoFit/>
          </a:bodyPr>
          <a:lstStyle/>
          <a:p>
            <a:r>
              <a:rPr lang="zh-CN" altLang="en-US" dirty="0" smtClean="0">
                <a:solidFill>
                  <a:schemeClr val="bg1"/>
                </a:solidFill>
              </a:rPr>
              <a:t>class </a:t>
            </a:r>
            <a:r>
              <a:rPr lang="zh-CN" altLang="en-US" dirty="0">
                <a:solidFill>
                  <a:schemeClr val="bg1"/>
                </a:solidFill>
              </a:rPr>
              <a:t>MyClass {</a:t>
            </a:r>
          </a:p>
          <a:p>
            <a:pPr lvl="1"/>
            <a:r>
              <a:rPr lang="zh-CN" altLang="en-US" dirty="0">
                <a:solidFill>
                  <a:schemeClr val="bg1"/>
                </a:solidFill>
              </a:rPr>
              <a:t>private int index;</a:t>
            </a:r>
          </a:p>
          <a:p>
            <a:pPr lvl="1"/>
            <a:r>
              <a:rPr lang="zh-CN" altLang="en-US" dirty="0">
                <a:solidFill>
                  <a:schemeClr val="bg1"/>
                </a:solidFill>
              </a:rPr>
              <a:t>private String name;</a:t>
            </a:r>
          </a:p>
          <a:p>
            <a:pPr lvl="1"/>
            <a:r>
              <a:rPr lang="zh-CN" altLang="en-US" dirty="0">
                <a:solidFill>
                  <a:schemeClr val="bg1"/>
                </a:solidFill>
              </a:rPr>
              <a:t>public MyClass(int index, String name) {</a:t>
            </a:r>
          </a:p>
          <a:p>
            <a:pPr lvl="2"/>
            <a:r>
              <a:rPr lang="zh-CN" altLang="en-US" dirty="0">
                <a:solidFill>
                  <a:schemeClr val="bg1"/>
                </a:solidFill>
              </a:rPr>
              <a:t>this.index = index;</a:t>
            </a:r>
          </a:p>
          <a:p>
            <a:pPr lvl="2"/>
            <a:r>
              <a:rPr lang="zh-CN" altLang="en-US" dirty="0">
                <a:solidFill>
                  <a:schemeClr val="bg1"/>
                </a:solidFill>
              </a:rPr>
              <a:t>this.name = name;</a:t>
            </a:r>
          </a:p>
          <a:p>
            <a:pPr lvl="1"/>
            <a:r>
              <a:rPr lang="zh-CN" altLang="en-US" dirty="0">
                <a:solidFill>
                  <a:schemeClr val="bg1"/>
                </a:solidFill>
              </a:rPr>
              <a:t>}</a:t>
            </a:r>
          </a:p>
          <a:p>
            <a:r>
              <a:rPr lang="zh-CN" altLang="en-US" dirty="0">
                <a:solidFill>
                  <a:schemeClr val="bg1"/>
                </a:solidFill>
              </a:rPr>
              <a:t>}</a:t>
            </a:r>
          </a:p>
        </p:txBody>
      </p:sp>
      <p:sp>
        <p:nvSpPr>
          <p:cNvPr id="5" name="矩形 4"/>
          <p:cNvSpPr/>
          <p:nvPr/>
        </p:nvSpPr>
        <p:spPr>
          <a:xfrm>
            <a:off x="7239461" y="5776853"/>
            <a:ext cx="4375265" cy="400110"/>
          </a:xfrm>
          <a:prstGeom prst="rect">
            <a:avLst/>
          </a:prstGeom>
          <a:solidFill>
            <a:srgbClr val="00B050"/>
          </a:solidFill>
        </p:spPr>
        <p:txBody>
          <a:bodyPr wrap="square">
            <a:spAutoFit/>
          </a:bodyPr>
          <a:lstStyle/>
          <a:p>
            <a:r>
              <a:rPr lang="zh-CN" altLang="en-US" sz="2000" dirty="0">
                <a:solidFill>
                  <a:schemeClr val="bg1"/>
                </a:solidFill>
              </a:rPr>
              <a:t>class MyClass(index: Int, name: String)</a:t>
            </a:r>
          </a:p>
        </p:txBody>
      </p:sp>
      <p:sp>
        <p:nvSpPr>
          <p:cNvPr id="10" name="矩形 9"/>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http://www.scala-lang.org</a:t>
            </a:r>
            <a:endParaRPr lang="zh-CN" altLang="en-US" dirty="0"/>
          </a:p>
        </p:txBody>
      </p:sp>
    </p:spTree>
    <p:extLst>
      <p:ext uri="{BB962C8B-B14F-4D97-AF65-F5344CB8AC3E}">
        <p14:creationId xmlns:p14="http://schemas.microsoft.com/office/powerpoint/2010/main" val="1846864213"/>
      </p:ext>
    </p:extLst>
  </p:cSld>
  <p:clrMapOvr>
    <a:masterClrMapping/>
  </p:clrMapOvr>
  <p:transition spd="slow" advTm="91261">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安装配置</a:t>
            </a:r>
          </a:p>
        </p:txBody>
      </p:sp>
      <p:sp>
        <p:nvSpPr>
          <p:cNvPr id="3" name="内容占位符 2"/>
          <p:cNvSpPr>
            <a:spLocks noGrp="1"/>
          </p:cNvSpPr>
          <p:nvPr>
            <p:ph idx="1"/>
          </p:nvPr>
        </p:nvSpPr>
        <p:spPr/>
        <p:txBody>
          <a:bodyPr/>
          <a:lstStyle/>
          <a:p>
            <a:pPr marL="0" indent="0">
              <a:lnSpc>
                <a:spcPct val="150000"/>
              </a:lnSpc>
              <a:buNone/>
            </a:pPr>
            <a:r>
              <a:rPr lang="zh-CN" altLang="en-US" dirty="0" smtClean="0"/>
              <a:t>安装</a:t>
            </a:r>
            <a:r>
              <a:rPr lang="en-US" altLang="zh-CN" dirty="0" smtClean="0"/>
              <a:t>JDK</a:t>
            </a:r>
            <a:r>
              <a:rPr lang="zh-CN" altLang="en-US" dirty="0" smtClean="0"/>
              <a:t>，设置</a:t>
            </a:r>
            <a:r>
              <a:rPr lang="en-US" altLang="zh-CN" dirty="0" smtClean="0"/>
              <a:t>JAVA_HOME</a:t>
            </a:r>
            <a:r>
              <a:rPr lang="zh-CN" altLang="en-US" dirty="0"/>
              <a:t>，将</a:t>
            </a:r>
            <a:r>
              <a:rPr lang="en-US" altLang="zh-CN" dirty="0" smtClean="0"/>
              <a:t>bin</a:t>
            </a:r>
            <a:r>
              <a:rPr lang="zh-CN" altLang="en-US" dirty="0" smtClean="0"/>
              <a:t>目录</a:t>
            </a:r>
            <a:r>
              <a:rPr lang="zh-CN" altLang="en-US" dirty="0"/>
              <a:t>加进</a:t>
            </a:r>
            <a:r>
              <a:rPr lang="en-US" altLang="zh-CN" dirty="0"/>
              <a:t>PATH</a:t>
            </a:r>
            <a:r>
              <a:rPr lang="zh-CN" altLang="en-US" dirty="0"/>
              <a:t>环境变量</a:t>
            </a:r>
            <a:r>
              <a:rPr lang="zh-CN" altLang="en-US" dirty="0" smtClean="0"/>
              <a:t>中</a:t>
            </a:r>
            <a:endParaRPr lang="en-US" altLang="zh-CN" dirty="0" smtClean="0"/>
          </a:p>
          <a:p>
            <a:pPr marL="0" indent="0">
              <a:lnSpc>
                <a:spcPct val="150000"/>
              </a:lnSpc>
              <a:buNone/>
            </a:pPr>
            <a:r>
              <a:rPr lang="zh-CN" altLang="en-US" dirty="0" smtClean="0"/>
              <a:t>下载</a:t>
            </a:r>
            <a:r>
              <a:rPr lang="en-US" altLang="zh-CN" dirty="0" smtClean="0"/>
              <a:t>Scala </a:t>
            </a:r>
            <a:r>
              <a:rPr lang="zh-CN" altLang="en-US" dirty="0"/>
              <a:t>http://www.scala-lang.org/</a:t>
            </a:r>
            <a:r>
              <a:rPr lang="zh-CN" altLang="en-US" dirty="0" smtClean="0"/>
              <a:t>downloads</a:t>
            </a:r>
            <a:r>
              <a:rPr lang="en-US" altLang="zh-CN" dirty="0" smtClean="0"/>
              <a:t> </a:t>
            </a:r>
            <a:endParaRPr lang="zh-CN" altLang="en-US" dirty="0"/>
          </a:p>
          <a:p>
            <a:pPr marL="0" indent="0">
              <a:lnSpc>
                <a:spcPct val="150000"/>
              </a:lnSpc>
              <a:buNone/>
            </a:pPr>
            <a:r>
              <a:rPr lang="zh-CN" altLang="en-US" dirty="0"/>
              <a:t>设置</a:t>
            </a:r>
            <a:r>
              <a:rPr lang="en-US" altLang="zh-CN" dirty="0" smtClean="0"/>
              <a:t>SCALA_HOME</a:t>
            </a:r>
            <a:r>
              <a:rPr lang="zh-CN" altLang="en-US" dirty="0" smtClean="0"/>
              <a:t>，</a:t>
            </a:r>
            <a:r>
              <a:rPr lang="zh-CN" altLang="en-US" dirty="0"/>
              <a:t>将</a:t>
            </a:r>
            <a:r>
              <a:rPr lang="en-US" altLang="zh-CN" dirty="0"/>
              <a:t>bin</a:t>
            </a:r>
            <a:r>
              <a:rPr lang="zh-CN" altLang="en-US" dirty="0"/>
              <a:t>目录加进</a:t>
            </a:r>
            <a:r>
              <a:rPr lang="en-US" altLang="zh-CN" dirty="0"/>
              <a:t>PATH</a:t>
            </a:r>
            <a:r>
              <a:rPr lang="zh-CN" altLang="en-US" dirty="0"/>
              <a:t>环境变量</a:t>
            </a:r>
            <a:r>
              <a:rPr lang="zh-CN" altLang="en-US" dirty="0" smtClean="0"/>
              <a:t>中</a:t>
            </a:r>
            <a:endParaRPr lang="en-US" altLang="zh-CN" dirty="0"/>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Tree>
    <p:extLst>
      <p:ext uri="{BB962C8B-B14F-4D97-AF65-F5344CB8AC3E}">
        <p14:creationId xmlns:p14="http://schemas.microsoft.com/office/powerpoint/2010/main" val="1821773557"/>
      </p:ext>
    </p:extLst>
  </p:cSld>
  <p:clrMapOvr>
    <a:masterClrMapping/>
  </p:clrMapOvr>
  <p:transition spd="slow" advTm="6263">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Java</a:t>
            </a:r>
            <a:r>
              <a:rPr lang="zh-CN" altLang="en-US" dirty="0" smtClean="0"/>
              <a:t>的几点不同</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zh-CN" altLang="en-US" dirty="0" smtClean="0"/>
              <a:t>没有</a:t>
            </a:r>
            <a:r>
              <a:rPr lang="en-US" altLang="zh-CN" dirty="0"/>
              <a:t>++</a:t>
            </a:r>
            <a:br>
              <a:rPr lang="en-US" altLang="zh-CN" dirty="0"/>
            </a:br>
            <a:r>
              <a:rPr lang="en-US" altLang="zh-CN" dirty="0"/>
              <a:t>==</a:t>
            </a:r>
            <a:r>
              <a:rPr lang="zh-CN" altLang="en-US" dirty="0"/>
              <a:t>可用于判断对象内容是否</a:t>
            </a:r>
            <a:r>
              <a:rPr lang="zh-CN" altLang="en-US" dirty="0" smtClean="0"/>
              <a:t>相等</a:t>
            </a:r>
            <a:endParaRPr lang="en-US" altLang="zh-CN" dirty="0" smtClean="0"/>
          </a:p>
          <a:p>
            <a:pPr marL="0" indent="0">
              <a:lnSpc>
                <a:spcPct val="150000"/>
              </a:lnSpc>
              <a:buNone/>
            </a:pPr>
            <a:r>
              <a:rPr lang="zh-CN" altLang="en-US" dirty="0" smtClean="0"/>
              <a:t>没有</a:t>
            </a:r>
            <a:r>
              <a:rPr lang="en-US" altLang="zh-CN" dirty="0" err="1" smtClean="0"/>
              <a:t>CheckedException</a:t>
            </a:r>
            <a:endParaRPr lang="en-US" altLang="zh-CN" dirty="0" smtClean="0"/>
          </a:p>
          <a:p>
            <a:pPr marL="0" indent="0">
              <a:lnSpc>
                <a:spcPct val="150000"/>
              </a:lnSpc>
              <a:buNone/>
            </a:pPr>
            <a:r>
              <a:rPr lang="zh-CN" altLang="en-US" dirty="0" smtClean="0"/>
              <a:t>没有静态方法及变量</a:t>
            </a:r>
            <a:endParaRPr lang="en-US" altLang="zh-CN" dirty="0" smtClean="0"/>
          </a:p>
          <a:p>
            <a:pPr marL="0" indent="0">
              <a:lnSpc>
                <a:spcPct val="150000"/>
              </a:lnSpc>
              <a:buNone/>
            </a:pPr>
            <a:r>
              <a:rPr lang="zh-CN" altLang="en-US" dirty="0" smtClean="0"/>
              <a:t>函数是一等公民</a:t>
            </a:r>
            <a:endParaRPr lang="en-US" altLang="zh-CN" dirty="0" smtClean="0"/>
          </a:p>
          <a:p>
            <a:pPr marL="0" indent="0">
              <a:lnSpc>
                <a:spcPct val="150000"/>
              </a:lnSpc>
              <a:buNone/>
            </a:pPr>
            <a:r>
              <a:rPr lang="zh-CN" altLang="en-US" dirty="0" smtClean="0"/>
              <a:t>支持（类似）多继承</a:t>
            </a:r>
            <a:endParaRPr lang="en-US" altLang="zh-CN" dirty="0" smtClean="0"/>
          </a:p>
          <a:p>
            <a:pPr marL="0" indent="0">
              <a:lnSpc>
                <a:spcPct val="150000"/>
              </a:lnSpc>
              <a:buNone/>
            </a:pPr>
            <a:r>
              <a:rPr lang="zh-CN" altLang="en-US" dirty="0" smtClean="0"/>
              <a:t>没有</a:t>
            </a:r>
            <a:r>
              <a:rPr lang="en-US" altLang="zh-CN" dirty="0" smtClean="0"/>
              <a:t>switch</a:t>
            </a:r>
            <a:r>
              <a:rPr lang="zh-CN" altLang="en-US" dirty="0" smtClean="0"/>
              <a:t>，使用更强大的</a:t>
            </a:r>
            <a:r>
              <a:rPr lang="en-US" altLang="zh-CN" dirty="0" smtClean="0"/>
              <a:t>pattern match</a:t>
            </a:r>
          </a:p>
          <a:p>
            <a:pPr marL="0" indent="0">
              <a:lnSpc>
                <a:spcPct val="150000"/>
              </a:lnSpc>
              <a:buNone/>
            </a:pPr>
            <a:r>
              <a:rPr lang="zh-CN" altLang="en-US" dirty="0" smtClean="0"/>
              <a:t>没有</a:t>
            </a:r>
            <a:r>
              <a:rPr lang="en-US" altLang="zh-CN" dirty="0" smtClean="0"/>
              <a:t>continue</a:t>
            </a:r>
            <a:r>
              <a:rPr lang="zh-CN" altLang="en-US" dirty="0" smtClean="0"/>
              <a:t>，不推荐用</a:t>
            </a:r>
            <a:r>
              <a:rPr lang="en-US" altLang="zh-CN" dirty="0" smtClean="0"/>
              <a:t>break</a:t>
            </a:r>
          </a:p>
          <a:p>
            <a:pPr marL="0" indent="0">
              <a:lnSpc>
                <a:spcPct val="150000"/>
              </a:lnSpc>
              <a:buNone/>
            </a:pPr>
            <a:r>
              <a:rPr lang="zh-CN" altLang="en-US" smtClean="0"/>
              <a:t>支持操作符重载</a:t>
            </a:r>
            <a:endParaRPr lang="en-US" altLang="zh-CN" dirty="0"/>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Tree>
    <p:extLst>
      <p:ext uri="{BB962C8B-B14F-4D97-AF65-F5344CB8AC3E}">
        <p14:creationId xmlns:p14="http://schemas.microsoft.com/office/powerpoint/2010/main" val="1559604628"/>
      </p:ext>
    </p:extLst>
  </p:cSld>
  <p:clrMapOvr>
    <a:masterClrMapping/>
  </p:clrMapOvr>
  <p:transition spd="slow" advTm="109789">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类层次</a:t>
            </a:r>
            <a:endParaRPr lang="zh-CN" altLang="en-US" dirty="0"/>
          </a:p>
        </p:txBody>
      </p:sp>
      <p:sp>
        <p:nvSpPr>
          <p:cNvPr id="5" name="矩形 4"/>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http://www.imobilebbs.com/wordpress/archives/4931</a:t>
            </a:r>
            <a:endParaRPr lang="zh-CN" altLang="en-US" dirty="0"/>
          </a:p>
        </p:txBody>
      </p:sp>
      <p:pic>
        <p:nvPicPr>
          <p:cNvPr id="1026" name="Picture 2" descr="201312010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0517" y="1107257"/>
            <a:ext cx="7931195" cy="519960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537944" y="5227782"/>
            <a:ext cx="3654055" cy="623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⽆基本类型与包装类型之分</a:t>
            </a:r>
          </a:p>
        </p:txBody>
      </p:sp>
    </p:spTree>
    <p:custDataLst>
      <p:tags r:id="rId1"/>
    </p:custDataLst>
    <p:extLst>
      <p:ext uri="{BB962C8B-B14F-4D97-AF65-F5344CB8AC3E}">
        <p14:creationId xmlns:p14="http://schemas.microsoft.com/office/powerpoint/2010/main" val="3483723032"/>
      </p:ext>
    </p:extLst>
  </p:cSld>
  <p:clrMapOvr>
    <a:masterClrMapping/>
  </p:clrMapOvr>
  <p:transition spd="slow" advTm="2955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语法要点</a:t>
            </a:r>
            <a:endParaRPr lang="zh-CN" altLang="en-US" dirty="0"/>
          </a:p>
        </p:txBody>
      </p:sp>
      <p:sp>
        <p:nvSpPr>
          <p:cNvPr id="4" name="矩形 3"/>
          <p:cNvSpPr/>
          <p:nvPr/>
        </p:nvSpPr>
        <p:spPr>
          <a:xfrm>
            <a:off x="259308" y="1"/>
            <a:ext cx="423081" cy="6823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 name="矩形 5"/>
          <p:cNvSpPr/>
          <p:nvPr/>
        </p:nvSpPr>
        <p:spPr>
          <a:xfrm>
            <a:off x="1352550" y="2158410"/>
            <a:ext cx="9486900" cy="303027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200" dirty="0" smtClean="0"/>
              <a:t>@</a:t>
            </a:r>
            <a:r>
              <a:rPr lang="en-US" altLang="zh-CN" sz="3200" dirty="0"/>
              <a:t>see </a:t>
            </a:r>
            <a:endParaRPr lang="en-US" altLang="zh-CN" sz="3200" dirty="0" smtClean="0"/>
          </a:p>
          <a:p>
            <a:pPr>
              <a:lnSpc>
                <a:spcPct val="150000"/>
              </a:lnSpc>
            </a:pPr>
            <a:r>
              <a:rPr lang="en-US" altLang="zh-CN" sz="3200" dirty="0">
                <a:hlinkClick r:id="rId2"/>
              </a:rPr>
              <a:t>http://</a:t>
            </a:r>
            <a:r>
              <a:rPr lang="en-US" altLang="zh-CN" sz="3200" dirty="0" smtClean="0">
                <a:hlinkClick r:id="rId2"/>
              </a:rPr>
              <a:t>twitter.github.io/scala_school/zh_cn/index.html</a:t>
            </a:r>
            <a:endParaRPr lang="en-US" altLang="zh-CN" sz="3200" dirty="0"/>
          </a:p>
          <a:p>
            <a:pPr>
              <a:lnSpc>
                <a:spcPct val="150000"/>
              </a:lnSpc>
            </a:pPr>
            <a:r>
              <a:rPr lang="en-US" altLang="zh-CN" sz="3200" dirty="0">
                <a:hlinkClick r:id="rId3"/>
              </a:rPr>
              <a:t>http://docs.scala-lang.org/cheatsheets</a:t>
            </a:r>
            <a:r>
              <a:rPr lang="en-US" altLang="zh-CN" sz="3200" dirty="0" smtClean="0">
                <a:hlinkClick r:id="rId3"/>
              </a:rPr>
              <a:t>/</a:t>
            </a:r>
            <a:endParaRPr lang="en-US" altLang="zh-CN" sz="3200" dirty="0" smtClean="0"/>
          </a:p>
          <a:p>
            <a:pPr>
              <a:lnSpc>
                <a:spcPct val="150000"/>
              </a:lnSpc>
            </a:pPr>
            <a:r>
              <a:rPr lang="en-US" altLang="zh-CN" sz="3200" dirty="0">
                <a:hlinkClick r:id="rId4"/>
              </a:rPr>
              <a:t>http://zh.scala-tour.com</a:t>
            </a:r>
            <a:r>
              <a:rPr lang="en-US" altLang="zh-CN" sz="3200" dirty="0" smtClean="0">
                <a:hlinkClick r:id="rId4"/>
              </a:rPr>
              <a:t>/</a:t>
            </a:r>
            <a:endParaRPr lang="en-US" altLang="zh-CN" sz="3200" dirty="0" smtClean="0"/>
          </a:p>
        </p:txBody>
      </p:sp>
    </p:spTree>
    <p:extLst>
      <p:ext uri="{BB962C8B-B14F-4D97-AF65-F5344CB8AC3E}">
        <p14:creationId xmlns:p14="http://schemas.microsoft.com/office/powerpoint/2010/main" val="2175566882"/>
      </p:ext>
    </p:extLst>
  </p:cSld>
  <p:clrMapOvr>
    <a:masterClrMapping/>
  </p:clrMapOvr>
  <p:transition spd="slow" advTm="1647">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chemeClr val="tx1"/>
          </a:solidFill>
        </p:spPr>
        <p:txBody>
          <a:bodyPr anchor="ctr"/>
          <a:lstStyle/>
          <a:p>
            <a:r>
              <a:rPr lang="zh-CN" altLang="en-US" dirty="0"/>
              <a:t>关键源码</a:t>
            </a:r>
            <a:r>
              <a:rPr lang="zh-CN" altLang="en-US" dirty="0" smtClean="0"/>
              <a:t>解析</a:t>
            </a:r>
            <a:endParaRPr lang="zh-CN" altLang="en-US" dirty="0"/>
          </a:p>
        </p:txBody>
      </p:sp>
    </p:spTree>
    <p:extLst>
      <p:ext uri="{BB962C8B-B14F-4D97-AF65-F5344CB8AC3E}">
        <p14:creationId xmlns:p14="http://schemas.microsoft.com/office/powerpoint/2010/main" val="2306155518"/>
      </p:ext>
    </p:extLst>
  </p:cSld>
  <p:clrMapOvr>
    <a:masterClrMapping/>
  </p:clrMapOvr>
  <p:transition spd="slow" advTm="1094">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FFC000"/>
          </a:solidFill>
        </p:spPr>
        <p:txBody>
          <a:bodyPr anchor="ctr"/>
          <a:lstStyle/>
          <a:p>
            <a:r>
              <a:rPr lang="zh-CN" altLang="en-US" dirty="0" smtClean="0"/>
              <a:t>概念</a:t>
            </a:r>
            <a:endParaRPr lang="zh-CN" altLang="en-US" dirty="0"/>
          </a:p>
        </p:txBody>
      </p:sp>
    </p:spTree>
    <p:extLst>
      <p:ext uri="{BB962C8B-B14F-4D97-AF65-F5344CB8AC3E}">
        <p14:creationId xmlns:p14="http://schemas.microsoft.com/office/powerpoint/2010/main" val="4284498706"/>
      </p:ext>
    </p:extLst>
  </p:cSld>
  <p:clrMapOvr>
    <a:masterClrMapping/>
  </p:clrMapOvr>
  <p:transition spd="slow" advTm="324">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作业处理流程</a:t>
            </a:r>
            <a:endParaRPr lang="zh-CN" altLang="en-US" dirty="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p:txBody>
      </p:sp>
      <p:sp>
        <p:nvSpPr>
          <p:cNvPr id="7" name="矩形 6"/>
          <p:cNvSpPr/>
          <p:nvPr/>
        </p:nvSpPr>
        <p:spPr>
          <a:xfrm>
            <a:off x="259308" y="1"/>
            <a:ext cx="423081" cy="6823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1041991" y="1423213"/>
            <a:ext cx="9865242" cy="3153406"/>
          </a:xfrm>
          <a:prstGeom prst="rect">
            <a:avLst/>
          </a:prstGeom>
        </p:spPr>
      </p:pic>
      <p:sp>
        <p:nvSpPr>
          <p:cNvPr id="6" name="矩形 5"/>
          <p:cNvSpPr/>
          <p:nvPr/>
        </p:nvSpPr>
        <p:spPr>
          <a:xfrm>
            <a:off x="3654277" y="5203701"/>
            <a:ext cx="4640669" cy="6120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3200" dirty="0" smtClean="0"/>
              <a:t>Open IDEA</a:t>
            </a:r>
          </a:p>
        </p:txBody>
      </p:sp>
    </p:spTree>
    <p:extLst>
      <p:ext uri="{BB962C8B-B14F-4D97-AF65-F5344CB8AC3E}">
        <p14:creationId xmlns:p14="http://schemas.microsoft.com/office/powerpoint/2010/main" val="789291217"/>
      </p:ext>
    </p:extLst>
  </p:cSld>
  <p:clrMapOvr>
    <a:masterClrMapping/>
  </p:clrMapOvr>
  <p:transition spd="slow" advTm="671">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70C0"/>
          </a:solidFill>
        </p:spPr>
        <p:txBody>
          <a:bodyPr anchor="ctr"/>
          <a:lstStyle/>
          <a:p>
            <a:r>
              <a:rPr lang="zh-CN" altLang="en-US" dirty="0" smtClean="0"/>
              <a:t>动手实验</a:t>
            </a:r>
            <a:endParaRPr lang="zh-CN" altLang="en-US" dirty="0"/>
          </a:p>
        </p:txBody>
      </p:sp>
    </p:spTree>
    <p:extLst>
      <p:ext uri="{BB962C8B-B14F-4D97-AF65-F5344CB8AC3E}">
        <p14:creationId xmlns:p14="http://schemas.microsoft.com/office/powerpoint/2010/main" val="230141475"/>
      </p:ext>
    </p:extLst>
  </p:cSld>
  <p:clrMapOvr>
    <a:masterClrMapping/>
  </p:clrMapOvr>
  <p:transition spd="slow" advTm="448">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环境搭建</a:t>
            </a:r>
            <a:r>
              <a:rPr lang="en-US" altLang="zh-CN" dirty="0" smtClean="0"/>
              <a:t>——</a:t>
            </a:r>
            <a:r>
              <a:rPr lang="zh-CN" altLang="en-US" dirty="0" smtClean="0"/>
              <a:t>配置</a:t>
            </a:r>
            <a:r>
              <a:rPr lang="en-US" altLang="zh-CN" dirty="0" smtClean="0"/>
              <a:t>(</a:t>
            </a:r>
            <a:r>
              <a:rPr lang="en-US" altLang="zh-CN" b="1" dirty="0" smtClean="0"/>
              <a:t>Standalone</a:t>
            </a:r>
            <a:r>
              <a:rPr lang="en-US" altLang="zh-CN" dirty="0" smtClean="0"/>
              <a:t>)</a:t>
            </a:r>
            <a:endParaRPr lang="zh-CN" altLang="en-US" dirty="0"/>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http://spark.apache.org/docs/latest/spark-standalone.html#installing-spark-standalone-to-a-cluster</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762798081"/>
              </p:ext>
            </p:extLst>
          </p:nvPr>
        </p:nvGraphicFramePr>
        <p:xfrm>
          <a:off x="581891" y="2132829"/>
          <a:ext cx="10984675" cy="3444240"/>
        </p:xfrm>
        <a:graphic>
          <a:graphicData uri="http://schemas.openxmlformats.org/drawingml/2006/table">
            <a:tbl>
              <a:tblPr bandRow="1">
                <a:tableStyleId>{5C22544A-7EE6-4342-B048-85BDC9FD1C3A}</a:tableStyleId>
              </a:tblPr>
              <a:tblGrid>
                <a:gridCol w="2315688"/>
                <a:gridCol w="8668987"/>
              </a:tblGrid>
              <a:tr h="370840">
                <a:tc>
                  <a:txBody>
                    <a:bodyPr/>
                    <a:lstStyle/>
                    <a:p>
                      <a:pPr algn="l" fontAlgn="t"/>
                      <a:r>
                        <a:rPr lang="en-US" sz="1200" dirty="0">
                          <a:effectLst/>
                        </a:rPr>
                        <a:t>SPARK_MASTER_IP</a:t>
                      </a:r>
                    </a:p>
                  </a:txBody>
                  <a:tcPr marL="76200" marR="76200" marT="76200" marB="76200"/>
                </a:tc>
                <a:tc>
                  <a:txBody>
                    <a:bodyPr/>
                    <a:lstStyle/>
                    <a:p>
                      <a:pPr algn="l" fontAlgn="t"/>
                      <a:r>
                        <a:rPr lang="en-US" sz="1200">
                          <a:effectLst/>
                        </a:rPr>
                        <a:t>Bind the master to a specific IP address, for example a public one.</a:t>
                      </a:r>
                    </a:p>
                  </a:txBody>
                  <a:tcPr marL="76200" marR="76200" marT="76200" marB="76200"/>
                </a:tc>
              </a:tr>
              <a:tr h="370840">
                <a:tc>
                  <a:txBody>
                    <a:bodyPr/>
                    <a:lstStyle/>
                    <a:p>
                      <a:pPr algn="l" fontAlgn="t"/>
                      <a:r>
                        <a:rPr lang="en-US" sz="1200" dirty="0">
                          <a:effectLst/>
                        </a:rPr>
                        <a:t>SPARK_MASTER_PORT</a:t>
                      </a:r>
                    </a:p>
                  </a:txBody>
                  <a:tcPr marL="76200" marR="76200" marT="76200" marB="76200"/>
                </a:tc>
                <a:tc>
                  <a:txBody>
                    <a:bodyPr/>
                    <a:lstStyle/>
                    <a:p>
                      <a:pPr algn="l" fontAlgn="t"/>
                      <a:r>
                        <a:rPr lang="en-US" sz="1200">
                          <a:effectLst/>
                        </a:rPr>
                        <a:t>Start the master on a different port (default: 7077).</a:t>
                      </a:r>
                    </a:p>
                  </a:txBody>
                  <a:tcPr marL="76200" marR="76200" marT="76200" marB="76200"/>
                </a:tc>
              </a:tr>
              <a:tr h="370840">
                <a:tc>
                  <a:txBody>
                    <a:bodyPr/>
                    <a:lstStyle/>
                    <a:p>
                      <a:pPr algn="l" fontAlgn="t"/>
                      <a:r>
                        <a:rPr lang="en-US" sz="1200" dirty="0">
                          <a:effectLst/>
                        </a:rPr>
                        <a:t>SPARK_MASTER_WEBUI_PORT</a:t>
                      </a:r>
                    </a:p>
                  </a:txBody>
                  <a:tcPr marL="76200" marR="76200" marT="76200" marB="76200"/>
                </a:tc>
                <a:tc>
                  <a:txBody>
                    <a:bodyPr/>
                    <a:lstStyle/>
                    <a:p>
                      <a:pPr algn="l" fontAlgn="t"/>
                      <a:r>
                        <a:rPr lang="en-US" sz="1200">
                          <a:effectLst/>
                        </a:rPr>
                        <a:t>Port for the master web UI (default: 8080).</a:t>
                      </a:r>
                    </a:p>
                  </a:txBody>
                  <a:tcPr marL="76200" marR="76200" marT="76200" marB="76200"/>
                </a:tc>
              </a:tr>
              <a:tr h="370840">
                <a:tc>
                  <a:txBody>
                    <a:bodyPr/>
                    <a:lstStyle/>
                    <a:p>
                      <a:pPr algn="l" fontAlgn="t"/>
                      <a:r>
                        <a:rPr lang="en-US" sz="1200" dirty="0">
                          <a:effectLst/>
                        </a:rPr>
                        <a:t>SPARK_WORKER_CORES</a:t>
                      </a:r>
                    </a:p>
                  </a:txBody>
                  <a:tcPr marL="76200" marR="76200" marT="76200" marB="76200"/>
                </a:tc>
                <a:tc>
                  <a:txBody>
                    <a:bodyPr/>
                    <a:lstStyle/>
                    <a:p>
                      <a:pPr algn="l" fontAlgn="t"/>
                      <a:r>
                        <a:rPr lang="en-US" sz="1200">
                          <a:effectLst/>
                        </a:rPr>
                        <a:t>Total number of cores to allow Spark applications to use on the machine (default: all available cores).</a:t>
                      </a:r>
                    </a:p>
                  </a:txBody>
                  <a:tcPr marL="76200" marR="76200" marT="76200" marB="76200"/>
                </a:tc>
              </a:tr>
              <a:tr h="370840">
                <a:tc>
                  <a:txBody>
                    <a:bodyPr/>
                    <a:lstStyle/>
                    <a:p>
                      <a:pPr algn="l" fontAlgn="t"/>
                      <a:r>
                        <a:rPr lang="en-US" sz="1200" dirty="0">
                          <a:effectLst/>
                        </a:rPr>
                        <a:t>SPARK_WORKER_MEMORY</a:t>
                      </a:r>
                    </a:p>
                  </a:txBody>
                  <a:tcPr marL="76200" marR="76200" marT="76200" marB="76200"/>
                </a:tc>
                <a:tc>
                  <a:txBody>
                    <a:bodyPr/>
                    <a:lstStyle/>
                    <a:p>
                      <a:pPr algn="l" fontAlgn="t"/>
                      <a:r>
                        <a:rPr lang="en-US" sz="1200" dirty="0">
                          <a:effectLst/>
                        </a:rPr>
                        <a:t>Total amount of memory to allow Spark applications to use on the machine, e.g. 1000m, 2g (default: total memory minus 1 GB); note that each application's </a:t>
                      </a:r>
                      <a:r>
                        <a:rPr lang="en-US" sz="1200" i="1" dirty="0">
                          <a:effectLst/>
                        </a:rPr>
                        <a:t>individual</a:t>
                      </a:r>
                      <a:r>
                        <a:rPr lang="en-US" sz="1200" dirty="0">
                          <a:effectLst/>
                        </a:rPr>
                        <a:t> memory is configured using its </a:t>
                      </a:r>
                      <a:r>
                        <a:rPr lang="en-US" sz="1200" dirty="0" err="1">
                          <a:effectLst/>
                        </a:rPr>
                        <a:t>spark.executor.memoryproperty</a:t>
                      </a:r>
                      <a:r>
                        <a:rPr lang="en-US" sz="1200" dirty="0">
                          <a:effectLst/>
                        </a:rPr>
                        <a:t>.</a:t>
                      </a:r>
                    </a:p>
                  </a:txBody>
                  <a:tcPr marL="76200" marR="76200" marT="76200" marB="76200"/>
                </a:tc>
              </a:tr>
              <a:tr h="370840">
                <a:tc>
                  <a:txBody>
                    <a:bodyPr/>
                    <a:lstStyle/>
                    <a:p>
                      <a:pPr algn="l" fontAlgn="t"/>
                      <a:r>
                        <a:rPr lang="en-US" sz="1200" dirty="0">
                          <a:effectLst/>
                        </a:rPr>
                        <a:t>SPARK_WORKER_PORT</a:t>
                      </a:r>
                    </a:p>
                  </a:txBody>
                  <a:tcPr marL="76200" marR="76200" marT="76200" marB="76200"/>
                </a:tc>
                <a:tc>
                  <a:txBody>
                    <a:bodyPr/>
                    <a:lstStyle/>
                    <a:p>
                      <a:pPr algn="l" fontAlgn="t"/>
                      <a:r>
                        <a:rPr lang="en-US" sz="1200">
                          <a:effectLst/>
                        </a:rPr>
                        <a:t>Start the Spark worker on a specific port (default: random).</a:t>
                      </a:r>
                    </a:p>
                  </a:txBody>
                  <a:tcPr marL="76200" marR="76200" marT="76200" marB="76200"/>
                </a:tc>
              </a:tr>
              <a:tr h="370840">
                <a:tc>
                  <a:txBody>
                    <a:bodyPr/>
                    <a:lstStyle/>
                    <a:p>
                      <a:pPr algn="l" fontAlgn="t"/>
                      <a:r>
                        <a:rPr lang="en-US" sz="1200" dirty="0">
                          <a:effectLst/>
                        </a:rPr>
                        <a:t>SPARK_WORKER_WEBUI_PORT</a:t>
                      </a:r>
                    </a:p>
                  </a:txBody>
                  <a:tcPr marL="76200" marR="76200" marT="76200" marB="76200"/>
                </a:tc>
                <a:tc>
                  <a:txBody>
                    <a:bodyPr/>
                    <a:lstStyle/>
                    <a:p>
                      <a:pPr algn="l" fontAlgn="t"/>
                      <a:r>
                        <a:rPr lang="en-US" sz="1200">
                          <a:effectLst/>
                        </a:rPr>
                        <a:t>Port for the worker web UI (default: 8081).</a:t>
                      </a:r>
                    </a:p>
                  </a:txBody>
                  <a:tcPr marL="76200" marR="76200" marT="76200" marB="76200"/>
                </a:tc>
              </a:tr>
              <a:tr h="370840">
                <a:tc>
                  <a:txBody>
                    <a:bodyPr/>
                    <a:lstStyle/>
                    <a:p>
                      <a:pPr algn="l" fontAlgn="t"/>
                      <a:r>
                        <a:rPr lang="en-US" sz="1200" dirty="0">
                          <a:effectLst/>
                        </a:rPr>
                        <a:t>SPARK_WORKER_INSTANCES</a:t>
                      </a:r>
                    </a:p>
                  </a:txBody>
                  <a:tcPr marL="76200" marR="76200" marT="76200" marB="76200"/>
                </a:tc>
                <a:tc>
                  <a:txBody>
                    <a:bodyPr/>
                    <a:lstStyle/>
                    <a:p>
                      <a:pPr algn="l" fontAlgn="t"/>
                      <a:r>
                        <a:rPr lang="en-US" sz="1200" dirty="0">
                          <a:effectLst/>
                        </a:rPr>
                        <a:t>Number of worker instances to run on each machine (default: 1). You can make this more than 1 if you have </a:t>
                      </a:r>
                      <a:r>
                        <a:rPr lang="en-US" sz="1200" dirty="0" err="1">
                          <a:effectLst/>
                        </a:rPr>
                        <a:t>have</a:t>
                      </a:r>
                      <a:r>
                        <a:rPr lang="en-US" sz="1200" dirty="0">
                          <a:effectLst/>
                        </a:rPr>
                        <a:t> very large machines and would like multiple Spark worker processes. If you do set this, make sure to also set SPARK_WORKER_CORES explicitly to limit the cores per worker, or else each worker will try to use all the cores.</a:t>
                      </a:r>
                    </a:p>
                  </a:txBody>
                  <a:tcPr marL="76200" marR="76200" marT="76200" marB="76200"/>
                </a:tc>
              </a:tr>
            </a:tbl>
          </a:graphicData>
        </a:graphic>
      </p:graphicFrame>
      <p:sp>
        <p:nvSpPr>
          <p:cNvPr id="10" name="内容占位符 2"/>
          <p:cNvSpPr txBox="1">
            <a:spLocks/>
          </p:cNvSpPr>
          <p:nvPr/>
        </p:nvSpPr>
        <p:spPr>
          <a:xfrm>
            <a:off x="838200" y="1294228"/>
            <a:ext cx="10515600" cy="504719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smtClean="0"/>
              <a:t>复制</a:t>
            </a:r>
            <a:r>
              <a:rPr lang="en-US" altLang="zh-CN" sz="2000" dirty="0" err="1" smtClean="0"/>
              <a:t>conf</a:t>
            </a:r>
            <a:r>
              <a:rPr lang="en-US" altLang="zh-CN" sz="2000" dirty="0" smtClean="0"/>
              <a:t>/spark-</a:t>
            </a:r>
            <a:r>
              <a:rPr lang="en-US" altLang="zh-CN" sz="2000" dirty="0" err="1" smtClean="0"/>
              <a:t>env.sh.template</a:t>
            </a:r>
            <a:r>
              <a:rPr lang="zh-CN" altLang="en-US" sz="2000" dirty="0" smtClean="0"/>
              <a:t>到</a:t>
            </a:r>
            <a:r>
              <a:rPr lang="en-US" altLang="zh-CN" sz="2000" dirty="0" smtClean="0"/>
              <a:t>conf/spark-env.sh</a:t>
            </a:r>
            <a:r>
              <a:rPr lang="zh-CN" altLang="en-US" sz="2000" dirty="0" smtClean="0"/>
              <a:t>并编辑，加上</a:t>
            </a:r>
            <a:r>
              <a:rPr lang="en-US" altLang="zh-CN" sz="2000" dirty="0" smtClean="0"/>
              <a:t/>
            </a:r>
            <a:br>
              <a:rPr lang="en-US" altLang="zh-CN" sz="2000" dirty="0" smtClean="0"/>
            </a:br>
            <a:r>
              <a:rPr lang="en-US" altLang="zh-CN" sz="2000" i="1" dirty="0" smtClean="0">
                <a:solidFill>
                  <a:srgbClr val="FFC000"/>
                </a:solidFill>
              </a:rPr>
              <a:t>export </a:t>
            </a:r>
            <a:r>
              <a:rPr lang="en-US" altLang="zh-CN" sz="2000" i="1" dirty="0">
                <a:solidFill>
                  <a:srgbClr val="FFC000"/>
                </a:solidFill>
              </a:rPr>
              <a:t>MASTER=spark://${SPARK_MASTER_IP}:${SPARK_MASTER_PORT</a:t>
            </a:r>
            <a:r>
              <a:rPr lang="en-US" altLang="zh-CN" sz="2000" i="1" dirty="0" smtClean="0">
                <a:solidFill>
                  <a:srgbClr val="FFC000"/>
                </a:solidFill>
              </a:rPr>
              <a:t>}  </a:t>
            </a:r>
            <a:r>
              <a:rPr lang="zh-CN" altLang="en-US" sz="2000" dirty="0" smtClean="0"/>
              <a:t>常见参数如下：</a:t>
            </a: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r>
              <a:rPr lang="zh-CN" altLang="en-US" sz="2000" dirty="0" smtClean="0"/>
              <a:t>编辑</a:t>
            </a:r>
            <a:r>
              <a:rPr lang="en-US" altLang="zh-CN" sz="2000" dirty="0" err="1" smtClean="0"/>
              <a:t>conf</a:t>
            </a:r>
            <a:r>
              <a:rPr lang="en-US" altLang="zh-CN" sz="2000" dirty="0" smtClean="0"/>
              <a:t>/slaves </a:t>
            </a:r>
            <a:r>
              <a:rPr lang="zh-CN" altLang="en-US" sz="2000" dirty="0" smtClean="0"/>
              <a:t>加上</a:t>
            </a:r>
            <a:r>
              <a:rPr lang="en-US" altLang="zh-CN" sz="2000" dirty="0" smtClean="0"/>
              <a:t>worker</a:t>
            </a:r>
            <a:r>
              <a:rPr lang="zh-CN" altLang="en-US" sz="2000" dirty="0" smtClean="0"/>
              <a:t>节点的</a:t>
            </a:r>
            <a:r>
              <a:rPr lang="en-US" altLang="zh-CN" sz="2000" dirty="0" smtClean="0"/>
              <a:t>hostname</a:t>
            </a:r>
          </a:p>
        </p:txBody>
      </p:sp>
      <p:sp>
        <p:nvSpPr>
          <p:cNvPr id="11" name="矩形 10"/>
          <p:cNvSpPr/>
          <p:nvPr/>
        </p:nvSpPr>
        <p:spPr>
          <a:xfrm>
            <a:off x="6377049" y="5767239"/>
            <a:ext cx="5814951" cy="574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latin typeface="微软雅黑" panose="020B0503020204020204" pitchFamily="34" charset="-122"/>
                <a:ea typeface="微软雅黑" panose="020B0503020204020204" pitchFamily="34" charset="-122"/>
              </a:rPr>
              <a:t>The </a:t>
            </a:r>
            <a:r>
              <a:rPr lang="en-US" altLang="zh-CN" sz="1400" dirty="0">
                <a:latin typeface="微软雅黑" panose="020B0503020204020204" pitchFamily="34" charset="-122"/>
                <a:ea typeface="微软雅黑" panose="020B0503020204020204" pitchFamily="34" charset="-122"/>
              </a:rPr>
              <a:t>master machine must be able to access each of the slave machines via password-less </a:t>
            </a:r>
            <a:r>
              <a:rPr lang="en-US" altLang="zh-CN" sz="1400" dirty="0" err="1">
                <a:latin typeface="微软雅黑" panose="020B0503020204020204" pitchFamily="34" charset="-122"/>
                <a:ea typeface="微软雅黑" panose="020B0503020204020204" pitchFamily="34" charset="-122"/>
              </a:rPr>
              <a:t>ssh</a:t>
            </a:r>
            <a:r>
              <a:rPr lang="en-US" altLang="zh-CN" sz="1400" dirty="0">
                <a:latin typeface="微软雅黑" panose="020B0503020204020204" pitchFamily="34" charset="-122"/>
                <a:ea typeface="微软雅黑" panose="020B0503020204020204" pitchFamily="34" charset="-122"/>
              </a:rPr>
              <a:t> (using a private key)</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803355474"/>
      </p:ext>
    </p:extLst>
  </p:cSld>
  <p:clrMapOvr>
    <a:masterClrMapping/>
  </p:clrMapOvr>
  <p:transition spd="slow" advTm="1869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环境搭建</a:t>
            </a:r>
            <a:r>
              <a:rPr lang="en-US" altLang="zh-CN" dirty="0" smtClean="0"/>
              <a:t>——</a:t>
            </a:r>
            <a:r>
              <a:rPr lang="zh-CN" altLang="en-US" dirty="0" smtClean="0"/>
              <a:t>安装</a:t>
            </a:r>
            <a:endParaRPr lang="zh-CN" altLang="en-US" dirty="0"/>
          </a:p>
        </p:txBody>
      </p:sp>
      <p:sp>
        <p:nvSpPr>
          <p:cNvPr id="3" name="内容占位符 2"/>
          <p:cNvSpPr txBox="1">
            <a:spLocks/>
          </p:cNvSpPr>
          <p:nvPr/>
        </p:nvSpPr>
        <p:spPr>
          <a:xfrm>
            <a:off x="838200" y="1294228"/>
            <a:ext cx="10515600" cy="48827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2000" dirty="0" smtClean="0"/>
              <a:t>必要工具安装及配置</a:t>
            </a:r>
            <a:r>
              <a:rPr lang="en-US" altLang="zh-CN" sz="2000" dirty="0" smtClean="0"/>
              <a:t/>
            </a:r>
            <a:br>
              <a:rPr lang="en-US" altLang="zh-CN" sz="2000" dirty="0" smtClean="0"/>
            </a:br>
            <a:r>
              <a:rPr lang="en-US" altLang="zh-CN" sz="2000" dirty="0" smtClean="0"/>
              <a:t>JDK</a:t>
            </a:r>
            <a:r>
              <a:rPr lang="zh-CN" altLang="en-US" sz="2000" dirty="0" smtClean="0"/>
              <a:t>、</a:t>
            </a:r>
            <a:r>
              <a:rPr lang="en-US" altLang="zh-CN" sz="2000" dirty="0" smtClean="0"/>
              <a:t>Scala</a:t>
            </a:r>
            <a:r>
              <a:rPr lang="zh-CN" altLang="en-US" sz="2000" dirty="0" smtClean="0"/>
              <a:t>、</a:t>
            </a:r>
            <a:r>
              <a:rPr lang="en-US" altLang="zh-CN" sz="2000" dirty="0" smtClean="0"/>
              <a:t>Hadoop</a:t>
            </a:r>
          </a:p>
          <a:p>
            <a:pPr>
              <a:lnSpc>
                <a:spcPct val="250000"/>
              </a:lnSpc>
            </a:pPr>
            <a:r>
              <a:rPr lang="zh-CN" altLang="en-US" sz="2000" dirty="0" smtClean="0"/>
              <a:t>安装</a:t>
            </a:r>
            <a:r>
              <a:rPr lang="en-US" altLang="zh-CN" sz="2000" dirty="0" smtClean="0"/>
              <a:t>Spark</a:t>
            </a:r>
            <a:r>
              <a:rPr lang="zh-CN" altLang="en-US" sz="2000" dirty="0" smtClean="0"/>
              <a:t>：</a:t>
            </a:r>
            <a:r>
              <a:rPr lang="en-US" altLang="zh-CN" sz="2000" dirty="0"/>
              <a:t>http://</a:t>
            </a:r>
            <a:r>
              <a:rPr lang="en-US" altLang="zh-CN" sz="2000" dirty="0" smtClean="0"/>
              <a:t>spark.apache.org/downloads.html </a:t>
            </a:r>
            <a:r>
              <a:rPr lang="zh-CN" altLang="en-US" sz="2000" dirty="0" smtClean="0"/>
              <a:t>，选择预编译及源码版本</a:t>
            </a:r>
            <a:r>
              <a:rPr lang="en-US" altLang="zh-CN" sz="2000" dirty="0" smtClean="0"/>
              <a:t/>
            </a:r>
            <a:br>
              <a:rPr lang="en-US" altLang="zh-CN" sz="2000" dirty="0" smtClean="0"/>
            </a:br>
            <a:r>
              <a:rPr lang="zh-CN" altLang="en-US" sz="2000" dirty="0" smtClean="0"/>
              <a:t>（编译见：</a:t>
            </a:r>
            <a:r>
              <a:rPr lang="en-US" altLang="zh-CN" sz="2000" dirty="0"/>
              <a:t>http://</a:t>
            </a:r>
            <a:r>
              <a:rPr lang="en-US" altLang="zh-CN" sz="2000" dirty="0" smtClean="0"/>
              <a:t>spark.apache.org/docs/latest/building-with-maven.html</a:t>
            </a:r>
            <a:r>
              <a:rPr lang="zh-CN" altLang="en-US" sz="2000" dirty="0" smtClean="0"/>
              <a:t>）</a:t>
            </a:r>
            <a:endParaRPr lang="en-US" altLang="zh-CN" sz="2000" dirty="0" smtClean="0"/>
          </a:p>
          <a:p>
            <a:pPr>
              <a:lnSpc>
                <a:spcPct val="250000"/>
              </a:lnSpc>
            </a:pPr>
            <a:r>
              <a:rPr lang="zh-CN" altLang="en-US" sz="2000" dirty="0" smtClean="0"/>
              <a:t>设置</a:t>
            </a:r>
            <a:r>
              <a:rPr lang="en-US" altLang="zh-CN" sz="2000" dirty="0" smtClean="0"/>
              <a:t>SPARK_HOME</a:t>
            </a:r>
            <a:r>
              <a:rPr lang="zh-CN" altLang="en-US" sz="2000" dirty="0" smtClean="0"/>
              <a:t>及</a:t>
            </a:r>
            <a:r>
              <a:rPr lang="en-US" altLang="zh-CN" sz="2000" dirty="0" smtClean="0"/>
              <a:t>PATH</a:t>
            </a:r>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a:t>
            </a:r>
            <a:endParaRPr lang="zh-CN" altLang="en-US" dirty="0"/>
          </a:p>
        </p:txBody>
      </p:sp>
      <p:sp>
        <p:nvSpPr>
          <p:cNvPr id="6" name="矩形 5"/>
          <p:cNvSpPr/>
          <p:nvPr/>
        </p:nvSpPr>
        <p:spPr>
          <a:xfrm>
            <a:off x="5577840" y="5602779"/>
            <a:ext cx="6614160" cy="5741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微软雅黑" panose="020B0503020204020204" pitchFamily="34" charset="-122"/>
                <a:ea typeface="微软雅黑" panose="020B0503020204020204" pitchFamily="34" charset="-122"/>
              </a:rPr>
              <a:t>Spark runs on Java 6+ and Python 2.6+. For the Scala API, Spark 1.0.2 uses Scala 2.10. You will need to use a compatible Scala version (2.10.x).</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76105245"/>
      </p:ext>
    </p:extLst>
  </p:cSld>
  <p:clrMapOvr>
    <a:masterClrMapping/>
  </p:clrMapOvr>
  <p:transition spd="slow" advTm="1421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环境搭建</a:t>
            </a:r>
            <a:r>
              <a:rPr lang="en-US" altLang="zh-CN" dirty="0" smtClean="0"/>
              <a:t>——</a:t>
            </a:r>
            <a:r>
              <a:rPr lang="zh-CN" altLang="en-US" dirty="0" smtClean="0"/>
              <a:t>运行</a:t>
            </a:r>
            <a:endParaRPr lang="zh-CN" altLang="en-US" dirty="0"/>
          </a:p>
        </p:txBody>
      </p:sp>
      <p:sp>
        <p:nvSpPr>
          <p:cNvPr id="4" name="矩形 3"/>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http://spark.apache.org/docs/latest/spark-standalone.html#installing-spark-standalone-to-a-cluster</a:t>
            </a:r>
            <a:endParaRPr lang="zh-CN" altLang="en-US" dirty="0"/>
          </a:p>
        </p:txBody>
      </p:sp>
      <p:sp>
        <p:nvSpPr>
          <p:cNvPr id="10" name="内容占位符 2"/>
          <p:cNvSpPr txBox="1">
            <a:spLocks/>
          </p:cNvSpPr>
          <p:nvPr/>
        </p:nvSpPr>
        <p:spPr>
          <a:xfrm>
            <a:off x="838200" y="12942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smtClean="0"/>
              <a:t>执行脚本，可用脚本如下：</a:t>
            </a:r>
            <a:r>
              <a:rPr lang="en-US" altLang="zh-CN" sz="2000" dirty="0" smtClean="0"/>
              <a:t/>
            </a:r>
            <a:br>
              <a:rPr lang="en-US" altLang="zh-CN" sz="2000" dirty="0" smtClean="0"/>
            </a:br>
            <a:r>
              <a:rPr lang="en-US" altLang="zh-CN" sz="1800" dirty="0"/>
              <a:t>sbin/</a:t>
            </a:r>
            <a:r>
              <a:rPr lang="en-US" altLang="zh-CN" sz="1800" b="1" dirty="0">
                <a:solidFill>
                  <a:srgbClr val="FF0000"/>
                </a:solidFill>
              </a:rPr>
              <a:t>start-master.sh</a:t>
            </a:r>
            <a:r>
              <a:rPr lang="en-US" altLang="zh-CN" sz="1800" dirty="0"/>
              <a:t> - Starts a master instance on the machine the script is executed </a:t>
            </a:r>
            <a:r>
              <a:rPr lang="en-US" altLang="zh-CN" sz="1800" dirty="0" smtClean="0"/>
              <a:t>on.</a:t>
            </a:r>
            <a:br>
              <a:rPr lang="en-US" altLang="zh-CN" sz="1800" dirty="0" smtClean="0"/>
            </a:br>
            <a:r>
              <a:rPr lang="en-US" altLang="zh-CN" sz="1800" dirty="0" smtClean="0"/>
              <a:t>sbin/</a:t>
            </a:r>
            <a:r>
              <a:rPr lang="en-US" altLang="zh-CN" sz="1800" b="1" dirty="0">
                <a:solidFill>
                  <a:srgbClr val="FF0000"/>
                </a:solidFill>
              </a:rPr>
              <a:t>start-slaves.sh</a:t>
            </a:r>
            <a:r>
              <a:rPr lang="en-US" altLang="zh-CN" sz="1800" dirty="0" smtClean="0"/>
              <a:t> </a:t>
            </a:r>
            <a:r>
              <a:rPr lang="en-US" altLang="zh-CN" sz="1800" dirty="0"/>
              <a:t>- Starts a slave instance on each machine specified in the </a:t>
            </a:r>
            <a:r>
              <a:rPr lang="en-US" altLang="zh-CN" sz="1800" dirty="0" err="1"/>
              <a:t>conf</a:t>
            </a:r>
            <a:r>
              <a:rPr lang="en-US" altLang="zh-CN" sz="1800" dirty="0"/>
              <a:t>/slaves </a:t>
            </a:r>
            <a:r>
              <a:rPr lang="en-US" altLang="zh-CN" sz="1800" dirty="0" smtClean="0"/>
              <a:t>file.</a:t>
            </a:r>
            <a:br>
              <a:rPr lang="en-US" altLang="zh-CN" sz="1800" dirty="0" smtClean="0"/>
            </a:br>
            <a:r>
              <a:rPr lang="en-US" altLang="zh-CN" sz="1800" dirty="0" smtClean="0"/>
              <a:t>sbin/</a:t>
            </a:r>
            <a:r>
              <a:rPr lang="en-US" altLang="zh-CN" sz="1800" b="1" dirty="0">
                <a:solidFill>
                  <a:srgbClr val="FF0000"/>
                </a:solidFill>
              </a:rPr>
              <a:t>start-all.sh</a:t>
            </a:r>
            <a:r>
              <a:rPr lang="en-US" altLang="zh-CN" sz="1800" dirty="0" smtClean="0"/>
              <a:t> </a:t>
            </a:r>
            <a:r>
              <a:rPr lang="en-US" altLang="zh-CN" sz="1800" dirty="0"/>
              <a:t>- Starts both a master and a number of slaves as described </a:t>
            </a:r>
            <a:r>
              <a:rPr lang="en-US" altLang="zh-CN" sz="1800" dirty="0" smtClean="0"/>
              <a:t>above.</a:t>
            </a:r>
            <a:br>
              <a:rPr lang="en-US" altLang="zh-CN" sz="1800" dirty="0" smtClean="0"/>
            </a:br>
            <a:r>
              <a:rPr lang="en-US" altLang="zh-CN" sz="1800" dirty="0" smtClean="0"/>
              <a:t>sbin/</a:t>
            </a:r>
            <a:r>
              <a:rPr lang="en-US" altLang="zh-CN" sz="1800" b="1" dirty="0">
                <a:solidFill>
                  <a:srgbClr val="FF0000"/>
                </a:solidFill>
              </a:rPr>
              <a:t>stop-master.sh</a:t>
            </a:r>
            <a:r>
              <a:rPr lang="en-US" altLang="zh-CN" sz="1800" dirty="0" smtClean="0"/>
              <a:t> </a:t>
            </a:r>
            <a:r>
              <a:rPr lang="en-US" altLang="zh-CN" sz="1800" dirty="0"/>
              <a:t>- Stops the master that was started via the bin/start-master.sh </a:t>
            </a:r>
            <a:r>
              <a:rPr lang="en-US" altLang="zh-CN" sz="1800" dirty="0" smtClean="0"/>
              <a:t>script.</a:t>
            </a:r>
            <a:br>
              <a:rPr lang="en-US" altLang="zh-CN" sz="1800" dirty="0" smtClean="0"/>
            </a:br>
            <a:r>
              <a:rPr lang="en-US" altLang="zh-CN" sz="1800" dirty="0" smtClean="0"/>
              <a:t>sbin/</a:t>
            </a:r>
            <a:r>
              <a:rPr lang="en-US" altLang="zh-CN" sz="1800" b="1" dirty="0">
                <a:solidFill>
                  <a:srgbClr val="FF0000"/>
                </a:solidFill>
              </a:rPr>
              <a:t>stop-slaves.sh</a:t>
            </a:r>
            <a:r>
              <a:rPr lang="en-US" altLang="zh-CN" sz="1800" dirty="0" smtClean="0"/>
              <a:t> </a:t>
            </a:r>
            <a:r>
              <a:rPr lang="en-US" altLang="zh-CN" sz="1800" dirty="0"/>
              <a:t>- Stops all slave instances on the machines specified in the </a:t>
            </a:r>
            <a:r>
              <a:rPr lang="en-US" altLang="zh-CN" sz="1800" dirty="0" err="1"/>
              <a:t>conf</a:t>
            </a:r>
            <a:r>
              <a:rPr lang="en-US" altLang="zh-CN" sz="1800" dirty="0"/>
              <a:t>/slaves </a:t>
            </a:r>
            <a:r>
              <a:rPr lang="en-US" altLang="zh-CN" sz="1800" dirty="0" smtClean="0"/>
              <a:t>file.</a:t>
            </a:r>
            <a:br>
              <a:rPr lang="en-US" altLang="zh-CN" sz="1800" dirty="0" smtClean="0"/>
            </a:br>
            <a:r>
              <a:rPr lang="en-US" altLang="zh-CN" sz="1800" dirty="0" smtClean="0"/>
              <a:t>sbin/</a:t>
            </a:r>
            <a:r>
              <a:rPr lang="en-US" altLang="zh-CN" sz="1800" b="1" dirty="0">
                <a:solidFill>
                  <a:srgbClr val="FF0000"/>
                </a:solidFill>
              </a:rPr>
              <a:t>stop-all.sh</a:t>
            </a:r>
            <a:r>
              <a:rPr lang="en-US" altLang="zh-CN" sz="1800" dirty="0" smtClean="0"/>
              <a:t> </a:t>
            </a:r>
            <a:r>
              <a:rPr lang="en-US" altLang="zh-CN" sz="1800" dirty="0"/>
              <a:t>- Stops both the master and the slaves as described above</a:t>
            </a:r>
            <a:r>
              <a:rPr lang="en-US" altLang="zh-CN" sz="1800" dirty="0" smtClean="0"/>
              <a:t>.</a:t>
            </a:r>
          </a:p>
          <a:p>
            <a:pPr>
              <a:lnSpc>
                <a:spcPct val="150000"/>
              </a:lnSpc>
            </a:pPr>
            <a:r>
              <a:rPr lang="zh-CN" altLang="en-US" sz="2000" dirty="0" smtClean="0"/>
              <a:t>打开</a:t>
            </a:r>
            <a:r>
              <a:rPr lang="en-US" altLang="zh-CN" sz="2000" dirty="0" smtClean="0"/>
              <a:t>Web</a:t>
            </a:r>
            <a:r>
              <a:rPr lang="zh-CN" altLang="en-US" sz="2000" dirty="0" smtClean="0"/>
              <a:t> </a:t>
            </a:r>
            <a:r>
              <a:rPr lang="en-US" altLang="zh-CN" sz="2000" dirty="0" smtClean="0"/>
              <a:t>UI</a:t>
            </a:r>
            <a:r>
              <a:rPr lang="zh-CN" altLang="en-US" sz="2000" dirty="0" smtClean="0"/>
              <a:t>：</a:t>
            </a:r>
            <a:r>
              <a:rPr lang="en-US" altLang="zh-CN" sz="2000" dirty="0" smtClean="0"/>
              <a:t>http://&lt;Master IP&gt;:&lt;Port, 8080 by default&gt;</a:t>
            </a:r>
          </a:p>
        </p:txBody>
      </p:sp>
    </p:spTree>
    <p:extLst>
      <p:ext uri="{BB962C8B-B14F-4D97-AF65-F5344CB8AC3E}">
        <p14:creationId xmlns:p14="http://schemas.microsoft.com/office/powerpoint/2010/main" val="4180650726"/>
      </p:ext>
    </p:extLst>
  </p:cSld>
  <p:clrMapOvr>
    <a:masterClrMapping/>
  </p:clrMapOvr>
  <p:transition spd="slow" advTm="16233">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使用</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838200" y="12942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altLang="zh-CN" sz="2000" dirty="0" smtClean="0"/>
          </a:p>
        </p:txBody>
      </p:sp>
      <p:sp>
        <p:nvSpPr>
          <p:cNvPr id="6" name="内容占位符 2"/>
          <p:cNvSpPr txBox="1">
            <a:spLocks/>
          </p:cNvSpPr>
          <p:nvPr/>
        </p:nvSpPr>
        <p:spPr>
          <a:xfrm>
            <a:off x="990600" y="1446628"/>
            <a:ext cx="10515600" cy="5148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smtClean="0"/>
              <a:t>执行</a:t>
            </a:r>
            <a:r>
              <a:rPr lang="en-US" altLang="zh-CN" sz="2000" dirty="0" smtClean="0"/>
              <a:t>bin/spark-shell</a:t>
            </a:r>
          </a:p>
          <a:p>
            <a:pPr>
              <a:lnSpc>
                <a:spcPct val="150000"/>
              </a:lnSpc>
            </a:pPr>
            <a:r>
              <a:rPr lang="zh-CN" altLang="en-US" sz="2000" dirty="0" smtClean="0"/>
              <a:t>在</a:t>
            </a:r>
            <a:r>
              <a:rPr lang="en-US" altLang="zh-CN" sz="2000" dirty="0" smtClean="0"/>
              <a:t>Web UI</a:t>
            </a:r>
            <a:r>
              <a:rPr lang="zh-CN" altLang="en-US" sz="2000" dirty="0" smtClean="0"/>
              <a:t>中查看信息</a:t>
            </a:r>
            <a:r>
              <a:rPr lang="en-US" altLang="zh-CN" sz="2000" dirty="0" smtClean="0"/>
              <a:t/>
            </a:r>
            <a:br>
              <a:rPr lang="en-US" altLang="zh-CN" sz="2000" dirty="0" smtClean="0"/>
            </a:br>
            <a:endParaRPr lang="en-US" altLang="zh-CN" sz="2000" dirty="0" smtClean="0"/>
          </a:p>
        </p:txBody>
      </p:sp>
      <p:pic>
        <p:nvPicPr>
          <p:cNvPr id="8" name="图片 7"/>
          <p:cNvPicPr>
            <a:picLocks noChangeAspect="1"/>
          </p:cNvPicPr>
          <p:nvPr/>
        </p:nvPicPr>
        <p:blipFill>
          <a:blip r:embed="rId2"/>
          <a:stretch>
            <a:fillRect/>
          </a:stretch>
        </p:blipFill>
        <p:spPr>
          <a:xfrm>
            <a:off x="1215448" y="2675451"/>
            <a:ext cx="10290752" cy="2751584"/>
          </a:xfrm>
          <a:prstGeom prst="rect">
            <a:avLst/>
          </a:prstGeom>
        </p:spPr>
      </p:pic>
    </p:spTree>
    <p:extLst>
      <p:ext uri="{BB962C8B-B14F-4D97-AF65-F5344CB8AC3E}">
        <p14:creationId xmlns:p14="http://schemas.microsoft.com/office/powerpoint/2010/main" val="1225169649"/>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a:t>
            </a:r>
            <a:r>
              <a:rPr lang="zh-CN" altLang="en-US" dirty="0" smtClean="0"/>
              <a:t>准备</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err="1"/>
              <a:t>hadoop</a:t>
            </a:r>
            <a:r>
              <a:rPr lang="en-US" altLang="zh-CN" sz="2000" dirty="0"/>
              <a:t> fs -</a:t>
            </a:r>
            <a:r>
              <a:rPr lang="en-US" altLang="zh-CN" sz="2000" dirty="0" err="1"/>
              <a:t>mkdir</a:t>
            </a:r>
            <a:r>
              <a:rPr lang="en-US" altLang="zh-CN" sz="2000" dirty="0"/>
              <a:t> /</a:t>
            </a:r>
            <a:r>
              <a:rPr lang="en-US" altLang="zh-CN" sz="2000" dirty="0" err="1"/>
              <a:t>spark_try</a:t>
            </a:r>
            <a:r>
              <a:rPr lang="en-US" altLang="zh-CN" sz="2000" dirty="0"/>
              <a:t>/</a:t>
            </a:r>
          </a:p>
          <a:p>
            <a:pPr>
              <a:lnSpc>
                <a:spcPct val="200000"/>
              </a:lnSpc>
            </a:pPr>
            <a:r>
              <a:rPr lang="en-US" altLang="zh-CN" sz="2000" dirty="0" err="1" smtClean="0"/>
              <a:t>hadoop</a:t>
            </a:r>
            <a:r>
              <a:rPr lang="en-US" altLang="zh-CN" sz="2000" dirty="0" smtClean="0"/>
              <a:t> </a:t>
            </a:r>
            <a:r>
              <a:rPr lang="en-US" altLang="zh-CN" sz="2000" dirty="0"/>
              <a:t>fs -</a:t>
            </a:r>
            <a:r>
              <a:rPr lang="en-US" altLang="zh-CN" sz="2000" dirty="0" err="1"/>
              <a:t>mkdir</a:t>
            </a:r>
            <a:r>
              <a:rPr lang="en-US" altLang="zh-CN" sz="2000" dirty="0"/>
              <a:t> /</a:t>
            </a:r>
            <a:r>
              <a:rPr lang="en-US" altLang="zh-CN" sz="2000" dirty="0" err="1"/>
              <a:t>spark_try</a:t>
            </a:r>
            <a:r>
              <a:rPr lang="en-US" altLang="zh-CN" sz="2000" dirty="0"/>
              <a:t>/</a:t>
            </a:r>
            <a:r>
              <a:rPr lang="en-US" altLang="zh-CN" sz="2000" dirty="0" err="1"/>
              <a:t>wordcount</a:t>
            </a:r>
            <a:endParaRPr lang="en-US" altLang="zh-CN" sz="2000" dirty="0"/>
          </a:p>
          <a:p>
            <a:pPr>
              <a:lnSpc>
                <a:spcPct val="200000"/>
              </a:lnSpc>
            </a:pPr>
            <a:r>
              <a:rPr lang="en-US" altLang="zh-CN" sz="2000" dirty="0" err="1" smtClean="0"/>
              <a:t>hadoop</a:t>
            </a:r>
            <a:r>
              <a:rPr lang="en-US" altLang="zh-CN" sz="2000" dirty="0" smtClean="0"/>
              <a:t> </a:t>
            </a:r>
            <a:r>
              <a:rPr lang="en-US" altLang="zh-CN" sz="2000" dirty="0"/>
              <a:t>fs -put $SPARK_HOME/README.md /</a:t>
            </a:r>
            <a:r>
              <a:rPr lang="en-US" altLang="zh-CN" sz="2000" dirty="0" err="1"/>
              <a:t>spark_try</a:t>
            </a:r>
            <a:r>
              <a:rPr lang="en-US" altLang="zh-CN" sz="2000" dirty="0"/>
              <a:t>/</a:t>
            </a:r>
            <a:r>
              <a:rPr lang="en-US" altLang="zh-CN" sz="2000" dirty="0" err="1"/>
              <a:t>wordcount</a:t>
            </a:r>
            <a:r>
              <a:rPr lang="en-US" altLang="zh-CN" sz="2000" dirty="0" smtClean="0"/>
              <a:t>/</a:t>
            </a:r>
          </a:p>
          <a:p>
            <a:pPr>
              <a:lnSpc>
                <a:spcPct val="200000"/>
              </a:lnSpc>
            </a:pPr>
            <a:r>
              <a:rPr lang="en-US" altLang="zh-CN" sz="2000" dirty="0" smtClean="0"/>
              <a:t>spark-shell</a:t>
            </a:r>
          </a:p>
          <a:p>
            <a:pPr>
              <a:lnSpc>
                <a:spcPct val="200000"/>
              </a:lnSpc>
            </a:pPr>
            <a:endParaRPr lang="en-US" altLang="zh-CN" sz="2000" dirty="0" smtClean="0"/>
          </a:p>
        </p:txBody>
      </p:sp>
    </p:spTree>
    <p:extLst>
      <p:ext uri="{BB962C8B-B14F-4D97-AF65-F5344CB8AC3E}">
        <p14:creationId xmlns:p14="http://schemas.microsoft.com/office/powerpoint/2010/main" val="3416148129"/>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a:t>
            </a:r>
            <a:r>
              <a:rPr lang="zh-CN" altLang="en-US" dirty="0" smtClean="0"/>
              <a:t>实现</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z="2000" dirty="0" err="1"/>
              <a:t>sc.textFile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/README.md</a:t>
            </a:r>
            <a:r>
              <a:rPr lang="en-US" altLang="zh-CN" sz="2000" dirty="0" smtClean="0"/>
              <a:t>")</a:t>
            </a:r>
            <a:br>
              <a:rPr lang="en-US" altLang="zh-CN" sz="2000" dirty="0" smtClean="0"/>
            </a:br>
            <a:r>
              <a:rPr lang="en-US" altLang="zh-CN" sz="2000" dirty="0" smtClean="0"/>
              <a:t>.</a:t>
            </a:r>
            <a:r>
              <a:rPr lang="en-US" altLang="zh-CN" sz="2000" dirty="0" err="1"/>
              <a:t>flatMap</a:t>
            </a:r>
            <a:r>
              <a:rPr lang="en-US" altLang="zh-CN" sz="2000" dirty="0"/>
              <a:t>(_.split(" </a:t>
            </a:r>
            <a:r>
              <a:rPr lang="en-US" altLang="zh-CN" sz="2000" dirty="0" smtClean="0"/>
              <a:t>"))</a:t>
            </a:r>
            <a:br>
              <a:rPr lang="en-US" altLang="zh-CN" sz="2000" dirty="0" smtClean="0"/>
            </a:br>
            <a:r>
              <a:rPr lang="en-US" altLang="zh-CN" sz="2000" dirty="0" smtClean="0"/>
              <a:t>.</a:t>
            </a:r>
            <a:r>
              <a:rPr lang="en-US" altLang="zh-CN" sz="2000" dirty="0"/>
              <a:t>map((_,1</a:t>
            </a:r>
            <a:r>
              <a:rPr lang="en-US" altLang="zh-CN" sz="2000" dirty="0" smtClean="0"/>
              <a:t>))</a:t>
            </a:r>
            <a:br>
              <a:rPr lang="en-US" altLang="zh-CN" sz="2000" dirty="0" smtClean="0"/>
            </a:br>
            <a:r>
              <a:rPr lang="en-US" altLang="zh-CN" sz="2000" dirty="0" smtClean="0"/>
              <a:t>.</a:t>
            </a:r>
            <a:r>
              <a:rPr lang="en-US" altLang="zh-CN" sz="2000" dirty="0" err="1"/>
              <a:t>reduceByKey</a:t>
            </a:r>
            <a:r>
              <a:rPr lang="en-US" altLang="zh-CN" sz="2000" dirty="0"/>
              <a:t>(_ + </a:t>
            </a:r>
            <a:r>
              <a:rPr lang="en-US" altLang="zh-CN" sz="2000" dirty="0" smtClean="0"/>
              <a:t>_)</a:t>
            </a:r>
            <a:br>
              <a:rPr lang="en-US" altLang="zh-CN" sz="2000" dirty="0" smtClean="0"/>
            </a:br>
            <a:r>
              <a:rPr lang="en-US" altLang="zh-CN" sz="2000" dirty="0" smtClean="0"/>
              <a:t>.</a:t>
            </a:r>
            <a:r>
              <a:rPr lang="en-US" altLang="zh-CN" sz="2000" dirty="0"/>
              <a:t>map(_.swap</a:t>
            </a:r>
            <a:r>
              <a:rPr lang="en-US" altLang="zh-CN" sz="2000" dirty="0" smtClean="0"/>
              <a:t>)</a:t>
            </a:r>
            <a:br>
              <a:rPr lang="en-US" altLang="zh-CN" sz="2000" dirty="0" smtClean="0"/>
            </a:br>
            <a:r>
              <a:rPr lang="en-US" altLang="zh-CN" sz="2000" dirty="0" smtClean="0"/>
              <a:t>.</a:t>
            </a:r>
            <a:r>
              <a:rPr lang="en-US" altLang="zh-CN" sz="2000" dirty="0" err="1"/>
              <a:t>sortByKey</a:t>
            </a:r>
            <a:r>
              <a:rPr lang="en-US" altLang="zh-CN" sz="2000" dirty="0"/>
              <a:t>(false</a:t>
            </a:r>
            <a:r>
              <a:rPr lang="en-US" altLang="zh-CN" sz="2000" dirty="0" smtClean="0"/>
              <a:t>)</a:t>
            </a:r>
            <a:br>
              <a:rPr lang="en-US" altLang="zh-CN" sz="2000" dirty="0" smtClean="0"/>
            </a:br>
            <a:r>
              <a:rPr lang="en-US" altLang="zh-CN" sz="2000" dirty="0" smtClean="0"/>
              <a:t>.</a:t>
            </a:r>
            <a:r>
              <a:rPr lang="en-US" altLang="zh-CN" sz="2000" dirty="0"/>
              <a:t>map(_.swap</a:t>
            </a:r>
            <a:r>
              <a:rPr lang="en-US" altLang="zh-CN" sz="2000" dirty="0" smtClean="0"/>
              <a:t>)</a:t>
            </a:r>
            <a:br>
              <a:rPr lang="en-US" altLang="zh-CN" sz="2000" dirty="0" smtClean="0"/>
            </a:br>
            <a:r>
              <a:rPr lang="en-US" altLang="zh-CN" sz="2000" dirty="0" smtClean="0"/>
              <a:t>.</a:t>
            </a:r>
            <a:r>
              <a:rPr lang="en-US" altLang="zh-CN" sz="2000" dirty="0" err="1"/>
              <a:t>saveAsTextFile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/out2")</a:t>
            </a:r>
            <a:endParaRPr lang="en-US" altLang="zh-CN" sz="2000" dirty="0" smtClean="0"/>
          </a:p>
        </p:txBody>
      </p:sp>
      <p:sp>
        <p:nvSpPr>
          <p:cNvPr id="6" name="矩形 5"/>
          <p:cNvSpPr/>
          <p:nvPr/>
        </p:nvSpPr>
        <p:spPr>
          <a:xfrm>
            <a:off x="7336825" y="4730985"/>
            <a:ext cx="4855175" cy="523220"/>
          </a:xfrm>
          <a:prstGeom prst="rect">
            <a:avLst/>
          </a:prstGeom>
          <a:solidFill>
            <a:schemeClr val="accent2"/>
          </a:solidFill>
        </p:spPr>
        <p:txBody>
          <a:bodyPr wrap="none" anchor="ctr">
            <a:spAutoFit/>
          </a:bodyPr>
          <a:lstStyle/>
          <a:p>
            <a:pPr>
              <a:lnSpc>
                <a:spcPct val="200000"/>
              </a:lnSpc>
            </a:pPr>
            <a:r>
              <a:rPr lang="en-US" altLang="zh-CN" sz="1400" dirty="0" err="1">
                <a:solidFill>
                  <a:schemeClr val="bg1"/>
                </a:solidFill>
                <a:latin typeface="微软雅黑" panose="020B0503020204020204" pitchFamily="34" charset="-122"/>
                <a:ea typeface="微软雅黑" panose="020B0503020204020204" pitchFamily="34" charset="-122"/>
              </a:rPr>
              <a:t>hadoop</a:t>
            </a:r>
            <a:r>
              <a:rPr lang="en-US" altLang="zh-CN" sz="1400" dirty="0">
                <a:solidFill>
                  <a:schemeClr val="bg1"/>
                </a:solidFill>
                <a:latin typeface="微软雅黑" panose="020B0503020204020204" pitchFamily="34" charset="-122"/>
                <a:ea typeface="微软雅黑" panose="020B0503020204020204" pitchFamily="34" charset="-122"/>
              </a:rPr>
              <a:t> fs -cat /</a:t>
            </a:r>
            <a:r>
              <a:rPr lang="en-US" altLang="zh-CN" sz="1400" dirty="0" err="1" smtClean="0">
                <a:solidFill>
                  <a:schemeClr val="bg1"/>
                </a:solidFill>
                <a:latin typeface="微软雅黑" panose="020B0503020204020204" pitchFamily="34" charset="-122"/>
                <a:ea typeface="微软雅黑" panose="020B0503020204020204" pitchFamily="34" charset="-122"/>
              </a:rPr>
              <a:t>spark_try</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en-US" altLang="zh-CN" sz="1400" dirty="0" err="1" smtClean="0">
                <a:solidFill>
                  <a:schemeClr val="bg1"/>
                </a:solidFill>
                <a:latin typeface="微软雅黑" panose="020B0503020204020204" pitchFamily="34" charset="-122"/>
                <a:ea typeface="微软雅黑" panose="020B0503020204020204" pitchFamily="34" charset="-122"/>
              </a:rPr>
              <a:t>wordcount</a:t>
            </a:r>
            <a:r>
              <a:rPr lang="en-US" altLang="zh-CN" sz="1400" dirty="0" smtClean="0">
                <a:solidFill>
                  <a:schemeClr val="bg1"/>
                </a:solidFill>
                <a:latin typeface="微软雅黑" panose="020B0503020204020204" pitchFamily="34" charset="-122"/>
                <a:ea typeface="微软雅黑" panose="020B0503020204020204" pitchFamily="34" charset="-122"/>
              </a:rPr>
              <a:t>/out2/part-00000</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38362"/>
      </p:ext>
    </p:extLst>
  </p:cSld>
  <p:clrMapOvr>
    <a:masterClrMapping/>
  </p:clrMapOvr>
  <p:transition spd="slow" advTm="592">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Count——RDD</a:t>
            </a:r>
            <a:r>
              <a:rPr lang="zh-CN" altLang="en-US" dirty="0" smtClean="0"/>
              <a:t>操作</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err="1"/>
              <a:t>val</a:t>
            </a:r>
            <a:r>
              <a:rPr lang="en-US" altLang="zh-CN" sz="2000" dirty="0"/>
              <a:t> file=</a:t>
            </a:r>
            <a:r>
              <a:rPr lang="en-US" altLang="zh-CN" sz="2000" b="1" dirty="0" err="1">
                <a:solidFill>
                  <a:srgbClr val="FF0000"/>
                </a:solidFill>
              </a:rPr>
              <a:t>sc</a:t>
            </a:r>
            <a:r>
              <a:rPr lang="en-US" altLang="zh-CN" sz="2000" dirty="0" err="1"/>
              <a:t>.</a:t>
            </a:r>
            <a:r>
              <a:rPr lang="en-US" altLang="zh-CN" sz="2000" b="1" dirty="0" err="1">
                <a:solidFill>
                  <a:srgbClr val="FF0000"/>
                </a:solidFill>
              </a:rPr>
              <a:t>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/README.md</a:t>
            </a:r>
            <a:r>
              <a:rPr lang="en-US" altLang="zh-CN" sz="2000" dirty="0" smtClean="0"/>
              <a:t>")</a:t>
            </a:r>
          </a:p>
          <a:p>
            <a:pPr>
              <a:lnSpc>
                <a:spcPct val="200000"/>
              </a:lnSpc>
            </a:pPr>
            <a:r>
              <a:rPr lang="en-US" altLang="zh-CN" sz="2000" dirty="0" err="1" smtClean="0"/>
              <a:t>file.</a:t>
            </a:r>
            <a:r>
              <a:rPr lang="en-US" altLang="zh-CN" sz="2000" b="1" dirty="0" err="1">
                <a:solidFill>
                  <a:srgbClr val="FF0000"/>
                </a:solidFill>
              </a:rPr>
              <a:t>saveAsTextFile</a:t>
            </a:r>
            <a:r>
              <a:rPr lang="en-US" altLang="zh-CN" sz="2000" dirty="0"/>
              <a:t>("</a:t>
            </a:r>
            <a:r>
              <a:rPr lang="en-US" altLang="zh-CN" sz="2000" dirty="0" err="1"/>
              <a:t>hdfs</a:t>
            </a:r>
            <a:r>
              <a:rPr lang="en-US" altLang="zh-CN" sz="2000" dirty="0"/>
              <a:t>://hadoop738:8020/</a:t>
            </a:r>
            <a:r>
              <a:rPr lang="en-US" altLang="zh-CN" sz="2000" dirty="0" err="1"/>
              <a:t>spark_try</a:t>
            </a:r>
            <a:r>
              <a:rPr lang="en-US" altLang="zh-CN" sz="2000" dirty="0"/>
              <a:t>/</a:t>
            </a:r>
            <a:r>
              <a:rPr lang="en-US" altLang="zh-CN" sz="2000" dirty="0" err="1"/>
              <a:t>wordcount</a:t>
            </a:r>
            <a:r>
              <a:rPr lang="en-US" altLang="zh-CN" sz="2000" dirty="0"/>
              <a:t>/out1</a:t>
            </a:r>
            <a:r>
              <a:rPr lang="en-US" altLang="zh-CN" sz="2000" dirty="0" smtClean="0"/>
              <a:t>")</a:t>
            </a:r>
          </a:p>
          <a:p>
            <a:pPr>
              <a:lnSpc>
                <a:spcPct val="200000"/>
              </a:lnSpc>
            </a:pPr>
            <a:r>
              <a:rPr lang="en-US" altLang="zh-CN" sz="2000" dirty="0" err="1" smtClean="0"/>
              <a:t>file.</a:t>
            </a:r>
            <a:r>
              <a:rPr lang="en-US" altLang="zh-CN" sz="2000" b="1" dirty="0" err="1">
                <a:solidFill>
                  <a:srgbClr val="FF0000"/>
                </a:solidFill>
              </a:rPr>
              <a:t>collect</a:t>
            </a:r>
            <a:r>
              <a:rPr lang="en-US" altLang="zh-CN" sz="2000" dirty="0" smtClean="0"/>
              <a:t>()/</a:t>
            </a:r>
            <a:r>
              <a:rPr lang="en-US" altLang="zh-CN" sz="2000" b="1" dirty="0">
                <a:solidFill>
                  <a:srgbClr val="FF0000"/>
                </a:solidFill>
              </a:rPr>
              <a:t>count</a:t>
            </a:r>
            <a:r>
              <a:rPr lang="en-US" altLang="zh-CN" sz="2000" dirty="0" smtClean="0"/>
              <a:t>()/</a:t>
            </a:r>
            <a:r>
              <a:rPr lang="en-US" altLang="zh-CN" sz="2000" b="1" dirty="0">
                <a:solidFill>
                  <a:srgbClr val="FF0000"/>
                </a:solidFill>
              </a:rPr>
              <a:t>first</a:t>
            </a:r>
            <a:r>
              <a:rPr lang="en-US" altLang="zh-CN" sz="2000" dirty="0" smtClean="0"/>
              <a:t>()/</a:t>
            </a:r>
            <a:r>
              <a:rPr lang="en-US" altLang="zh-CN" sz="2000" b="1" dirty="0">
                <a:solidFill>
                  <a:srgbClr val="FF0000"/>
                </a:solidFill>
              </a:rPr>
              <a:t>take</a:t>
            </a:r>
            <a:r>
              <a:rPr lang="en-US" altLang="zh-CN" sz="2000" dirty="0" smtClean="0"/>
              <a:t>(n)</a:t>
            </a:r>
          </a:p>
          <a:p>
            <a:pPr>
              <a:lnSpc>
                <a:spcPct val="200000"/>
              </a:lnSpc>
            </a:pPr>
            <a:r>
              <a:rPr lang="en-US" altLang="zh-CN" sz="2000" dirty="0" err="1"/>
              <a:t>file.</a:t>
            </a:r>
            <a:r>
              <a:rPr lang="en-US" altLang="zh-CN" sz="2000" b="1" dirty="0" err="1">
                <a:solidFill>
                  <a:srgbClr val="FF0000"/>
                </a:solidFill>
              </a:rPr>
              <a:t>flatMap</a:t>
            </a:r>
            <a:r>
              <a:rPr lang="en-US" altLang="zh-CN" sz="2000" dirty="0"/>
              <a:t>(_.split(" ")).</a:t>
            </a:r>
            <a:r>
              <a:rPr lang="en-US" altLang="zh-CN" sz="2000" dirty="0" smtClean="0"/>
              <a:t>collect()</a:t>
            </a:r>
          </a:p>
          <a:p>
            <a:pPr>
              <a:lnSpc>
                <a:spcPct val="200000"/>
              </a:lnSpc>
            </a:pPr>
            <a:r>
              <a:rPr lang="en-US" altLang="zh-CN" sz="2000" dirty="0" err="1"/>
              <a:t>file.flatMap</a:t>
            </a:r>
            <a:r>
              <a:rPr lang="en-US" altLang="zh-CN" sz="2000" dirty="0"/>
              <a:t>(_.split(" ")).</a:t>
            </a:r>
            <a:r>
              <a:rPr lang="en-US" altLang="zh-CN" sz="2000" b="1" dirty="0">
                <a:solidFill>
                  <a:srgbClr val="FF0000"/>
                </a:solidFill>
              </a:rPr>
              <a:t>map</a:t>
            </a:r>
            <a:r>
              <a:rPr lang="en-US" altLang="zh-CN" sz="2000" dirty="0"/>
              <a:t>((_,1)).</a:t>
            </a:r>
            <a:r>
              <a:rPr lang="en-US" altLang="zh-CN" sz="2000" dirty="0" smtClean="0"/>
              <a:t>collect()</a:t>
            </a:r>
          </a:p>
          <a:p>
            <a:pPr>
              <a:lnSpc>
                <a:spcPct val="200000"/>
              </a:lnSpc>
            </a:pPr>
            <a:r>
              <a:rPr lang="en-US" altLang="zh-CN" sz="2000" dirty="0" err="1" smtClean="0"/>
              <a:t>file.flatMap</a:t>
            </a:r>
            <a:r>
              <a:rPr lang="en-US" altLang="zh-CN" sz="2000" dirty="0"/>
              <a:t>(_.split(" ")).map((_,1)).</a:t>
            </a:r>
            <a:r>
              <a:rPr lang="en-US" altLang="zh-CN" sz="2000" b="1" dirty="0" err="1">
                <a:solidFill>
                  <a:srgbClr val="FF0000"/>
                </a:solidFill>
              </a:rPr>
              <a:t>reduceByKey</a:t>
            </a:r>
            <a:r>
              <a:rPr lang="en-US" altLang="zh-CN" sz="2000" dirty="0"/>
              <a:t>(_ + _).</a:t>
            </a:r>
            <a:r>
              <a:rPr lang="en-US" altLang="zh-CN" sz="2000" dirty="0" smtClean="0"/>
              <a:t>collect()</a:t>
            </a:r>
          </a:p>
        </p:txBody>
      </p:sp>
      <p:sp>
        <p:nvSpPr>
          <p:cNvPr id="6" name="矩形 5"/>
          <p:cNvSpPr/>
          <p:nvPr/>
        </p:nvSpPr>
        <p:spPr>
          <a:xfrm>
            <a:off x="7336825" y="2875318"/>
            <a:ext cx="4855175" cy="458202"/>
          </a:xfrm>
          <a:prstGeom prst="rect">
            <a:avLst/>
          </a:prstGeom>
          <a:solidFill>
            <a:schemeClr val="accent2"/>
          </a:solidFill>
        </p:spPr>
        <p:txBody>
          <a:bodyPr wrap="none" anchor="ctr">
            <a:spAutoFit/>
          </a:bodyPr>
          <a:lstStyle/>
          <a:p>
            <a:pPr>
              <a:lnSpc>
                <a:spcPct val="200000"/>
              </a:lnSpc>
            </a:pPr>
            <a:r>
              <a:rPr lang="en-US" altLang="zh-CN" sz="1400" dirty="0" err="1">
                <a:solidFill>
                  <a:schemeClr val="bg1"/>
                </a:solidFill>
                <a:latin typeface="微软雅黑" panose="020B0503020204020204" pitchFamily="34" charset="-122"/>
                <a:ea typeface="微软雅黑" panose="020B0503020204020204" pitchFamily="34" charset="-122"/>
              </a:rPr>
              <a:t>hadoop</a:t>
            </a:r>
            <a:r>
              <a:rPr lang="en-US" altLang="zh-CN" sz="1400" dirty="0">
                <a:solidFill>
                  <a:schemeClr val="bg1"/>
                </a:solidFill>
                <a:latin typeface="微软雅黑" panose="020B0503020204020204" pitchFamily="34" charset="-122"/>
                <a:ea typeface="微软雅黑" panose="020B0503020204020204" pitchFamily="34" charset="-122"/>
              </a:rPr>
              <a:t> fs -cat /</a:t>
            </a:r>
            <a:r>
              <a:rPr lang="en-US" altLang="zh-CN" sz="1400" dirty="0" err="1">
                <a:solidFill>
                  <a:schemeClr val="bg1"/>
                </a:solidFill>
                <a:latin typeface="微软雅黑" panose="020B0503020204020204" pitchFamily="34" charset="-122"/>
                <a:ea typeface="微软雅黑" panose="020B0503020204020204" pitchFamily="34" charset="-122"/>
              </a:rPr>
              <a:t>spark_try</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wordcount</a:t>
            </a:r>
            <a:r>
              <a:rPr lang="en-US" altLang="zh-CN" sz="1400" dirty="0">
                <a:solidFill>
                  <a:schemeClr val="bg1"/>
                </a:solidFill>
                <a:latin typeface="微软雅黑" panose="020B0503020204020204" pitchFamily="34" charset="-122"/>
                <a:ea typeface="微软雅黑" panose="020B0503020204020204" pitchFamily="34" charset="-122"/>
              </a:rPr>
              <a:t>/out1/part-00000</a:t>
            </a:r>
          </a:p>
        </p:txBody>
      </p:sp>
    </p:spTree>
    <p:extLst>
      <p:ext uri="{BB962C8B-B14F-4D97-AF65-F5344CB8AC3E}">
        <p14:creationId xmlns:p14="http://schemas.microsoft.com/office/powerpoint/2010/main" val="1772255278"/>
      </p:ext>
    </p:extLst>
  </p:cSld>
  <p:clrMapOvr>
    <a:masterClrMapping/>
  </p:clrMapOvr>
  <p:transition spd="slow" advTm="1374">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t>
            </a:r>
            <a:r>
              <a:rPr lang="zh-CN" altLang="en-US" dirty="0" smtClean="0"/>
              <a:t>集成</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http://spark.apache.org/docs/latest/quick-start.html#standalone-applications</a:t>
            </a:r>
            <a:endParaRPr lang="zh-CN" altLang="en-US" dirty="0"/>
          </a:p>
        </p:txBody>
      </p:sp>
      <p:sp>
        <p:nvSpPr>
          <p:cNvPr id="5" name="内容占位符 2"/>
          <p:cNvSpPr txBox="1">
            <a:spLocks/>
          </p:cNvSpPr>
          <p:nvPr/>
        </p:nvSpPr>
        <p:spPr>
          <a:xfrm>
            <a:off x="990600" y="1446629"/>
            <a:ext cx="10515600" cy="485916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000" dirty="0" smtClean="0"/>
              <a:t>安装</a:t>
            </a:r>
            <a:r>
              <a:rPr lang="en-US" altLang="zh-CN" sz="2000" dirty="0" err="1" smtClean="0"/>
              <a:t>scala</a:t>
            </a:r>
            <a:r>
              <a:rPr lang="zh-CN" altLang="en-US" sz="2000" dirty="0" smtClean="0"/>
              <a:t>插件</a:t>
            </a:r>
            <a:endParaRPr lang="en-US" altLang="zh-CN" sz="2000" dirty="0" smtClean="0"/>
          </a:p>
          <a:p>
            <a:pPr>
              <a:lnSpc>
                <a:spcPct val="200000"/>
              </a:lnSpc>
            </a:pPr>
            <a:r>
              <a:rPr lang="zh-CN" altLang="en-US" sz="2000" dirty="0" smtClean="0"/>
              <a:t>创建</a:t>
            </a:r>
            <a:r>
              <a:rPr lang="en-US" altLang="zh-CN" sz="2000" dirty="0" smtClean="0"/>
              <a:t>SBT</a:t>
            </a:r>
            <a:r>
              <a:rPr lang="zh-CN" altLang="en-US" sz="2000" dirty="0" smtClean="0"/>
              <a:t>项目</a:t>
            </a:r>
            <a:endParaRPr lang="en-US" altLang="zh-CN" sz="2000" dirty="0" smtClean="0"/>
          </a:p>
          <a:p>
            <a:pPr>
              <a:lnSpc>
                <a:spcPct val="200000"/>
              </a:lnSpc>
            </a:pPr>
            <a:r>
              <a:rPr lang="zh-CN" altLang="en-US" sz="2000" dirty="0" smtClean="0"/>
              <a:t>添加依赖等</a:t>
            </a:r>
            <a:r>
              <a:rPr lang="en-US" altLang="zh-CN" sz="2000" dirty="0"/>
              <a:t/>
            </a:r>
            <a:br>
              <a:rPr lang="en-US" altLang="zh-CN" sz="2000" dirty="0"/>
            </a:br>
            <a:r>
              <a:rPr lang="en-US" altLang="zh-CN" sz="1800" i="1" dirty="0" err="1">
                <a:solidFill>
                  <a:srgbClr val="FFC000"/>
                </a:solidFill>
              </a:rPr>
              <a:t>libraryDependencies</a:t>
            </a:r>
            <a:r>
              <a:rPr lang="en-US" altLang="zh-CN" sz="1800" i="1" dirty="0">
                <a:solidFill>
                  <a:srgbClr val="FFC000"/>
                </a:solidFill>
              </a:rPr>
              <a:t> += "</a:t>
            </a:r>
            <a:r>
              <a:rPr lang="en-US" altLang="zh-CN" sz="1800" i="1" dirty="0" err="1">
                <a:solidFill>
                  <a:srgbClr val="FFC000"/>
                </a:solidFill>
              </a:rPr>
              <a:t>org.apache.spark</a:t>
            </a:r>
            <a:r>
              <a:rPr lang="en-US" altLang="zh-CN" sz="1800" i="1" dirty="0">
                <a:solidFill>
                  <a:srgbClr val="FFC000"/>
                </a:solidFill>
              </a:rPr>
              <a:t>" %% "spark-core" % "</a:t>
            </a:r>
            <a:r>
              <a:rPr lang="en-US" altLang="zh-CN" sz="1800" i="1" dirty="0" smtClean="0">
                <a:solidFill>
                  <a:srgbClr val="FFC000"/>
                </a:solidFill>
              </a:rPr>
              <a:t>1.0.2“</a:t>
            </a:r>
            <a:br>
              <a:rPr lang="en-US" altLang="zh-CN" sz="1800" i="1" dirty="0" smtClean="0">
                <a:solidFill>
                  <a:srgbClr val="FFC000"/>
                </a:solidFill>
              </a:rPr>
            </a:br>
            <a:r>
              <a:rPr lang="en-US" altLang="zh-CN" sz="1800" i="1" dirty="0" smtClean="0">
                <a:solidFill>
                  <a:srgbClr val="FFC000"/>
                </a:solidFill>
              </a:rPr>
              <a:t>resolvers </a:t>
            </a:r>
            <a:r>
              <a:rPr lang="en-US" altLang="zh-CN" sz="1800" i="1" dirty="0">
                <a:solidFill>
                  <a:srgbClr val="FFC000"/>
                </a:solidFill>
              </a:rPr>
              <a:t>+= "</a:t>
            </a:r>
            <a:r>
              <a:rPr lang="en-US" altLang="zh-CN" sz="1800" i="1" dirty="0" err="1">
                <a:solidFill>
                  <a:srgbClr val="FFC000"/>
                </a:solidFill>
              </a:rPr>
              <a:t>Akka</a:t>
            </a:r>
            <a:r>
              <a:rPr lang="en-US" altLang="zh-CN" sz="1800" i="1" dirty="0">
                <a:solidFill>
                  <a:srgbClr val="FFC000"/>
                </a:solidFill>
              </a:rPr>
              <a:t> Repository" at </a:t>
            </a:r>
            <a:r>
              <a:rPr lang="en-US" altLang="zh-CN" sz="1800" i="1" dirty="0" smtClean="0">
                <a:solidFill>
                  <a:srgbClr val="FFC000"/>
                </a:solidFill>
              </a:rPr>
              <a:t>http</a:t>
            </a:r>
            <a:r>
              <a:rPr lang="en-US" altLang="zh-CN" sz="1800" i="1" dirty="0">
                <a:solidFill>
                  <a:srgbClr val="FFC000"/>
                </a:solidFill>
              </a:rPr>
              <a:t>://repo.akka.io/releases</a:t>
            </a:r>
            <a:r>
              <a:rPr lang="en-US" altLang="zh-CN" sz="1800" i="1" dirty="0" smtClean="0">
                <a:solidFill>
                  <a:srgbClr val="FFC000"/>
                </a:solidFill>
              </a:rPr>
              <a:t>/</a:t>
            </a:r>
          </a:p>
          <a:p>
            <a:pPr>
              <a:lnSpc>
                <a:spcPct val="200000"/>
              </a:lnSpc>
            </a:pPr>
            <a:r>
              <a:rPr lang="zh-CN" altLang="en-US" sz="2000" dirty="0" smtClean="0"/>
              <a:t>编码</a:t>
            </a:r>
            <a:endParaRPr lang="en-US" altLang="zh-CN" sz="2000" dirty="0" smtClean="0"/>
          </a:p>
          <a:p>
            <a:pPr>
              <a:lnSpc>
                <a:spcPct val="200000"/>
              </a:lnSpc>
            </a:pPr>
            <a:r>
              <a:rPr lang="en-US" altLang="zh-CN" sz="2000" dirty="0" err="1" smtClean="0"/>
              <a:t>sbt</a:t>
            </a:r>
            <a:r>
              <a:rPr lang="en-US" altLang="zh-CN" sz="2000" dirty="0" smtClean="0"/>
              <a:t> package</a:t>
            </a:r>
          </a:p>
          <a:p>
            <a:pPr>
              <a:lnSpc>
                <a:spcPct val="200000"/>
              </a:lnSpc>
            </a:pPr>
            <a:r>
              <a:rPr lang="en-US" altLang="zh-CN" sz="2000" dirty="0"/>
              <a:t>spark-submit --class </a:t>
            </a:r>
            <a:r>
              <a:rPr lang="en-US" altLang="zh-CN" sz="2000" dirty="0" err="1"/>
              <a:t>com.ecfront.opentrains.spark.WordCount</a:t>
            </a:r>
            <a:r>
              <a:rPr lang="en-US" altLang="zh-CN" sz="2000" dirty="0"/>
              <a:t> /opt/spark_2.10-1.0.jar hdfs://hadoop738:8020/spark_try/wordcount/README.md</a:t>
            </a:r>
            <a:endParaRPr lang="en-US" altLang="zh-CN" sz="2000" dirty="0" smtClean="0"/>
          </a:p>
        </p:txBody>
      </p:sp>
      <p:sp>
        <p:nvSpPr>
          <p:cNvPr id="7" name="矩形 6"/>
          <p:cNvSpPr/>
          <p:nvPr/>
        </p:nvSpPr>
        <p:spPr>
          <a:xfrm>
            <a:off x="6098601" y="4099358"/>
            <a:ext cx="6093399" cy="338554"/>
          </a:xfrm>
          <a:prstGeom prst="rect">
            <a:avLst/>
          </a:prstGeom>
          <a:solidFill>
            <a:schemeClr val="accent2">
              <a:lumMod val="75000"/>
            </a:schemeClr>
          </a:solidFill>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@see spark:</a:t>
            </a:r>
            <a:r>
              <a:rPr lang="zh-CN" altLang="en-US" sz="1600" dirty="0" smtClean="0">
                <a:solidFill>
                  <a:schemeClr val="bg1"/>
                </a:solidFill>
                <a:latin typeface="微软雅黑" panose="020B0503020204020204" pitchFamily="34" charset="-122"/>
                <a:ea typeface="微软雅黑" panose="020B0503020204020204" pitchFamily="34" charset="-122"/>
              </a:rPr>
              <a:t>com</a:t>
            </a:r>
            <a:r>
              <a:rPr lang="zh-CN" altLang="en-US" sz="1600" dirty="0">
                <a:solidFill>
                  <a:schemeClr val="bg1"/>
                </a:solidFill>
                <a:latin typeface="微软雅黑" panose="020B0503020204020204" pitchFamily="34" charset="-122"/>
                <a:ea typeface="微软雅黑" panose="020B0503020204020204" pitchFamily="34" charset="-122"/>
              </a:rPr>
              <a:t>/ecfront/opentrains/spark/WordCount.scala</a:t>
            </a:r>
          </a:p>
        </p:txBody>
      </p:sp>
    </p:spTree>
    <p:extLst>
      <p:ext uri="{BB962C8B-B14F-4D97-AF65-F5344CB8AC3E}">
        <p14:creationId xmlns:p14="http://schemas.microsoft.com/office/powerpoint/2010/main" val="1257024673"/>
      </p:ext>
    </p:extLst>
  </p:cSld>
  <p:clrMapOvr>
    <a:masterClrMapping/>
  </p:clrMapOvr>
  <p:transition spd="slow" advTm="6044">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趋势</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381" y="1317031"/>
            <a:ext cx="7895238" cy="4990476"/>
          </a:xfrm>
          <a:prstGeom prst="rect">
            <a:avLst/>
          </a:prstGeom>
        </p:spPr>
      </p:pic>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http://www.google.com/trends/explore?hl=en-US#q=Apache%20Hadoop%2C%20Apache%20Spark&amp;cmpt=q</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9295623"/>
      </p:ext>
    </p:extLst>
  </p:cSld>
  <p:clrMapOvr>
    <a:masterClrMapping/>
  </p:clrMapOvr>
  <p:transition spd="slow" advTm="106405">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Spark-Submit</a:t>
            </a:r>
            <a:r>
              <a:rPr lang="zh-CN" altLang="en-US" dirty="0" smtClean="0"/>
              <a:t>使用</a:t>
            </a:r>
            <a:endParaRPr lang="en-US" altLang="zh-CN"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http://spark.apache.org/docs/latest/submitting-applications.html</a:t>
            </a:r>
            <a:endParaRPr lang="zh-CN" altLang="en-US" dirty="0"/>
          </a:p>
        </p:txBody>
      </p:sp>
      <p:sp>
        <p:nvSpPr>
          <p:cNvPr id="5" name="内容占位符 2"/>
          <p:cNvSpPr txBox="1">
            <a:spLocks/>
          </p:cNvSpPr>
          <p:nvPr/>
        </p:nvSpPr>
        <p:spPr>
          <a:xfrm>
            <a:off x="990600" y="1446629"/>
            <a:ext cx="10515600" cy="45385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z="2000" dirty="0"/>
              <a:t>./bin/spark-submit \</a:t>
            </a:r>
          </a:p>
          <a:p>
            <a:pPr marL="0" indent="0">
              <a:lnSpc>
                <a:spcPct val="200000"/>
              </a:lnSpc>
              <a:buNone/>
            </a:pPr>
            <a:r>
              <a:rPr lang="en-US" altLang="zh-CN" sz="2000" dirty="0"/>
              <a:t>  --class &lt;main-class&gt;</a:t>
            </a:r>
          </a:p>
          <a:p>
            <a:pPr marL="0" indent="0">
              <a:lnSpc>
                <a:spcPct val="200000"/>
              </a:lnSpc>
              <a:buNone/>
            </a:pPr>
            <a:r>
              <a:rPr lang="en-US" altLang="zh-CN" sz="2000" dirty="0"/>
              <a:t>  --master &lt;master-</a:t>
            </a:r>
            <a:r>
              <a:rPr lang="en-US" altLang="zh-CN" sz="2000" dirty="0" err="1"/>
              <a:t>url</a:t>
            </a:r>
            <a:r>
              <a:rPr lang="en-US" altLang="zh-CN" sz="2000" dirty="0"/>
              <a:t>&gt; \</a:t>
            </a:r>
          </a:p>
          <a:p>
            <a:pPr marL="0" indent="0">
              <a:lnSpc>
                <a:spcPct val="200000"/>
              </a:lnSpc>
              <a:buNone/>
            </a:pPr>
            <a:r>
              <a:rPr lang="en-US" altLang="zh-CN" sz="2000" dirty="0"/>
              <a:t>  --deploy-mode &lt;deploy-mode&gt; \</a:t>
            </a:r>
          </a:p>
          <a:p>
            <a:pPr marL="0" indent="0">
              <a:lnSpc>
                <a:spcPct val="200000"/>
              </a:lnSpc>
              <a:buNone/>
            </a:pPr>
            <a:r>
              <a:rPr lang="en-US" altLang="zh-CN" sz="2000" dirty="0"/>
              <a:t>  ... # other options</a:t>
            </a:r>
          </a:p>
          <a:p>
            <a:pPr marL="0" indent="0">
              <a:lnSpc>
                <a:spcPct val="200000"/>
              </a:lnSpc>
              <a:buNone/>
            </a:pPr>
            <a:r>
              <a:rPr lang="en-US" altLang="zh-CN" sz="2000" dirty="0"/>
              <a:t>  &lt;application-jar&gt; \</a:t>
            </a:r>
          </a:p>
          <a:p>
            <a:pPr marL="0" indent="0">
              <a:lnSpc>
                <a:spcPct val="200000"/>
              </a:lnSpc>
              <a:buNone/>
            </a:pPr>
            <a:r>
              <a:rPr lang="en-US" altLang="zh-CN" sz="2000" dirty="0"/>
              <a:t>  [application-arguments]</a:t>
            </a:r>
            <a:endParaRPr lang="en-US" altLang="zh-CN" sz="2000" dirty="0" smtClean="0"/>
          </a:p>
        </p:txBody>
      </p:sp>
      <p:sp>
        <p:nvSpPr>
          <p:cNvPr id="8" name="矩形 7"/>
          <p:cNvSpPr/>
          <p:nvPr/>
        </p:nvSpPr>
        <p:spPr>
          <a:xfrm>
            <a:off x="6096000" y="3715897"/>
            <a:ext cx="6096000" cy="2308324"/>
          </a:xfrm>
          <a:prstGeom prst="rect">
            <a:avLst/>
          </a:prstGeom>
          <a:solidFill>
            <a:schemeClr val="accent2"/>
          </a:solidFill>
        </p:spPr>
        <p:txBody>
          <a:bodyPr>
            <a:spAutoFit/>
          </a:bodyPr>
          <a:lstStyle/>
          <a:p>
            <a:r>
              <a:rPr lang="zh-CN" altLang="en-US" dirty="0">
                <a:solidFill>
                  <a:schemeClr val="bg1"/>
                </a:solidFill>
              </a:rPr>
              <a:t># Run on a Spark standalone cluster</a:t>
            </a:r>
          </a:p>
          <a:p>
            <a:r>
              <a:rPr lang="zh-CN" altLang="en-US" dirty="0">
                <a:solidFill>
                  <a:schemeClr val="bg1"/>
                </a:solidFill>
              </a:rPr>
              <a:t>./bin/spark-submit \</a:t>
            </a:r>
          </a:p>
          <a:p>
            <a:r>
              <a:rPr lang="zh-CN" altLang="en-US" dirty="0">
                <a:solidFill>
                  <a:schemeClr val="bg1"/>
                </a:solidFill>
              </a:rPr>
              <a:t>  --class org.apache.spark.examples.SparkPi \</a:t>
            </a:r>
          </a:p>
          <a:p>
            <a:r>
              <a:rPr lang="zh-CN" altLang="en-US" dirty="0">
                <a:solidFill>
                  <a:schemeClr val="bg1"/>
                </a:solidFill>
              </a:rPr>
              <a:t>  --master spark://207.184.161.138:7077 \</a:t>
            </a:r>
          </a:p>
          <a:p>
            <a:r>
              <a:rPr lang="zh-CN" altLang="en-US" dirty="0">
                <a:solidFill>
                  <a:schemeClr val="bg1"/>
                </a:solidFill>
              </a:rPr>
              <a:t>  --executor-memory 20G \</a:t>
            </a:r>
          </a:p>
          <a:p>
            <a:r>
              <a:rPr lang="zh-CN" altLang="en-US" dirty="0">
                <a:solidFill>
                  <a:schemeClr val="bg1"/>
                </a:solidFill>
              </a:rPr>
              <a:t>  --total-executor-cores 100 \</a:t>
            </a:r>
          </a:p>
          <a:p>
            <a:r>
              <a:rPr lang="zh-CN" altLang="en-US" dirty="0">
                <a:solidFill>
                  <a:schemeClr val="bg1"/>
                </a:solidFill>
              </a:rPr>
              <a:t>  /path/to/examples.jar \</a:t>
            </a:r>
          </a:p>
          <a:p>
            <a:r>
              <a:rPr lang="zh-CN" altLang="en-US" dirty="0">
                <a:solidFill>
                  <a:schemeClr val="bg1"/>
                </a:solidFill>
              </a:rPr>
              <a:t>  1000</a:t>
            </a:r>
          </a:p>
        </p:txBody>
      </p:sp>
    </p:spTree>
    <p:extLst>
      <p:ext uri="{BB962C8B-B14F-4D97-AF65-F5344CB8AC3E}">
        <p14:creationId xmlns:p14="http://schemas.microsoft.com/office/powerpoint/2010/main" val="2476674644"/>
      </p:ext>
    </p:extLst>
  </p:cSld>
  <p:clrMapOvr>
    <a:masterClrMapping/>
  </p:clrMapOvr>
  <p:transition spd="slow" advTm="6739">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 SQL——</a:t>
            </a:r>
            <a:r>
              <a:rPr lang="zh-CN" altLang="en-US" dirty="0" smtClean="0"/>
              <a:t>准备</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http://spark.apache.org/sql/</a:t>
            </a:r>
            <a:br>
              <a:rPr lang="en-US" altLang="zh-CN" sz="1400" dirty="0"/>
            </a:br>
            <a:r>
              <a:rPr lang="en-US" altLang="zh-CN" sz="1400" dirty="0"/>
              <a:t>http://spark.apache.org/docs/latest/sql-programming-guide.html</a:t>
            </a:r>
            <a:endParaRPr lang="zh-CN" altLang="en-US" sz="1400"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err="1" smtClean="0"/>
              <a:t>hadoop</a:t>
            </a:r>
            <a:r>
              <a:rPr lang="en-US" altLang="zh-CN" sz="2000" dirty="0" smtClean="0"/>
              <a:t> </a:t>
            </a:r>
            <a:r>
              <a:rPr lang="en-US" altLang="zh-CN" sz="2000" dirty="0"/>
              <a:t>fs -</a:t>
            </a:r>
            <a:r>
              <a:rPr lang="en-US" altLang="zh-CN" sz="2000" dirty="0" err="1"/>
              <a:t>mkdir</a:t>
            </a:r>
            <a:r>
              <a:rPr lang="en-US" altLang="zh-CN" sz="2000" dirty="0"/>
              <a:t> /</a:t>
            </a:r>
            <a:r>
              <a:rPr lang="en-US" altLang="zh-CN" sz="2000" dirty="0" err="1"/>
              <a:t>spark_try</a:t>
            </a:r>
            <a:r>
              <a:rPr lang="en-US" altLang="zh-CN" sz="2000" dirty="0"/>
              <a:t>/</a:t>
            </a:r>
            <a:r>
              <a:rPr lang="en-US" altLang="zh-CN" sz="2000" dirty="0" err="1"/>
              <a:t>sql</a:t>
            </a:r>
            <a:endParaRPr lang="en-US" altLang="zh-CN" sz="2000" dirty="0"/>
          </a:p>
          <a:p>
            <a:pPr>
              <a:lnSpc>
                <a:spcPct val="200000"/>
              </a:lnSpc>
            </a:pPr>
            <a:r>
              <a:rPr lang="en-US" altLang="zh-CN" sz="2000" dirty="0" err="1" smtClean="0"/>
              <a:t>hadoop</a:t>
            </a:r>
            <a:r>
              <a:rPr lang="en-US" altLang="zh-CN" sz="2000" dirty="0" smtClean="0"/>
              <a:t> </a:t>
            </a:r>
            <a:r>
              <a:rPr lang="en-US" altLang="zh-CN" sz="2000" dirty="0"/>
              <a:t>fs -put /opt/people.txt /</a:t>
            </a:r>
            <a:r>
              <a:rPr lang="en-US" altLang="zh-CN" sz="2000" dirty="0" err="1"/>
              <a:t>spark_try</a:t>
            </a:r>
            <a:r>
              <a:rPr lang="en-US" altLang="zh-CN" sz="2000" dirty="0"/>
              <a:t>/</a:t>
            </a:r>
            <a:r>
              <a:rPr lang="en-US" altLang="zh-CN" sz="2000" dirty="0" err="1"/>
              <a:t>sql</a:t>
            </a:r>
            <a:endParaRPr lang="en-US" altLang="zh-CN" sz="2000" dirty="0"/>
          </a:p>
          <a:p>
            <a:pPr>
              <a:lnSpc>
                <a:spcPct val="200000"/>
              </a:lnSpc>
            </a:pPr>
            <a:r>
              <a:rPr lang="en-US" altLang="zh-CN" sz="2000" dirty="0" err="1" smtClean="0"/>
              <a:t>hadoop</a:t>
            </a:r>
            <a:r>
              <a:rPr lang="en-US" altLang="zh-CN" sz="2000" dirty="0" smtClean="0"/>
              <a:t> </a:t>
            </a:r>
            <a:r>
              <a:rPr lang="en-US" altLang="zh-CN" sz="2000" dirty="0"/>
              <a:t>fs -put /opt/</a:t>
            </a:r>
            <a:r>
              <a:rPr lang="en-US" altLang="zh-CN" sz="2000" dirty="0" err="1"/>
              <a:t>people.json</a:t>
            </a:r>
            <a:r>
              <a:rPr lang="en-US" altLang="zh-CN" sz="2000" dirty="0"/>
              <a:t> /</a:t>
            </a:r>
            <a:r>
              <a:rPr lang="en-US" altLang="zh-CN" sz="2000" dirty="0" err="1" smtClean="0"/>
              <a:t>spark_try</a:t>
            </a:r>
            <a:r>
              <a:rPr lang="en-US" altLang="zh-CN" sz="2000" dirty="0" smtClean="0"/>
              <a:t>/</a:t>
            </a:r>
            <a:r>
              <a:rPr lang="en-US" altLang="zh-CN" sz="2000" dirty="0" err="1" smtClean="0"/>
              <a:t>sql</a:t>
            </a:r>
            <a:endParaRPr lang="en-US" altLang="zh-CN" sz="2000" dirty="0" smtClean="0"/>
          </a:p>
          <a:p>
            <a:pPr>
              <a:lnSpc>
                <a:spcPct val="200000"/>
              </a:lnSpc>
            </a:pPr>
            <a:r>
              <a:rPr lang="en-US" altLang="zh-CN" sz="2000" dirty="0" smtClean="0"/>
              <a:t>spark-shell</a:t>
            </a:r>
          </a:p>
          <a:p>
            <a:pPr>
              <a:lnSpc>
                <a:spcPct val="200000"/>
              </a:lnSpc>
            </a:pPr>
            <a:endParaRPr lang="en-US" altLang="zh-CN" sz="2000" dirty="0" smtClean="0"/>
          </a:p>
        </p:txBody>
      </p:sp>
    </p:spTree>
    <p:extLst>
      <p:ext uri="{BB962C8B-B14F-4D97-AF65-F5344CB8AC3E}">
        <p14:creationId xmlns:p14="http://schemas.microsoft.com/office/powerpoint/2010/main" val="1900625632"/>
      </p:ext>
    </p:extLst>
  </p:cSld>
  <p:clrMapOvr>
    <a:masterClrMapping/>
  </p:clrMapOvr>
  <p:transition spd="slow" advTm="447">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 SQL——DS:</a:t>
            </a:r>
            <a:r>
              <a:rPr lang="zh-CN" altLang="en-US" dirty="0" smtClean="0"/>
              <a:t>文本文件</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http://spark.apache.org/sql/</a:t>
            </a:r>
            <a:br>
              <a:rPr lang="en-US" altLang="zh-CN" sz="1400" dirty="0"/>
            </a:br>
            <a:r>
              <a:rPr lang="en-US" altLang="zh-CN" sz="1400" dirty="0"/>
              <a:t>http://spark.apache.org/docs/latest/sql-programming-guide.html</a:t>
            </a:r>
            <a:endParaRPr lang="zh-CN" altLang="en-US" sz="1400"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1600" dirty="0" err="1"/>
              <a:t>val</a:t>
            </a:r>
            <a:r>
              <a:rPr lang="en-US" altLang="zh-CN" sz="1600" dirty="0"/>
              <a:t> </a:t>
            </a:r>
            <a:r>
              <a:rPr lang="en-US" altLang="zh-CN" sz="1600" dirty="0" err="1"/>
              <a:t>sqlContext</a:t>
            </a:r>
            <a:r>
              <a:rPr lang="en-US" altLang="zh-CN" sz="1600" dirty="0"/>
              <a:t> = new </a:t>
            </a:r>
            <a:r>
              <a:rPr lang="en-US" altLang="zh-CN" sz="1600" dirty="0" err="1"/>
              <a:t>org.apache.spark.sql.SQLContext</a:t>
            </a:r>
            <a:r>
              <a:rPr lang="en-US" altLang="zh-CN" sz="1600" dirty="0"/>
              <a:t>(</a:t>
            </a:r>
            <a:r>
              <a:rPr lang="en-US" altLang="zh-CN" sz="1600" dirty="0" err="1"/>
              <a:t>sc</a:t>
            </a:r>
            <a:r>
              <a:rPr lang="en-US" altLang="zh-CN" sz="1600" dirty="0"/>
              <a:t>)</a:t>
            </a:r>
          </a:p>
          <a:p>
            <a:pPr>
              <a:lnSpc>
                <a:spcPct val="200000"/>
              </a:lnSpc>
            </a:pPr>
            <a:r>
              <a:rPr lang="en-US" altLang="zh-CN" sz="1600" dirty="0"/>
              <a:t>import </a:t>
            </a:r>
            <a:r>
              <a:rPr lang="en-US" altLang="zh-CN" sz="1600" dirty="0" err="1"/>
              <a:t>sqlContext.createSchemaRDD</a:t>
            </a:r>
            <a:endParaRPr lang="en-US" altLang="zh-CN" sz="1600" dirty="0"/>
          </a:p>
          <a:p>
            <a:pPr>
              <a:lnSpc>
                <a:spcPct val="200000"/>
              </a:lnSpc>
            </a:pPr>
            <a:r>
              <a:rPr lang="en-US" altLang="zh-CN" sz="1600" dirty="0"/>
              <a:t>case class Person(name: String, age: </a:t>
            </a:r>
            <a:r>
              <a:rPr lang="en-US" altLang="zh-CN" sz="1600" dirty="0" err="1"/>
              <a:t>Int</a:t>
            </a:r>
            <a:r>
              <a:rPr lang="en-US" altLang="zh-CN" sz="1600" dirty="0"/>
              <a:t>)</a:t>
            </a:r>
          </a:p>
          <a:p>
            <a:pPr>
              <a:lnSpc>
                <a:spcPct val="200000"/>
              </a:lnSpc>
            </a:pPr>
            <a:r>
              <a:rPr lang="en-US" altLang="zh-CN" sz="1600" dirty="0" err="1" smtClean="0"/>
              <a:t>sc.textFile</a:t>
            </a:r>
            <a:r>
              <a:rPr lang="en-US" altLang="zh-CN" sz="1600" dirty="0" smtClean="0"/>
              <a:t>("</a:t>
            </a:r>
            <a:r>
              <a:rPr lang="en-US" altLang="zh-CN" sz="1600" dirty="0" err="1" smtClean="0"/>
              <a:t>hdfs</a:t>
            </a:r>
            <a:r>
              <a:rPr lang="en-US" altLang="zh-CN" sz="1600" dirty="0"/>
              <a:t>://hadoop738:8020/spark_try/sql/people.txt").map(_.split(",")).map(p =&gt; Person(p(0), p(1).</a:t>
            </a:r>
            <a:r>
              <a:rPr lang="en-US" altLang="zh-CN" sz="1600" dirty="0" err="1"/>
              <a:t>trim.toInt</a:t>
            </a:r>
            <a:r>
              <a:rPr lang="en-US" altLang="zh-CN" sz="1600" dirty="0" smtClean="0"/>
              <a:t>)).registerAsTable("people")</a:t>
            </a:r>
          </a:p>
          <a:p>
            <a:pPr>
              <a:lnSpc>
                <a:spcPct val="200000"/>
              </a:lnSpc>
            </a:pPr>
            <a:r>
              <a:rPr lang="en-US" altLang="zh-CN" sz="1600" dirty="0" err="1" smtClean="0"/>
              <a:t>sqlContext.sql</a:t>
            </a:r>
            <a:r>
              <a:rPr lang="en-US" altLang="zh-CN" sz="1600" dirty="0" smtClean="0"/>
              <a:t>(</a:t>
            </a:r>
            <a:r>
              <a:rPr lang="en-US" altLang="zh-CN" sz="1600" dirty="0"/>
              <a:t>"</a:t>
            </a:r>
            <a:r>
              <a:rPr lang="en-US" altLang="zh-CN" sz="1600" dirty="0" smtClean="0"/>
              <a:t>SELECT </a:t>
            </a:r>
            <a:r>
              <a:rPr lang="en-US" altLang="zh-CN" sz="1600" dirty="0"/>
              <a:t>name FROM people WHERE age &gt;= 13 AND age &lt;= </a:t>
            </a:r>
            <a:r>
              <a:rPr lang="en-US" altLang="zh-CN" sz="1600" dirty="0" smtClean="0"/>
              <a:t>19</a:t>
            </a:r>
            <a:r>
              <a:rPr lang="en-US" altLang="zh-CN" sz="1600" dirty="0"/>
              <a:t>"</a:t>
            </a:r>
            <a:r>
              <a:rPr lang="en-US" altLang="zh-CN" sz="1600" dirty="0" smtClean="0"/>
              <a:t>).map(t </a:t>
            </a:r>
            <a:r>
              <a:rPr lang="en-US" altLang="zh-CN" sz="1600" dirty="0"/>
              <a:t>=&gt; "Name: " + t(0)).collect</a:t>
            </a:r>
            <a:r>
              <a:rPr lang="en-US" altLang="zh-CN" sz="1600" dirty="0" smtClean="0"/>
              <a:t>()</a:t>
            </a:r>
          </a:p>
        </p:txBody>
      </p:sp>
    </p:spTree>
    <p:extLst>
      <p:ext uri="{BB962C8B-B14F-4D97-AF65-F5344CB8AC3E}">
        <p14:creationId xmlns:p14="http://schemas.microsoft.com/office/powerpoint/2010/main" val="1860305102"/>
      </p:ext>
    </p:extLst>
  </p:cSld>
  <p:clrMapOvr>
    <a:masterClrMapping/>
  </p:clrMapOvr>
  <p:transition spd="slow" advTm="268">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 </a:t>
            </a:r>
            <a:r>
              <a:rPr lang="en-US" altLang="zh-CN" dirty="0"/>
              <a:t>SQL——DS:JSON</a:t>
            </a:r>
            <a:r>
              <a:rPr lang="zh-CN" altLang="en-US" dirty="0" smtClean="0"/>
              <a:t>文件</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http://spark.apache.org/sql/</a:t>
            </a:r>
            <a:br>
              <a:rPr lang="en-US" altLang="zh-CN" sz="1400" dirty="0"/>
            </a:br>
            <a:r>
              <a:rPr lang="en-US" altLang="zh-CN" sz="1400" dirty="0"/>
              <a:t>http://spark.apache.org/docs/latest/sql-programming-guide.html</a:t>
            </a:r>
            <a:endParaRPr lang="zh-CN" altLang="en-US" sz="1400" dirty="0"/>
          </a:p>
        </p:txBody>
      </p:sp>
      <p:sp>
        <p:nvSpPr>
          <p:cNvPr id="5" name="内容占位符 2"/>
          <p:cNvSpPr txBox="1">
            <a:spLocks/>
          </p:cNvSpPr>
          <p:nvPr/>
        </p:nvSpPr>
        <p:spPr>
          <a:xfrm>
            <a:off x="990600" y="1446629"/>
            <a:ext cx="10515600" cy="453853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1600" dirty="0" err="1"/>
              <a:t>val</a:t>
            </a:r>
            <a:r>
              <a:rPr lang="en-US" altLang="zh-CN" sz="1600" dirty="0"/>
              <a:t> </a:t>
            </a:r>
            <a:r>
              <a:rPr lang="en-US" altLang="zh-CN" sz="1600" dirty="0" err="1"/>
              <a:t>sqlContext</a:t>
            </a:r>
            <a:r>
              <a:rPr lang="en-US" altLang="zh-CN" sz="1600" dirty="0"/>
              <a:t> = new </a:t>
            </a:r>
            <a:r>
              <a:rPr lang="en-US" altLang="zh-CN" sz="1600" dirty="0" err="1"/>
              <a:t>org.apache.spark.sql.SQLContext</a:t>
            </a:r>
            <a:r>
              <a:rPr lang="en-US" altLang="zh-CN" sz="1600" dirty="0"/>
              <a:t>(</a:t>
            </a:r>
            <a:r>
              <a:rPr lang="en-US" altLang="zh-CN" sz="1600" dirty="0" err="1"/>
              <a:t>sc</a:t>
            </a:r>
            <a:r>
              <a:rPr lang="en-US" altLang="zh-CN" sz="1600" dirty="0"/>
              <a:t>)</a:t>
            </a:r>
          </a:p>
          <a:p>
            <a:pPr>
              <a:lnSpc>
                <a:spcPct val="200000"/>
              </a:lnSpc>
            </a:pPr>
            <a:r>
              <a:rPr lang="en-US" altLang="zh-CN" sz="1600" dirty="0"/>
              <a:t>import </a:t>
            </a:r>
            <a:r>
              <a:rPr lang="en-US" altLang="zh-CN" sz="1600" dirty="0" err="1"/>
              <a:t>sqlContext.createSchemaRDD</a:t>
            </a:r>
            <a:endParaRPr lang="en-US" altLang="zh-CN" sz="1600" dirty="0"/>
          </a:p>
          <a:p>
            <a:pPr>
              <a:lnSpc>
                <a:spcPct val="200000"/>
              </a:lnSpc>
            </a:pPr>
            <a:r>
              <a:rPr lang="en-US" altLang="zh-CN" sz="1600" dirty="0" err="1"/>
              <a:t>val</a:t>
            </a:r>
            <a:r>
              <a:rPr lang="en-US" altLang="zh-CN" sz="1600" dirty="0"/>
              <a:t> people = </a:t>
            </a:r>
            <a:r>
              <a:rPr lang="en-US" altLang="zh-CN" sz="1600" dirty="0" err="1"/>
              <a:t>sqlContext.jsonFile</a:t>
            </a:r>
            <a:r>
              <a:rPr lang="en-US" altLang="zh-CN" sz="1600" dirty="0"/>
              <a:t>("</a:t>
            </a:r>
            <a:r>
              <a:rPr lang="en-US" altLang="zh-CN" sz="1600" dirty="0" err="1"/>
              <a:t>hdfs</a:t>
            </a:r>
            <a:r>
              <a:rPr lang="en-US" altLang="zh-CN" sz="1600" dirty="0"/>
              <a:t>://hadoop738:8020/</a:t>
            </a:r>
            <a:r>
              <a:rPr lang="en-US" altLang="zh-CN" sz="1600" dirty="0" err="1"/>
              <a:t>spark_try</a:t>
            </a:r>
            <a:r>
              <a:rPr lang="en-US" altLang="zh-CN" sz="1600" dirty="0"/>
              <a:t>/</a:t>
            </a:r>
            <a:r>
              <a:rPr lang="en-US" altLang="zh-CN" sz="1600" dirty="0" err="1"/>
              <a:t>sql</a:t>
            </a:r>
            <a:r>
              <a:rPr lang="en-US" altLang="zh-CN" sz="1600" dirty="0"/>
              <a:t>/</a:t>
            </a:r>
            <a:r>
              <a:rPr lang="en-US" altLang="zh-CN" sz="1600" dirty="0" err="1"/>
              <a:t>people.json</a:t>
            </a:r>
            <a:r>
              <a:rPr lang="en-US" altLang="zh-CN" sz="1600" dirty="0"/>
              <a:t>").</a:t>
            </a:r>
            <a:r>
              <a:rPr lang="en-US" altLang="zh-CN" sz="1600" dirty="0" err="1"/>
              <a:t>printSchema</a:t>
            </a:r>
            <a:r>
              <a:rPr lang="en-US" altLang="zh-CN" sz="1600" dirty="0"/>
              <a:t>().registerAsTable("people")</a:t>
            </a:r>
          </a:p>
          <a:p>
            <a:pPr>
              <a:lnSpc>
                <a:spcPct val="200000"/>
              </a:lnSpc>
            </a:pPr>
            <a:r>
              <a:rPr lang="en-US" altLang="zh-CN" sz="1600" dirty="0" err="1"/>
              <a:t>sqlContext.sql</a:t>
            </a:r>
            <a:r>
              <a:rPr lang="en-US" altLang="zh-CN" sz="1600" dirty="0"/>
              <a:t>("SELECT name FROM people WHERE age &gt;= 13 AND age &lt;= 19")</a:t>
            </a:r>
          </a:p>
          <a:p>
            <a:pPr>
              <a:lnSpc>
                <a:spcPct val="200000"/>
              </a:lnSpc>
            </a:pPr>
            <a:r>
              <a:rPr lang="en-US" altLang="zh-CN" sz="1600" dirty="0" err="1"/>
              <a:t>val</a:t>
            </a:r>
            <a:r>
              <a:rPr lang="en-US" altLang="zh-CN" sz="1600" dirty="0"/>
              <a:t> </a:t>
            </a:r>
            <a:r>
              <a:rPr lang="en-US" altLang="zh-CN" sz="1600" dirty="0" err="1"/>
              <a:t>anotherPeopleRDD</a:t>
            </a:r>
            <a:r>
              <a:rPr lang="en-US" altLang="zh-CN" sz="1600" dirty="0"/>
              <a:t> = </a:t>
            </a:r>
            <a:r>
              <a:rPr lang="en-US" altLang="zh-CN" sz="1600" dirty="0" err="1" smtClean="0"/>
              <a:t>sc.parallelize</a:t>
            </a:r>
            <a:r>
              <a:rPr lang="en-US" altLang="zh-CN" sz="1600" dirty="0" smtClean="0"/>
              <a:t>("""{"</a:t>
            </a:r>
            <a:r>
              <a:rPr lang="en-US" altLang="zh-CN" sz="1600" dirty="0" err="1"/>
              <a:t>name":"Yin","address</a:t>
            </a:r>
            <a:r>
              <a:rPr lang="en-US" altLang="zh-CN" sz="1600" dirty="0"/>
              <a:t>":{"</a:t>
            </a:r>
            <a:r>
              <a:rPr lang="en-US" altLang="zh-CN" sz="1600" dirty="0" err="1"/>
              <a:t>city":"Columbus","state":"Ohio</a:t>
            </a:r>
            <a:r>
              <a:rPr lang="en-US" altLang="zh-CN" sz="1600" dirty="0"/>
              <a:t>"}}""" :: Nil)</a:t>
            </a:r>
          </a:p>
          <a:p>
            <a:pPr>
              <a:lnSpc>
                <a:spcPct val="200000"/>
              </a:lnSpc>
            </a:pPr>
            <a:r>
              <a:rPr lang="en-US" altLang="zh-CN" sz="1600" dirty="0" err="1" smtClean="0"/>
              <a:t>sqlContext.jsonRDD</a:t>
            </a:r>
            <a:r>
              <a:rPr lang="en-US" altLang="zh-CN" sz="1600" dirty="0" smtClean="0"/>
              <a:t>(</a:t>
            </a:r>
            <a:r>
              <a:rPr lang="en-US" altLang="zh-CN" sz="1600" dirty="0" err="1" smtClean="0"/>
              <a:t>anotherPeopleRDD</a:t>
            </a:r>
            <a:r>
              <a:rPr lang="en-US" altLang="zh-CN" sz="1600" dirty="0"/>
              <a:t>).collect()</a:t>
            </a:r>
            <a:endParaRPr lang="en-US" altLang="zh-CN" sz="1600" dirty="0" smtClean="0"/>
          </a:p>
        </p:txBody>
      </p:sp>
      <p:sp>
        <p:nvSpPr>
          <p:cNvPr id="6" name="矩形 5"/>
          <p:cNvSpPr/>
          <p:nvPr/>
        </p:nvSpPr>
        <p:spPr>
          <a:xfrm>
            <a:off x="10991030" y="1239092"/>
            <a:ext cx="1200970" cy="338554"/>
          </a:xfrm>
          <a:prstGeom prst="rect">
            <a:avLst/>
          </a:prstGeom>
          <a:solidFill>
            <a:schemeClr val="accent2">
              <a:lumMod val="75000"/>
            </a:schemeClr>
          </a:solidFill>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since </a:t>
            </a:r>
            <a:r>
              <a:rPr lang="en-US" altLang="zh-CN" sz="1600" dirty="0" smtClean="0">
                <a:solidFill>
                  <a:schemeClr val="bg1"/>
                </a:solidFill>
                <a:latin typeface="微软雅黑" panose="020B0503020204020204" pitchFamily="34" charset="-122"/>
                <a:ea typeface="微软雅黑" panose="020B0503020204020204" pitchFamily="34" charset="-122"/>
              </a:rPr>
              <a:t>1.0.1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2209279"/>
      </p:ext>
    </p:extLst>
  </p:cSld>
  <p:clrMapOvr>
    <a:masterClrMapping/>
  </p:clrMapOvr>
  <p:transition spd="slow" advTm="254">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 SQL——Like LINQ</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http://spark.apache.org/sql/</a:t>
            </a:r>
            <a:br>
              <a:rPr lang="en-US" altLang="zh-CN" sz="1400" dirty="0"/>
            </a:br>
            <a:r>
              <a:rPr lang="en-US" altLang="zh-CN" sz="1400" dirty="0"/>
              <a:t>http://spark.apache.org/docs/latest/sql-programming-guide.html</a:t>
            </a:r>
            <a:endParaRPr lang="zh-CN" altLang="en-US" sz="1400" dirty="0"/>
          </a:p>
        </p:txBody>
      </p:sp>
      <p:sp>
        <p:nvSpPr>
          <p:cNvPr id="5" name="内容占位符 2"/>
          <p:cNvSpPr txBox="1">
            <a:spLocks/>
          </p:cNvSpPr>
          <p:nvPr/>
        </p:nvSpPr>
        <p:spPr>
          <a:xfrm>
            <a:off x="990600" y="1446629"/>
            <a:ext cx="10515600" cy="45385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1600" dirty="0" err="1"/>
              <a:t>val</a:t>
            </a:r>
            <a:r>
              <a:rPr lang="en-US" altLang="zh-CN" sz="1600" dirty="0"/>
              <a:t> </a:t>
            </a:r>
            <a:r>
              <a:rPr lang="en-US" altLang="zh-CN" sz="1600" dirty="0" err="1"/>
              <a:t>sqlContext</a:t>
            </a:r>
            <a:r>
              <a:rPr lang="en-US" altLang="zh-CN" sz="1600" dirty="0"/>
              <a:t> = new </a:t>
            </a:r>
            <a:r>
              <a:rPr lang="en-US" altLang="zh-CN" sz="1600" dirty="0" err="1"/>
              <a:t>org.apache.spark.sql.SQLContext</a:t>
            </a:r>
            <a:r>
              <a:rPr lang="en-US" altLang="zh-CN" sz="1600" dirty="0"/>
              <a:t>(</a:t>
            </a:r>
            <a:r>
              <a:rPr lang="en-US" altLang="zh-CN" sz="1600" dirty="0" err="1"/>
              <a:t>sc</a:t>
            </a:r>
            <a:r>
              <a:rPr lang="en-US" altLang="zh-CN" sz="1600" dirty="0"/>
              <a:t>)</a:t>
            </a:r>
          </a:p>
          <a:p>
            <a:pPr>
              <a:lnSpc>
                <a:spcPct val="200000"/>
              </a:lnSpc>
            </a:pPr>
            <a:r>
              <a:rPr lang="en-US" altLang="zh-CN" sz="1600" dirty="0"/>
              <a:t>import </a:t>
            </a:r>
            <a:r>
              <a:rPr lang="en-US" altLang="zh-CN" sz="1600" dirty="0" err="1"/>
              <a:t>sqlContext</a:t>
            </a:r>
            <a:r>
              <a:rPr lang="en-US" altLang="zh-CN" sz="1600" dirty="0"/>
              <a:t>._</a:t>
            </a:r>
          </a:p>
          <a:p>
            <a:pPr>
              <a:lnSpc>
                <a:spcPct val="200000"/>
              </a:lnSpc>
            </a:pPr>
            <a:r>
              <a:rPr lang="en-US" altLang="zh-CN" sz="1600" dirty="0"/>
              <a:t>case class Person(name: String, age: </a:t>
            </a:r>
            <a:r>
              <a:rPr lang="en-US" altLang="zh-CN" sz="1600" dirty="0" err="1"/>
              <a:t>Int</a:t>
            </a:r>
            <a:r>
              <a:rPr lang="en-US" altLang="zh-CN" sz="1600" dirty="0"/>
              <a:t>)</a:t>
            </a:r>
          </a:p>
          <a:p>
            <a:pPr>
              <a:lnSpc>
                <a:spcPct val="200000"/>
              </a:lnSpc>
            </a:pPr>
            <a:r>
              <a:rPr lang="en-US" altLang="zh-CN" sz="1600" dirty="0" err="1"/>
              <a:t>val</a:t>
            </a:r>
            <a:r>
              <a:rPr lang="en-US" altLang="zh-CN" sz="1600" dirty="0"/>
              <a:t> people = </a:t>
            </a:r>
            <a:r>
              <a:rPr lang="en-US" altLang="zh-CN" sz="1600" dirty="0" err="1"/>
              <a:t>sc.textFile</a:t>
            </a:r>
            <a:r>
              <a:rPr lang="en-US" altLang="zh-CN" sz="1600" dirty="0"/>
              <a:t>("</a:t>
            </a:r>
            <a:r>
              <a:rPr lang="en-US" altLang="zh-CN" sz="1600" dirty="0" err="1"/>
              <a:t>hdfs</a:t>
            </a:r>
            <a:r>
              <a:rPr lang="en-US" altLang="zh-CN" sz="1600" dirty="0"/>
              <a:t>://hadoop738:8020/</a:t>
            </a:r>
            <a:r>
              <a:rPr lang="en-US" altLang="zh-CN" sz="1600" dirty="0" err="1"/>
              <a:t>spark_try</a:t>
            </a:r>
            <a:r>
              <a:rPr lang="en-US" altLang="zh-CN" sz="1600" dirty="0"/>
              <a:t>/</a:t>
            </a:r>
            <a:r>
              <a:rPr lang="en-US" altLang="zh-CN" sz="1600" dirty="0" err="1"/>
              <a:t>sql</a:t>
            </a:r>
            <a:r>
              <a:rPr lang="en-US" altLang="zh-CN" sz="1600" dirty="0"/>
              <a:t>/people.txt").map(_.split(",")).map(p =&gt; Person(p(0), p(1).</a:t>
            </a:r>
            <a:r>
              <a:rPr lang="en-US" altLang="zh-CN" sz="1600" dirty="0" err="1"/>
              <a:t>trim.toInt</a:t>
            </a:r>
            <a:r>
              <a:rPr lang="en-US" altLang="zh-CN" sz="1600" dirty="0"/>
              <a:t>))</a:t>
            </a:r>
          </a:p>
          <a:p>
            <a:pPr>
              <a:lnSpc>
                <a:spcPct val="200000"/>
              </a:lnSpc>
            </a:pPr>
            <a:r>
              <a:rPr lang="en-US" altLang="zh-CN" sz="1600" dirty="0" err="1"/>
              <a:t>val</a:t>
            </a:r>
            <a:r>
              <a:rPr lang="en-US" altLang="zh-CN" sz="1600" dirty="0"/>
              <a:t> teenagers = </a:t>
            </a:r>
            <a:r>
              <a:rPr lang="en-US" altLang="zh-CN" sz="1600" b="1" dirty="0" err="1">
                <a:solidFill>
                  <a:srgbClr val="FF0000"/>
                </a:solidFill>
              </a:rPr>
              <a:t>people.where</a:t>
            </a:r>
            <a:r>
              <a:rPr lang="en-US" altLang="zh-CN" sz="1600" b="1" dirty="0">
                <a:solidFill>
                  <a:srgbClr val="FF0000"/>
                </a:solidFill>
              </a:rPr>
              <a:t>('age &gt;= 10).where('age &lt;= 19).select('name)</a:t>
            </a:r>
          </a:p>
          <a:p>
            <a:pPr>
              <a:lnSpc>
                <a:spcPct val="200000"/>
              </a:lnSpc>
            </a:pPr>
            <a:r>
              <a:rPr lang="en-US" altLang="zh-CN" sz="1600" dirty="0" err="1"/>
              <a:t>teenagers.map</a:t>
            </a:r>
            <a:r>
              <a:rPr lang="en-US" altLang="zh-CN" sz="1600" dirty="0"/>
              <a:t>(t =&gt; "Name: " + t(0)).collect()</a:t>
            </a:r>
            <a:endParaRPr lang="en-US" altLang="zh-CN" sz="1600" dirty="0" smtClean="0"/>
          </a:p>
        </p:txBody>
      </p:sp>
      <p:sp>
        <p:nvSpPr>
          <p:cNvPr id="6" name="矩形 5"/>
          <p:cNvSpPr/>
          <p:nvPr/>
        </p:nvSpPr>
        <p:spPr>
          <a:xfrm>
            <a:off x="9526719" y="3948984"/>
            <a:ext cx="2665281" cy="338554"/>
          </a:xfrm>
          <a:prstGeom prst="rect">
            <a:avLst/>
          </a:prstGeom>
          <a:solidFill>
            <a:schemeClr val="accent2">
              <a:lumMod val="75000"/>
            </a:schemeClr>
          </a:solidFill>
        </p:spPr>
        <p:txBody>
          <a:bodyPr wrap="none">
            <a:spAutoFit/>
          </a:bodyPr>
          <a:lstStyle/>
          <a:p>
            <a:r>
              <a:rPr lang="en-US" altLang="zh-CN" sz="1600" strike="sngStrike" dirty="0">
                <a:solidFill>
                  <a:schemeClr val="bg1"/>
                </a:solidFill>
                <a:latin typeface="微软雅黑" panose="020B0503020204020204" pitchFamily="34" charset="-122"/>
                <a:ea typeface="微软雅黑" panose="020B0503020204020204" pitchFamily="34" charset="-122"/>
              </a:rPr>
              <a:t>registerAsTable("people")</a:t>
            </a:r>
          </a:p>
        </p:txBody>
      </p:sp>
    </p:spTree>
    <p:extLst>
      <p:ext uri="{BB962C8B-B14F-4D97-AF65-F5344CB8AC3E}">
        <p14:creationId xmlns:p14="http://schemas.microsoft.com/office/powerpoint/2010/main" val="3622391572"/>
      </p:ext>
    </p:extLst>
  </p:cSld>
  <p:clrMapOvr>
    <a:masterClrMapping/>
  </p:clrMapOvr>
  <p:transition spd="slow" advTm="265">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a:t>
            </a:r>
            <a:endParaRPr lang="zh-CN" altLang="en-US" dirty="0"/>
          </a:p>
        </p:txBody>
      </p:sp>
      <p:sp>
        <p:nvSpPr>
          <p:cNvPr id="3" name="矩形 2"/>
          <p:cNvSpPr/>
          <p:nvPr/>
        </p:nvSpPr>
        <p:spPr>
          <a:xfrm>
            <a:off x="259308" y="1"/>
            <a:ext cx="423081" cy="682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矩形 4"/>
          <p:cNvSpPr/>
          <p:nvPr/>
        </p:nvSpPr>
        <p:spPr>
          <a:xfrm>
            <a:off x="1095375" y="2929797"/>
            <a:ext cx="10001250" cy="12656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t>@</a:t>
            </a:r>
            <a:r>
              <a:rPr lang="en-US" altLang="zh-CN" sz="2400" dirty="0"/>
              <a:t>see </a:t>
            </a:r>
            <a:endParaRPr lang="en-US" altLang="zh-CN" sz="2400" dirty="0" smtClean="0"/>
          </a:p>
          <a:p>
            <a:r>
              <a:rPr lang="en-US" altLang="zh-CN" dirty="0"/>
              <a:t>https://github.com/apache/spark/tree/master/examples/src/main/scala/org/apache/spark/examples</a:t>
            </a:r>
            <a:endParaRPr lang="en-US" altLang="zh-CN" dirty="0" smtClean="0"/>
          </a:p>
        </p:txBody>
      </p:sp>
    </p:spTree>
    <p:extLst>
      <p:ext uri="{BB962C8B-B14F-4D97-AF65-F5344CB8AC3E}">
        <p14:creationId xmlns:p14="http://schemas.microsoft.com/office/powerpoint/2010/main" val="3861409220"/>
      </p:ext>
    </p:extLst>
  </p:cSld>
  <p:clrMapOvr>
    <a:masterClrMapping/>
  </p:clrMapOvr>
  <p:transition spd="slow" advTm="403">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7030A0"/>
          </a:solidFill>
        </p:spPr>
        <p:txBody>
          <a:bodyPr anchor="ctr"/>
          <a:lstStyle/>
          <a:p>
            <a:r>
              <a:rPr lang="zh-CN" altLang="en-US" dirty="0" smtClean="0"/>
              <a:t>附</a:t>
            </a:r>
            <a:endParaRPr lang="zh-CN" altLang="en-US" dirty="0"/>
          </a:p>
        </p:txBody>
      </p:sp>
    </p:spTree>
    <p:extLst>
      <p:ext uri="{BB962C8B-B14F-4D97-AF65-F5344CB8AC3E}">
        <p14:creationId xmlns:p14="http://schemas.microsoft.com/office/powerpoint/2010/main" val="669300577"/>
      </p:ext>
    </p:extLst>
  </p:cSld>
  <p:clrMapOvr>
    <a:masterClrMapping/>
  </p:clrMapOvr>
  <p:transition spd="slow" advTm="145">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单机运行</a:t>
            </a:r>
            <a:endParaRPr lang="zh-CN" altLang="en-US" dirty="0"/>
          </a:p>
        </p:txBody>
      </p:sp>
      <p:sp>
        <p:nvSpPr>
          <p:cNvPr id="3" name="矩形 2"/>
          <p:cNvSpPr/>
          <p:nvPr/>
        </p:nvSpPr>
        <p:spPr>
          <a:xfrm>
            <a:off x="259308" y="1"/>
            <a:ext cx="423081" cy="68238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 name="矩形 5"/>
          <p:cNvSpPr/>
          <p:nvPr/>
        </p:nvSpPr>
        <p:spPr>
          <a:xfrm>
            <a:off x="1095375" y="2942828"/>
            <a:ext cx="10001250" cy="12656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t>@</a:t>
            </a:r>
            <a:r>
              <a:rPr lang="en-US" altLang="zh-CN" sz="3600" dirty="0"/>
              <a:t>see </a:t>
            </a:r>
            <a:endParaRPr lang="en-US" altLang="zh-CN" sz="3600" dirty="0" smtClean="0"/>
          </a:p>
          <a:p>
            <a:r>
              <a:rPr lang="zh-CN" altLang="en-US" sz="2800" dirty="0"/>
              <a:t>https://spark.apache.org/docs/latest/index.html</a:t>
            </a:r>
          </a:p>
        </p:txBody>
      </p:sp>
    </p:spTree>
    <p:extLst>
      <p:ext uri="{BB962C8B-B14F-4D97-AF65-F5344CB8AC3E}">
        <p14:creationId xmlns:p14="http://schemas.microsoft.com/office/powerpoint/2010/main" val="4211899043"/>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推荐配置</a:t>
            </a:r>
            <a:endParaRPr lang="zh-CN" altLang="en-US" dirty="0"/>
          </a:p>
        </p:txBody>
      </p:sp>
      <p:sp>
        <p:nvSpPr>
          <p:cNvPr id="3" name="矩形 2"/>
          <p:cNvSpPr/>
          <p:nvPr/>
        </p:nvSpPr>
        <p:spPr>
          <a:xfrm>
            <a:off x="259308" y="1"/>
            <a:ext cx="423081" cy="68238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https://</a:t>
            </a:r>
            <a:r>
              <a:rPr lang="en-US" altLang="zh-CN" sz="1400" dirty="0" smtClean="0"/>
              <a:t>spark.apache.org/docs/latest/hardware-provisioning.html</a:t>
            </a:r>
          </a:p>
          <a:p>
            <a:r>
              <a:rPr lang="en-US" altLang="zh-CN" sz="1400" dirty="0" smtClean="0"/>
              <a:t>http</a:t>
            </a:r>
            <a:r>
              <a:rPr lang="en-US" altLang="zh-CN" sz="1400" dirty="0"/>
              <a:t>://www.infoq.com/cn/news/2014/08/spark-hardware-configure</a:t>
            </a:r>
            <a:endParaRPr lang="zh-CN" altLang="en-US" sz="1400" dirty="0"/>
          </a:p>
        </p:txBody>
      </p:sp>
      <p:sp>
        <p:nvSpPr>
          <p:cNvPr id="6" name="内容占位符 2"/>
          <p:cNvSpPr txBox="1">
            <a:spLocks/>
          </p:cNvSpPr>
          <p:nvPr/>
        </p:nvSpPr>
        <p:spPr>
          <a:xfrm>
            <a:off x="990600" y="1446629"/>
            <a:ext cx="10515600" cy="453853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dirty="0" smtClean="0"/>
              <a:t>本地磁盘：</a:t>
            </a:r>
            <a:r>
              <a:rPr lang="en-US" altLang="zh-CN" dirty="0"/>
              <a:t>4-8 </a:t>
            </a:r>
            <a:r>
              <a:rPr lang="zh-CN" altLang="en-US" dirty="0" smtClean="0"/>
              <a:t>块磁盘，不要做</a:t>
            </a:r>
            <a:r>
              <a:rPr lang="en-US" altLang="zh-CN" dirty="0" smtClean="0"/>
              <a:t>RAID</a:t>
            </a:r>
          </a:p>
          <a:p>
            <a:pPr>
              <a:lnSpc>
                <a:spcPct val="200000"/>
              </a:lnSpc>
            </a:pPr>
            <a:r>
              <a:rPr lang="zh-CN" altLang="en-US" dirty="0" smtClean="0"/>
              <a:t>内存：</a:t>
            </a:r>
            <a:r>
              <a:rPr lang="en-US" altLang="zh-CN" dirty="0"/>
              <a:t>8 </a:t>
            </a:r>
            <a:r>
              <a:rPr lang="en-US" altLang="zh-CN" dirty="0" smtClean="0"/>
              <a:t>GB</a:t>
            </a:r>
            <a:r>
              <a:rPr lang="zh-CN" altLang="en-US" dirty="0" smtClean="0"/>
              <a:t>以上（</a:t>
            </a:r>
            <a:r>
              <a:rPr lang="en-US" altLang="zh-CN" dirty="0" smtClean="0"/>
              <a:t> </a:t>
            </a:r>
            <a:r>
              <a:rPr lang="en-US" altLang="zh-CN" dirty="0"/>
              <a:t>Java VM does not always behave well with more than 200 GB of RAM </a:t>
            </a:r>
            <a:r>
              <a:rPr lang="zh-CN" altLang="en-US" dirty="0" smtClean="0"/>
              <a:t>）</a:t>
            </a:r>
            <a:endParaRPr lang="en-US" altLang="zh-CN" dirty="0" smtClean="0"/>
          </a:p>
          <a:p>
            <a:pPr>
              <a:lnSpc>
                <a:spcPct val="200000"/>
              </a:lnSpc>
            </a:pPr>
            <a:r>
              <a:rPr lang="zh-CN" altLang="en-US" dirty="0" smtClean="0"/>
              <a:t>网络：</a:t>
            </a:r>
            <a:r>
              <a:rPr lang="en-US" altLang="zh-CN" dirty="0"/>
              <a:t> 10 </a:t>
            </a:r>
            <a:r>
              <a:rPr lang="en-US" altLang="zh-CN" dirty="0" smtClean="0"/>
              <a:t>G</a:t>
            </a:r>
            <a:r>
              <a:rPr lang="zh-CN" altLang="en-US" dirty="0" smtClean="0"/>
              <a:t>以上</a:t>
            </a:r>
            <a:endParaRPr lang="en-US" altLang="zh-CN" dirty="0" smtClean="0"/>
          </a:p>
          <a:p>
            <a:pPr>
              <a:lnSpc>
                <a:spcPct val="200000"/>
              </a:lnSpc>
            </a:pPr>
            <a:r>
              <a:rPr lang="en-US" altLang="zh-CN" dirty="0" smtClean="0"/>
              <a:t>CPU</a:t>
            </a:r>
            <a:r>
              <a:rPr lang="zh-CN" altLang="en-US" dirty="0" smtClean="0"/>
              <a:t>：</a:t>
            </a:r>
            <a:r>
              <a:rPr lang="en-US" altLang="zh-CN" dirty="0"/>
              <a:t> 8-16 cores</a:t>
            </a:r>
          </a:p>
        </p:txBody>
      </p:sp>
    </p:spTree>
    <p:extLst>
      <p:ext uri="{BB962C8B-B14F-4D97-AF65-F5344CB8AC3E}">
        <p14:creationId xmlns:p14="http://schemas.microsoft.com/office/powerpoint/2010/main" val="4073012442"/>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4394199"/>
            <a:ext cx="9144000" cy="1346201"/>
          </a:xfrm>
          <a:solidFill>
            <a:srgbClr val="00B050"/>
          </a:solidFill>
        </p:spPr>
        <p:txBody>
          <a:bodyPr anchor="ctr"/>
          <a:lstStyle/>
          <a:p>
            <a:r>
              <a:rPr lang="zh-CN" altLang="en-US" dirty="0" smtClean="0"/>
              <a:t>总结</a:t>
            </a:r>
            <a:endParaRPr lang="zh-CN" altLang="en-US" dirty="0"/>
          </a:p>
        </p:txBody>
      </p:sp>
    </p:spTree>
    <p:extLst>
      <p:ext uri="{BB962C8B-B14F-4D97-AF65-F5344CB8AC3E}">
        <p14:creationId xmlns:p14="http://schemas.microsoft.com/office/powerpoint/2010/main" val="174162339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他们都在用</a:t>
            </a:r>
            <a:endParaRPr lang="zh-CN" altLang="en-US" dirty="0"/>
          </a:p>
        </p:txBody>
      </p:sp>
      <p:sp>
        <p:nvSpPr>
          <p:cNvPr id="3" name="矩形 2"/>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7" name="图片 6"/>
          <p:cNvPicPr>
            <a:picLocks noChangeAspect="1"/>
          </p:cNvPicPr>
          <p:nvPr/>
        </p:nvPicPr>
        <p:blipFill>
          <a:blip r:embed="rId2"/>
          <a:stretch>
            <a:fillRect/>
          </a:stretch>
        </p:blipFill>
        <p:spPr>
          <a:xfrm>
            <a:off x="928679" y="4314124"/>
            <a:ext cx="2147621" cy="799646"/>
          </a:xfrm>
          <a:prstGeom prst="rect">
            <a:avLst/>
          </a:prstGeom>
        </p:spPr>
      </p:pic>
      <p:pic>
        <p:nvPicPr>
          <p:cNvPr id="8194" name="Picture 2" descr="http://hortonworks.com/wp-content/themes/hortonworks/images/layout/header/hortonwork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10" y="3352476"/>
            <a:ext cx="1804070" cy="6855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44" y="2665642"/>
            <a:ext cx="1881578" cy="44351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atabrick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44" y="1506000"/>
            <a:ext cx="2361204" cy="894745"/>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stretch>
            <a:fillRect/>
          </a:stretch>
        </p:blipFill>
        <p:spPr>
          <a:xfrm>
            <a:off x="9924846" y="1625458"/>
            <a:ext cx="1963035" cy="985730"/>
          </a:xfrm>
          <a:prstGeom prst="rect">
            <a:avLst/>
          </a:prstGeom>
        </p:spPr>
      </p:pic>
      <p:pic>
        <p:nvPicPr>
          <p:cNvPr id="10" name="图片 9"/>
          <p:cNvPicPr>
            <a:picLocks noChangeAspect="1"/>
          </p:cNvPicPr>
          <p:nvPr/>
        </p:nvPicPr>
        <p:blipFill>
          <a:blip r:embed="rId7"/>
          <a:stretch>
            <a:fillRect/>
          </a:stretch>
        </p:blipFill>
        <p:spPr>
          <a:xfrm>
            <a:off x="3634816" y="4067012"/>
            <a:ext cx="3334749" cy="545902"/>
          </a:xfrm>
          <a:prstGeom prst="rect">
            <a:avLst/>
          </a:prstGeom>
        </p:spPr>
      </p:pic>
      <p:pic>
        <p:nvPicPr>
          <p:cNvPr id="11" name="图片 10"/>
          <p:cNvPicPr>
            <a:picLocks noChangeAspect="1"/>
          </p:cNvPicPr>
          <p:nvPr/>
        </p:nvPicPr>
        <p:blipFill>
          <a:blip r:embed="rId8"/>
          <a:stretch>
            <a:fillRect/>
          </a:stretch>
        </p:blipFill>
        <p:spPr>
          <a:xfrm>
            <a:off x="8157913" y="2634538"/>
            <a:ext cx="1558458" cy="904911"/>
          </a:xfrm>
          <a:prstGeom prst="rect">
            <a:avLst/>
          </a:prstGeom>
        </p:spPr>
      </p:pic>
      <p:pic>
        <p:nvPicPr>
          <p:cNvPr id="12" name="图片 11"/>
          <p:cNvPicPr>
            <a:picLocks noChangeAspect="1"/>
          </p:cNvPicPr>
          <p:nvPr/>
        </p:nvPicPr>
        <p:blipFill>
          <a:blip r:embed="rId9"/>
          <a:stretch>
            <a:fillRect/>
          </a:stretch>
        </p:blipFill>
        <p:spPr>
          <a:xfrm>
            <a:off x="9924846" y="3449852"/>
            <a:ext cx="2091919" cy="503120"/>
          </a:xfrm>
          <a:prstGeom prst="rect">
            <a:avLst/>
          </a:prstGeom>
        </p:spPr>
      </p:pic>
      <p:pic>
        <p:nvPicPr>
          <p:cNvPr id="8200" name="Picture 8" descr="http://b.hiphotos.baidu.com/baike/w%3D268/sign=e8dbafecb6fd5266a72b3b1293189799/eac4b74543a98226a6ec88208a82b9014a90eb8c.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0644" y="1237568"/>
            <a:ext cx="1796615" cy="105919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11"/>
          <a:stretch>
            <a:fillRect/>
          </a:stretch>
        </p:blipFill>
        <p:spPr>
          <a:xfrm>
            <a:off x="3887127" y="1253638"/>
            <a:ext cx="3137046" cy="1088892"/>
          </a:xfrm>
          <a:prstGeom prst="rect">
            <a:avLst/>
          </a:prstGeom>
        </p:spPr>
      </p:pic>
      <p:pic>
        <p:nvPicPr>
          <p:cNvPr id="5" name="图片 4"/>
          <p:cNvPicPr>
            <a:picLocks noChangeAspect="1"/>
          </p:cNvPicPr>
          <p:nvPr/>
        </p:nvPicPr>
        <p:blipFill>
          <a:blip r:embed="rId12"/>
          <a:stretch>
            <a:fillRect/>
          </a:stretch>
        </p:blipFill>
        <p:spPr>
          <a:xfrm>
            <a:off x="5178876" y="2651821"/>
            <a:ext cx="2476619" cy="805790"/>
          </a:xfrm>
          <a:prstGeom prst="rect">
            <a:avLst/>
          </a:prstGeom>
        </p:spPr>
      </p:pic>
      <p:pic>
        <p:nvPicPr>
          <p:cNvPr id="6" name="图片 5"/>
          <p:cNvPicPr>
            <a:picLocks noChangeAspect="1"/>
          </p:cNvPicPr>
          <p:nvPr/>
        </p:nvPicPr>
        <p:blipFill>
          <a:blip r:embed="rId13"/>
          <a:stretch>
            <a:fillRect/>
          </a:stretch>
        </p:blipFill>
        <p:spPr>
          <a:xfrm>
            <a:off x="3626579" y="5020519"/>
            <a:ext cx="1762125" cy="914400"/>
          </a:xfrm>
          <a:prstGeom prst="rect">
            <a:avLst/>
          </a:prstGeom>
        </p:spPr>
      </p:pic>
      <p:pic>
        <p:nvPicPr>
          <p:cNvPr id="1026" name="Picture 2" descr="http://spark-summit.org/wp-content/uploads/2014/06/SAP_grad_R_pref.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631" y="5275147"/>
            <a:ext cx="1947105" cy="960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ark-summit.org/wp-content/uploads/2014/03/aws-log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4167" y="2614885"/>
            <a:ext cx="1685921" cy="737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ark-summit.org/wp-content/uploads/2014/04/IBM.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66181" y="4348993"/>
            <a:ext cx="2004167" cy="9787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ark-summit.org/wp-content/uploads/2014/04/clearstory_logo_white-e1397672146322.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03272" y="5226155"/>
            <a:ext cx="1552223" cy="620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ark-summit.org/wp-content/uploads/2014/06/Gridgain-Logo-small.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00462" y="5563704"/>
            <a:ext cx="2331438" cy="544003"/>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19"/>
          <a:stretch>
            <a:fillRect/>
          </a:stretch>
        </p:blipFill>
        <p:spPr>
          <a:xfrm>
            <a:off x="7353777" y="4197911"/>
            <a:ext cx="2123052" cy="598389"/>
          </a:xfrm>
          <a:prstGeom prst="rect">
            <a:avLst/>
          </a:prstGeom>
        </p:spPr>
      </p:pic>
    </p:spTree>
    <p:extLst>
      <p:ext uri="{BB962C8B-B14F-4D97-AF65-F5344CB8AC3E}">
        <p14:creationId xmlns:p14="http://schemas.microsoft.com/office/powerpoint/2010/main" val="456247073"/>
      </p:ext>
    </p:extLst>
  </p:cSld>
  <p:clrMapOvr>
    <a:masterClrMapping/>
  </p:clrMapOvr>
  <p:transition spd="slow" advTm="141456">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44" y="1100424"/>
            <a:ext cx="4115938" cy="1438060"/>
          </a:xfrm>
        </p:spPr>
        <p:txBody>
          <a:bodyPr>
            <a:noAutofit/>
          </a:bodyPr>
          <a:lstStyle/>
          <a:p>
            <a:r>
              <a:rPr lang="en-US" altLang="zh-CN" sz="5400" b="1" dirty="0" smtClean="0"/>
              <a:t>Key Points</a:t>
            </a:r>
            <a:endParaRPr lang="zh-CN" altLang="en-US" sz="5400" b="1" dirty="0"/>
          </a:p>
        </p:txBody>
      </p:sp>
      <p:sp>
        <p:nvSpPr>
          <p:cNvPr id="19" name="Orange"/>
          <p:cNvSpPr/>
          <p:nvPr/>
        </p:nvSpPr>
        <p:spPr bwMode="auto">
          <a:xfrm>
            <a:off x="7992690" y="0"/>
            <a:ext cx="4199311" cy="1276350"/>
          </a:xfrm>
          <a:prstGeom prst="roundRect">
            <a:avLst>
              <a:gd name="adj" fmla="val 0"/>
            </a:avLst>
          </a:prstGeom>
          <a:solidFill>
            <a:srgbClr val="FF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8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RDD</a:t>
            </a:r>
            <a:endParaRPr lang="en-US" sz="8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20" name="Orange"/>
          <p:cNvSpPr/>
          <p:nvPr/>
        </p:nvSpPr>
        <p:spPr bwMode="auto">
          <a:xfrm>
            <a:off x="10153935" y="1395412"/>
            <a:ext cx="2038065" cy="1276350"/>
          </a:xfrm>
          <a:prstGeom prst="roundRect">
            <a:avLst>
              <a:gd name="adj" fmla="val 0"/>
            </a:avLst>
          </a:prstGeom>
          <a:solidFill>
            <a:schemeClr val="tx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36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三种部署方式</a:t>
            </a:r>
            <a:endParaRPr lang="en-US" sz="36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26" name="Orange"/>
          <p:cNvSpPr/>
          <p:nvPr/>
        </p:nvSpPr>
        <p:spPr bwMode="auto">
          <a:xfrm>
            <a:off x="10153934" y="2790824"/>
            <a:ext cx="2038065" cy="1276350"/>
          </a:xfrm>
          <a:prstGeom prst="roundRect">
            <a:avLst>
              <a:gd name="adj" fmla="val 0"/>
            </a:avLst>
          </a:prstGeom>
          <a:solidFill>
            <a:schemeClr val="accent2">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Spark-Submit</a:t>
            </a:r>
          </a:p>
        </p:txBody>
      </p:sp>
      <p:sp>
        <p:nvSpPr>
          <p:cNvPr id="27" name="Orange"/>
          <p:cNvSpPr/>
          <p:nvPr/>
        </p:nvSpPr>
        <p:spPr bwMode="auto">
          <a:xfrm>
            <a:off x="10153935" y="4186236"/>
            <a:ext cx="2038065" cy="127635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SBT</a:t>
            </a:r>
            <a:endPar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28" name="Orange"/>
          <p:cNvSpPr/>
          <p:nvPr/>
        </p:nvSpPr>
        <p:spPr bwMode="auto">
          <a:xfrm>
            <a:off x="10153933" y="5581650"/>
            <a:ext cx="2038065" cy="1276350"/>
          </a:xfrm>
          <a:prstGeom prst="roundRect">
            <a:avLst>
              <a:gd name="adj" fmla="val 0"/>
            </a:avLst>
          </a:prstGeom>
          <a:solidFill>
            <a:srgbClr val="92D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 SQL</a:t>
            </a:r>
          </a:p>
        </p:txBody>
      </p:sp>
      <p:sp>
        <p:nvSpPr>
          <p:cNvPr id="29" name="Orange"/>
          <p:cNvSpPr/>
          <p:nvPr/>
        </p:nvSpPr>
        <p:spPr bwMode="auto">
          <a:xfrm>
            <a:off x="5825775" y="0"/>
            <a:ext cx="2038065" cy="1276350"/>
          </a:xfrm>
          <a:prstGeom prst="roundRect">
            <a:avLst>
              <a:gd name="adj" fmla="val 0"/>
            </a:avLst>
          </a:prstGeom>
          <a:solidFill>
            <a:srgbClr val="FFC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特点</a:t>
            </a:r>
            <a:endPar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0" name="Orange"/>
          <p:cNvSpPr/>
          <p:nvPr/>
        </p:nvSpPr>
        <p:spPr bwMode="auto">
          <a:xfrm>
            <a:off x="5825775" y="1395412"/>
            <a:ext cx="4199311" cy="1276350"/>
          </a:xfrm>
          <a:prstGeom prst="roundRect">
            <a:avLst>
              <a:gd name="adj" fmla="val 0"/>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4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运行流程</a:t>
            </a:r>
            <a:endParaRPr lang="en-US" sz="44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1" name="Orange"/>
          <p:cNvSpPr/>
          <p:nvPr/>
        </p:nvSpPr>
        <p:spPr bwMode="auto">
          <a:xfrm>
            <a:off x="5825774" y="2790824"/>
            <a:ext cx="2038065" cy="1276350"/>
          </a:xfrm>
          <a:prstGeom prst="roundRect">
            <a:avLst>
              <a:gd name="adj" fmla="val 0"/>
            </a:avLst>
          </a:prstGeom>
          <a:solidFill>
            <a:schemeClr val="accent5">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zh-CN" altLang="en-US" sz="4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安装</a:t>
            </a:r>
            <a:endParaRPr lang="en-US" sz="4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4" name="Orange"/>
          <p:cNvSpPr/>
          <p:nvPr/>
        </p:nvSpPr>
        <p:spPr bwMode="auto">
          <a:xfrm>
            <a:off x="8006655" y="2790824"/>
            <a:ext cx="2038065" cy="1276350"/>
          </a:xfrm>
          <a:prstGeom prst="roundRect">
            <a:avLst>
              <a:gd name="adj" fmla="val 0"/>
            </a:avLst>
          </a:prstGeom>
          <a:solidFill>
            <a:schemeClr val="accent6">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32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Spark-shell</a:t>
            </a:r>
            <a:endParaRPr lang="en-US" sz="32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35" name="Orange"/>
          <p:cNvSpPr/>
          <p:nvPr/>
        </p:nvSpPr>
        <p:spPr bwMode="auto">
          <a:xfrm>
            <a:off x="5845409" y="4186236"/>
            <a:ext cx="4199311" cy="2671764"/>
          </a:xfrm>
          <a:prstGeom prst="roundRect">
            <a:avLst>
              <a:gd name="adj" fmla="val 0"/>
            </a:avLst>
          </a:prstGeom>
          <a:solidFill>
            <a:srgbClr val="00B0F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altLang="zh-CN" sz="4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Scala</a:t>
            </a:r>
          </a:p>
          <a:p>
            <a:pPr algn="ctr" defTabSz="685637"/>
            <a:r>
              <a:rPr lang="zh-CN" altLang="en-US" sz="2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变量声明</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方法创建</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函数式编程</a:t>
            </a:r>
            <a:endParaRPr lang="en-US" altLang="zh-CN"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a:p>
            <a:pPr algn="ctr" defTabSz="685637"/>
            <a:r>
              <a:rPr lang="zh-CN" altLang="en-US" sz="2800" dirty="0" smtClean="0">
                <a:solidFill>
                  <a:schemeClr val="bg1">
                    <a:alpha val="99000"/>
                  </a:schemeClr>
                </a:solidFill>
                <a:latin typeface="微软雅黑" panose="020B0503020204020204" pitchFamily="34" charset="-122"/>
                <a:ea typeface="微软雅黑" panose="020B0503020204020204" pitchFamily="34" charset="-122"/>
                <a:cs typeface="Segoe UI" pitchFamily="34" charset="0"/>
              </a:rPr>
              <a:t>常用函数</a:t>
            </a:r>
            <a:endParaRPr lang="en-US" sz="2800" dirty="0">
              <a:solidFill>
                <a:schemeClr val="bg1">
                  <a:alpha val="99000"/>
                </a:schemeClr>
              </a:solidFill>
              <a:latin typeface="微软雅黑" panose="020B0503020204020204" pitchFamily="34" charset="-122"/>
              <a:ea typeface="微软雅黑" panose="020B0503020204020204" pitchFamily="34" charset="-122"/>
              <a:cs typeface="Segoe UI" pitchFamily="34" charset="0"/>
            </a:endParaRPr>
          </a:p>
        </p:txBody>
      </p:sp>
      <p:sp>
        <p:nvSpPr>
          <p:cNvPr id="13" name="矩形 12"/>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40299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0000">
                                      <p:stCondLst>
                                        <p:cond delay="0"/>
                                      </p:stCondLst>
                                      <p:iterate type="wd">
                                        <p:tmPct val="1000"/>
                                      </p:iterate>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0000">
                                      <p:stCondLst>
                                        <p:cond delay="0"/>
                                      </p:stCondLst>
                                      <p:iterate type="wd">
                                        <p:tmPct val="1000"/>
                                      </p:iterate>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0000">
                                      <p:stCondLst>
                                        <p:cond delay="0"/>
                                      </p:stCondLst>
                                      <p:iterate type="wd">
                                        <p:tmPct val="1000"/>
                                      </p:iterate>
                                      <p:childTnLst>
                                        <p:set>
                                          <p:cBhvr>
                                            <p:cTn id="14" dur="1" fill="hold">
                                              <p:stCondLst>
                                                <p:cond delay="0"/>
                                              </p:stCondLst>
                                            </p:cTn>
                                            <p:tgtEl>
                                              <p:spTgt spid="26"/>
                                            </p:tgtEl>
                                            <p:attrNameLst>
                                              <p:attrName>style.visibility</p:attrName>
                                            </p:attrNameLst>
                                          </p:cBhvr>
                                          <p:to>
                                            <p:strVal val="visible"/>
                                          </p:to>
                                        </p:set>
                                        <p:anim calcmode="lin" valueType="num" p14:bounceEnd="60000">
                                          <p:cBhvr additive="base">
                                            <p:cTn id="15" dur="5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0000">
                                      <p:stCondLst>
                                        <p:cond delay="0"/>
                                      </p:stCondLst>
                                      <p:iterate type="wd">
                                        <p:tmPct val="1000"/>
                                      </p:iterate>
                                      <p:childTnLst>
                                        <p:set>
                                          <p:cBhvr>
                                            <p:cTn id="18" dur="1" fill="hold">
                                              <p:stCondLst>
                                                <p:cond delay="0"/>
                                              </p:stCondLst>
                                            </p:cTn>
                                            <p:tgtEl>
                                              <p:spTgt spid="27"/>
                                            </p:tgtEl>
                                            <p:attrNameLst>
                                              <p:attrName>style.visibility</p:attrName>
                                            </p:attrNameLst>
                                          </p:cBhvr>
                                          <p:to>
                                            <p:strVal val="visible"/>
                                          </p:to>
                                        </p:set>
                                        <p:anim calcmode="lin" valueType="num" p14:bounceEnd="60000">
                                          <p:cBhvr additive="base">
                                            <p:cTn id="19" dur="5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0000">
                                      <p:stCondLst>
                                        <p:cond delay="0"/>
                                      </p:stCondLst>
                                      <p:iterate type="wd">
                                        <p:tmPct val="1000"/>
                                      </p:iterate>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5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0000">
                                      <p:stCondLst>
                                        <p:cond delay="0"/>
                                      </p:stCondLst>
                                      <p:iterate type="wd">
                                        <p:tmPct val="1000"/>
                                      </p:iterate>
                                      <p:childTnLst>
                                        <p:set>
                                          <p:cBhvr>
                                            <p:cTn id="26" dur="1" fill="hold">
                                              <p:stCondLst>
                                                <p:cond delay="0"/>
                                              </p:stCondLst>
                                            </p:cTn>
                                            <p:tgtEl>
                                              <p:spTgt spid="29"/>
                                            </p:tgtEl>
                                            <p:attrNameLst>
                                              <p:attrName>style.visibility</p:attrName>
                                            </p:attrNameLst>
                                          </p:cBhvr>
                                          <p:to>
                                            <p:strVal val="visible"/>
                                          </p:to>
                                        </p:set>
                                        <p:anim calcmode="lin" valueType="num" p14:bounceEnd="60000">
                                          <p:cBhvr additive="base">
                                            <p:cTn id="27" dur="500" fill="hold"/>
                                            <p:tgtEl>
                                              <p:spTgt spid="29"/>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0000">
                                      <p:stCondLst>
                                        <p:cond delay="0"/>
                                      </p:stCondLst>
                                      <p:iterate type="wd">
                                        <p:tmPct val="1000"/>
                                      </p:iterate>
                                      <p:childTnLst>
                                        <p:set>
                                          <p:cBhvr>
                                            <p:cTn id="30" dur="1" fill="hold">
                                              <p:stCondLst>
                                                <p:cond delay="0"/>
                                              </p:stCondLst>
                                            </p:cTn>
                                            <p:tgtEl>
                                              <p:spTgt spid="30"/>
                                            </p:tgtEl>
                                            <p:attrNameLst>
                                              <p:attrName>style.visibility</p:attrName>
                                            </p:attrNameLst>
                                          </p:cBhvr>
                                          <p:to>
                                            <p:strVal val="visible"/>
                                          </p:to>
                                        </p:set>
                                        <p:anim calcmode="lin" valueType="num" p14:bounceEnd="60000">
                                          <p:cBhvr additive="base">
                                            <p:cTn id="31" dur="500" fill="hold"/>
                                            <p:tgtEl>
                                              <p:spTgt spid="30"/>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3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0000">
                                      <p:stCondLst>
                                        <p:cond delay="0"/>
                                      </p:stCondLst>
                                      <p:iterate type="wd">
                                        <p:tmPct val="1000"/>
                                      </p:iterate>
                                      <p:childTnLst>
                                        <p:set>
                                          <p:cBhvr>
                                            <p:cTn id="34" dur="1" fill="hold">
                                              <p:stCondLst>
                                                <p:cond delay="0"/>
                                              </p:stCondLst>
                                            </p:cTn>
                                            <p:tgtEl>
                                              <p:spTgt spid="31"/>
                                            </p:tgtEl>
                                            <p:attrNameLst>
                                              <p:attrName>style.visibility</p:attrName>
                                            </p:attrNameLst>
                                          </p:cBhvr>
                                          <p:to>
                                            <p:strVal val="visible"/>
                                          </p:to>
                                        </p:set>
                                        <p:anim calcmode="lin" valueType="num" p14:bounceEnd="60000">
                                          <p:cBhvr additive="base">
                                            <p:cTn id="35" dur="500" fill="hold"/>
                                            <p:tgtEl>
                                              <p:spTgt spid="31"/>
                                            </p:tgtEl>
                                            <p:attrNameLst>
                                              <p:attrName>ppt_x</p:attrName>
                                            </p:attrNameLst>
                                          </p:cBhvr>
                                          <p:tavLst>
                                            <p:tav tm="0">
                                              <p:val>
                                                <p:strVal val="#ppt_x"/>
                                              </p:val>
                                            </p:tav>
                                            <p:tav tm="100000">
                                              <p:val>
                                                <p:strVal val="#ppt_x"/>
                                              </p:val>
                                            </p:tav>
                                          </p:tavLst>
                                        </p:anim>
                                        <p:anim calcmode="lin" valueType="num" p14:bounceEnd="60000">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60000">
                                      <p:stCondLst>
                                        <p:cond delay="0"/>
                                      </p:stCondLst>
                                      <p:iterate type="wd">
                                        <p:tmPct val="1000"/>
                                      </p:iterate>
                                      <p:childTnLst>
                                        <p:set>
                                          <p:cBhvr>
                                            <p:cTn id="38" dur="1" fill="hold">
                                              <p:stCondLst>
                                                <p:cond delay="0"/>
                                              </p:stCondLst>
                                            </p:cTn>
                                            <p:tgtEl>
                                              <p:spTgt spid="34"/>
                                            </p:tgtEl>
                                            <p:attrNameLst>
                                              <p:attrName>style.visibility</p:attrName>
                                            </p:attrNameLst>
                                          </p:cBhvr>
                                          <p:to>
                                            <p:strVal val="visible"/>
                                          </p:to>
                                        </p:set>
                                        <p:anim calcmode="lin" valueType="num" p14:bounceEnd="60000">
                                          <p:cBhvr additive="base">
                                            <p:cTn id="39" dur="50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40" dur="500" fill="hold"/>
                                            <p:tgtEl>
                                              <p:spTgt spid="3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14:presetBounceEnd="60000">
                                      <p:stCondLst>
                                        <p:cond delay="0"/>
                                      </p:stCondLst>
                                      <p:iterate type="wd">
                                        <p:tmPct val="1000"/>
                                      </p:iterate>
                                      <p:childTnLst>
                                        <p:set>
                                          <p:cBhvr>
                                            <p:cTn id="42" dur="1" fill="hold">
                                              <p:stCondLst>
                                                <p:cond delay="0"/>
                                              </p:stCondLst>
                                            </p:cTn>
                                            <p:tgtEl>
                                              <p:spTgt spid="35"/>
                                            </p:tgtEl>
                                            <p:attrNameLst>
                                              <p:attrName>style.visibility</p:attrName>
                                            </p:attrNameLst>
                                          </p:cBhvr>
                                          <p:to>
                                            <p:strVal val="visible"/>
                                          </p:to>
                                        </p:set>
                                        <p:anim calcmode="lin" valueType="num" p14:bounceEnd="6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27" grpId="0" animBg="1"/>
          <p:bldP spid="28" grpId="0" animBg="1"/>
          <p:bldP spid="29" grpId="0" animBg="1"/>
          <p:bldP spid="30" grpId="0" animBg="1"/>
          <p:bldP spid="31"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wd">
                                        <p:tmPct val="1000"/>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wd">
                                        <p:tmPct val="1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iterate type="wd">
                                        <p:tmPct val="1000"/>
                                      </p:iterate>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iterate type="wd">
                                        <p:tmPct val="1000"/>
                                      </p:iterate>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iterate type="wd">
                                        <p:tmPct val="1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iterate type="wd">
                                        <p:tmPct val="1000"/>
                                      </p:iterate>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iterate type="wd">
                                        <p:tmPct val="1000"/>
                                      </p:iterate>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iterate type="wd">
                                        <p:tmPct val="1000"/>
                                      </p:iterate>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iterate type="wd">
                                        <p:tmPct val="1000"/>
                                      </p:iterate>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iterate type="wd">
                                        <p:tmPct val="1000"/>
                                      </p:iterate>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27" grpId="0" animBg="1"/>
          <p:bldP spid="28" grpId="0" animBg="1"/>
          <p:bldP spid="29" grpId="0" animBg="1"/>
          <p:bldP spid="30" grpId="0" animBg="1"/>
          <p:bldP spid="31" grpId="0" animBg="1"/>
          <p:bldP spid="34" grpId="0" animBg="1"/>
          <p:bldP spid="35" grpId="0" animBg="1"/>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学习建议</a:t>
            </a:r>
            <a:endParaRPr lang="zh-CN" altLang="en-US" dirty="0"/>
          </a:p>
        </p:txBody>
      </p:sp>
      <p:sp>
        <p:nvSpPr>
          <p:cNvPr id="3" name="矩形 2"/>
          <p:cNvSpPr/>
          <p:nvPr/>
        </p:nvSpPr>
        <p:spPr>
          <a:xfrm>
            <a:off x="259308" y="1"/>
            <a:ext cx="423081" cy="6823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a:spLocks/>
          </p:cNvSpPr>
          <p:nvPr/>
        </p:nvSpPr>
        <p:spPr>
          <a:xfrm>
            <a:off x="838200" y="1294228"/>
            <a:ext cx="10515600" cy="545899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600" b="1" dirty="0" smtClean="0"/>
              <a:t>Scala</a:t>
            </a:r>
          </a:p>
          <a:p>
            <a:pPr marL="0" indent="0">
              <a:lnSpc>
                <a:spcPct val="150000"/>
              </a:lnSpc>
              <a:buNone/>
            </a:pPr>
            <a:r>
              <a:rPr lang="en-US" altLang="zh-CN" sz="1900" dirty="0"/>
              <a:t>http://www.scala-lang.org/documentation/</a:t>
            </a:r>
          </a:p>
          <a:p>
            <a:pPr marL="0" indent="0">
              <a:lnSpc>
                <a:spcPct val="150000"/>
              </a:lnSpc>
              <a:buNone/>
            </a:pPr>
            <a:r>
              <a:rPr lang="en-US" altLang="zh-CN" sz="1900" dirty="0" smtClean="0"/>
              <a:t>http</a:t>
            </a:r>
            <a:r>
              <a:rPr lang="en-US" altLang="zh-CN" sz="1900" dirty="0"/>
              <a:t>://</a:t>
            </a:r>
            <a:r>
              <a:rPr lang="en-US" altLang="zh-CN" sz="1900" dirty="0" smtClean="0"/>
              <a:t>blog.csdn.net/mapdigit/article/details/21878083</a:t>
            </a:r>
          </a:p>
          <a:p>
            <a:pPr marL="0" indent="0">
              <a:lnSpc>
                <a:spcPct val="150000"/>
              </a:lnSpc>
              <a:buNone/>
            </a:pPr>
            <a:r>
              <a:rPr lang="en-US" altLang="zh-CN" sz="1900" dirty="0"/>
              <a:t>http://zh.scala-tour.com/</a:t>
            </a:r>
            <a:endParaRPr lang="en-US" altLang="zh-CN" sz="1900" dirty="0" smtClean="0"/>
          </a:p>
          <a:p>
            <a:pPr marL="0" indent="0">
              <a:lnSpc>
                <a:spcPct val="150000"/>
              </a:lnSpc>
              <a:buNone/>
            </a:pPr>
            <a:endParaRPr lang="en-US" altLang="zh-CN" sz="2000" dirty="0"/>
          </a:p>
          <a:p>
            <a:pPr>
              <a:lnSpc>
                <a:spcPct val="150000"/>
              </a:lnSpc>
            </a:pPr>
            <a:r>
              <a:rPr lang="en-US" altLang="zh-CN" sz="2200" b="1" dirty="0" smtClean="0"/>
              <a:t>Spark</a:t>
            </a:r>
          </a:p>
          <a:p>
            <a:pPr marL="0" indent="0">
              <a:lnSpc>
                <a:spcPct val="150000"/>
              </a:lnSpc>
              <a:buNone/>
            </a:pPr>
            <a:r>
              <a:rPr lang="en-US" altLang="zh-CN" sz="1900" dirty="0"/>
              <a:t>https://</a:t>
            </a:r>
            <a:r>
              <a:rPr lang="en-US" altLang="zh-CN" sz="1900" dirty="0" smtClean="0"/>
              <a:t>spark.apache.org/docs/latest/quick-start.html</a:t>
            </a:r>
          </a:p>
          <a:p>
            <a:pPr marL="0" indent="0">
              <a:lnSpc>
                <a:spcPct val="150000"/>
              </a:lnSpc>
              <a:buNone/>
            </a:pPr>
            <a:r>
              <a:rPr lang="en-US" altLang="zh-CN" sz="1900" dirty="0"/>
              <a:t>https://</a:t>
            </a:r>
            <a:r>
              <a:rPr lang="en-US" altLang="zh-CN" sz="1900" dirty="0" smtClean="0"/>
              <a:t>spark.apache.org/docs/latest/programming-guide.html</a:t>
            </a:r>
          </a:p>
          <a:p>
            <a:pPr marL="0" indent="0">
              <a:lnSpc>
                <a:spcPct val="150000"/>
              </a:lnSpc>
              <a:buNone/>
            </a:pPr>
            <a:r>
              <a:rPr lang="en-US" altLang="zh-CN" sz="1900" dirty="0"/>
              <a:t>http://edu.51cto.com/lesson/id-34949.html</a:t>
            </a:r>
            <a:endParaRPr lang="en-US" altLang="zh-CN" sz="1900" dirty="0" smtClean="0"/>
          </a:p>
          <a:p>
            <a:pPr marL="0" indent="0">
              <a:lnSpc>
                <a:spcPct val="150000"/>
              </a:lnSpc>
              <a:buNone/>
            </a:pPr>
            <a:r>
              <a:rPr lang="en-US" altLang="zh-CN" sz="1900" dirty="0"/>
              <a:t>http://</a:t>
            </a:r>
            <a:r>
              <a:rPr lang="en-US" altLang="zh-CN" sz="1900" dirty="0" smtClean="0"/>
              <a:t>blog.csdn.net/book_mmicky/article/details/25714567</a:t>
            </a:r>
          </a:p>
          <a:p>
            <a:pPr marL="0" indent="0">
              <a:lnSpc>
                <a:spcPct val="150000"/>
              </a:lnSpc>
              <a:buNone/>
            </a:pPr>
            <a:r>
              <a:rPr lang="en-US" altLang="zh-CN" sz="1900" dirty="0"/>
              <a:t>http://rdc.taobao.org/?</a:t>
            </a:r>
            <a:r>
              <a:rPr lang="en-US" altLang="zh-CN" sz="1900" dirty="0" smtClean="0"/>
              <a:t>p=2024</a:t>
            </a:r>
          </a:p>
          <a:p>
            <a:pPr marL="0" indent="0">
              <a:lnSpc>
                <a:spcPct val="150000"/>
              </a:lnSpc>
              <a:buNone/>
            </a:pPr>
            <a:r>
              <a:rPr lang="en-US" altLang="zh-CN" sz="1900" dirty="0"/>
              <a:t>http://</a:t>
            </a:r>
            <a:r>
              <a:rPr lang="en-US" altLang="zh-CN" sz="1900" dirty="0" smtClean="0"/>
              <a:t>www.chinahadoop.cn/course/7</a:t>
            </a:r>
          </a:p>
          <a:p>
            <a:pPr marL="0" indent="0">
              <a:lnSpc>
                <a:spcPct val="150000"/>
              </a:lnSpc>
              <a:buNone/>
            </a:pPr>
            <a:r>
              <a:rPr lang="en-US" altLang="zh-CN" sz="1900" dirty="0"/>
              <a:t>https://</a:t>
            </a:r>
            <a:r>
              <a:rPr lang="en-US" altLang="zh-CN" sz="1900" dirty="0" smtClean="0"/>
              <a:t>github.com/apache/spark/tree/master/examples/src/main/scala/org/apache/spark/examples</a:t>
            </a:r>
          </a:p>
          <a:p>
            <a:pPr marL="0" indent="0">
              <a:lnSpc>
                <a:spcPct val="150000"/>
              </a:lnSpc>
              <a:buNone/>
            </a:pPr>
            <a:r>
              <a:rPr lang="en-US" altLang="zh-CN" sz="1900" dirty="0"/>
              <a:t>http://www.infoq.com/cn/news/2014/08/spark-hardware-configure</a:t>
            </a:r>
          </a:p>
          <a:p>
            <a:pPr marL="0" indent="0">
              <a:lnSpc>
                <a:spcPct val="150000"/>
              </a:lnSpc>
              <a:buNone/>
            </a:pPr>
            <a:endParaRPr lang="zh-CN" altLang="en-US" sz="2000" dirty="0"/>
          </a:p>
        </p:txBody>
      </p:sp>
      <p:pic>
        <p:nvPicPr>
          <p:cNvPr id="4098" name="Picture 2" descr="http://ec4.images-amazon.com/images/I/51udKbXYUuL._BO2,204,203,200_PIsitb-sticker-arrow-click,TopRight,35,-76_AA300_SH20_OU28_.jpg"/>
          <p:cNvPicPr>
            <a:picLocks noChangeAspect="1" noChangeArrowheads="1"/>
          </p:cNvPicPr>
          <p:nvPr/>
        </p:nvPicPr>
        <p:blipFill rotWithShape="1">
          <a:blip r:embed="rId2">
            <a:extLst>
              <a:ext uri="{28A0092B-C50C-407E-A947-70E740481C1C}">
                <a14:useLocalDpi xmlns:a14="http://schemas.microsoft.com/office/drawing/2010/main" val="0"/>
              </a:ext>
            </a:extLst>
          </a:blip>
          <a:srcRect l="13182" t="12497" r="17086" b="578"/>
          <a:stretch/>
        </p:blipFill>
        <p:spPr bwMode="auto">
          <a:xfrm>
            <a:off x="7489995" y="1719619"/>
            <a:ext cx="1992573" cy="24838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la程序设计:Java虚拟机多核编程实战 (图灵程序设计丛书·Java系列)"/>
          <p:cNvPicPr>
            <a:picLocks noChangeAspect="1" noChangeArrowheads="1"/>
          </p:cNvPicPr>
          <p:nvPr/>
        </p:nvPicPr>
        <p:blipFill rotWithShape="1">
          <a:blip r:embed="rId3">
            <a:extLst>
              <a:ext uri="{28A0092B-C50C-407E-A947-70E740481C1C}">
                <a14:useLocalDpi xmlns:a14="http://schemas.microsoft.com/office/drawing/2010/main" val="0"/>
              </a:ext>
            </a:extLst>
          </a:blip>
          <a:srcRect l="12804" t="-478" r="12688" b="8299"/>
          <a:stretch/>
        </p:blipFill>
        <p:spPr bwMode="auto">
          <a:xfrm>
            <a:off x="9608023" y="1719619"/>
            <a:ext cx="2007709" cy="24838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c4.images-amazon.com/images/I/41LFj625NNL._SL500_AA300_.jpg"/>
          <p:cNvPicPr>
            <a:picLocks noChangeAspect="1" noChangeArrowheads="1"/>
          </p:cNvPicPr>
          <p:nvPr/>
        </p:nvPicPr>
        <p:blipFill rotWithShape="1">
          <a:blip r:embed="rId4">
            <a:extLst>
              <a:ext uri="{28A0092B-C50C-407E-A947-70E740481C1C}">
                <a14:useLocalDpi xmlns:a14="http://schemas.microsoft.com/office/drawing/2010/main" val="0"/>
              </a:ext>
            </a:extLst>
          </a:blip>
          <a:srcRect l="22256" t="6209" r="18997" b="2090"/>
          <a:stretch/>
        </p:blipFill>
        <p:spPr bwMode="auto">
          <a:xfrm>
            <a:off x="10328645" y="4477663"/>
            <a:ext cx="1287087" cy="2009111"/>
          </a:xfrm>
          <a:prstGeom prst="rect">
            <a:avLst/>
          </a:prstGeom>
          <a:noFill/>
          <a:extLst>
            <a:ext uri="{909E8E84-426E-40DD-AFC4-6F175D3DCCD1}">
              <a14:hiddenFill xmlns:a14="http://schemas.microsoft.com/office/drawing/2010/main">
                <a:solidFill>
                  <a:srgbClr val="FFFFFF"/>
                </a:solidFill>
              </a14:hiddenFill>
            </a:ext>
          </a:extLst>
        </p:spPr>
      </p:pic>
      <p:sp>
        <p:nvSpPr>
          <p:cNvPr id="5" name="乘号 4"/>
          <p:cNvSpPr/>
          <p:nvPr/>
        </p:nvSpPr>
        <p:spPr>
          <a:xfrm>
            <a:off x="8381802" y="3992099"/>
            <a:ext cx="3233930" cy="3186517"/>
          </a:xfrm>
          <a:prstGeom prst="mathMultiply">
            <a:avLst>
              <a:gd name="adj1" fmla="val 981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347597337"/>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215130" y="1084899"/>
            <a:ext cx="6727190" cy="184118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endParaRPr lang="zh-CN" altLang="en-US" sz="9600" dirty="0"/>
          </a:p>
        </p:txBody>
      </p:sp>
      <p:sp>
        <p:nvSpPr>
          <p:cNvPr id="6" name="标题 1"/>
          <p:cNvSpPr txBox="1">
            <a:spLocks/>
          </p:cNvSpPr>
          <p:nvPr/>
        </p:nvSpPr>
        <p:spPr>
          <a:xfrm>
            <a:off x="4215130" y="3188019"/>
            <a:ext cx="6727190" cy="2801301"/>
          </a:xfrm>
          <a:prstGeom prst="rect">
            <a:avLst/>
          </a:prstGeom>
          <a:solidFill>
            <a:schemeClr val="bg1"/>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1500" b="1" dirty="0" smtClean="0">
                <a:solidFill>
                  <a:srgbClr val="00B050"/>
                </a:solidFill>
              </a:rPr>
              <a:t>Q&amp;A</a:t>
            </a:r>
          </a:p>
          <a:p>
            <a:pPr algn="ctr">
              <a:lnSpc>
                <a:spcPct val="150000"/>
              </a:lnSpc>
            </a:pPr>
            <a:r>
              <a:rPr lang="en-US" altLang="zh-CN" sz="4400" b="1" dirty="0" smtClean="0">
                <a:solidFill>
                  <a:srgbClr val="00B050"/>
                </a:solidFill>
              </a:rPr>
              <a:t>Thank You</a:t>
            </a:r>
            <a:endParaRPr lang="zh-CN" altLang="en-US" sz="4400" b="1" dirty="0">
              <a:solidFill>
                <a:srgbClr val="00B050"/>
              </a:solidFill>
            </a:endParaRPr>
          </a:p>
        </p:txBody>
      </p:sp>
      <p:sp>
        <p:nvSpPr>
          <p:cNvPr id="7" name="标题 1"/>
          <p:cNvSpPr txBox="1">
            <a:spLocks/>
          </p:cNvSpPr>
          <p:nvPr/>
        </p:nvSpPr>
        <p:spPr>
          <a:xfrm>
            <a:off x="1014730" y="1084899"/>
            <a:ext cx="2917190" cy="18411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endParaRPr lang="zh-CN" altLang="en-US" sz="9600" dirty="0"/>
          </a:p>
        </p:txBody>
      </p:sp>
      <p:sp>
        <p:nvSpPr>
          <p:cNvPr id="8" name="标题 1"/>
          <p:cNvSpPr txBox="1">
            <a:spLocks/>
          </p:cNvSpPr>
          <p:nvPr/>
        </p:nvSpPr>
        <p:spPr>
          <a:xfrm>
            <a:off x="1014730" y="3188019"/>
            <a:ext cx="2917190" cy="280130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bg1"/>
                </a:solidFill>
                <a:latin typeface="微软雅黑" panose="020B0503020204020204" pitchFamily="34" charset="-122"/>
                <a:ea typeface="微软雅黑" panose="020B0503020204020204" pitchFamily="34" charset="-122"/>
                <a:cs typeface="+mj-cs"/>
              </a:defRPr>
            </a:lvl1pPr>
          </a:lstStyle>
          <a:p>
            <a:pPr algn="ctr">
              <a:lnSpc>
                <a:spcPct val="150000"/>
              </a:lnSpc>
            </a:pPr>
            <a:endParaRPr lang="en-US" altLang="zh-CN" sz="2000" dirty="0" smtClean="0"/>
          </a:p>
          <a:p>
            <a:pPr>
              <a:lnSpc>
                <a:spcPts val="2900"/>
              </a:lnSpc>
            </a:pPr>
            <a:endParaRPr lang="en-US" altLang="zh-CN" sz="2000" dirty="0" smtClean="0"/>
          </a:p>
          <a:p>
            <a:pPr>
              <a:lnSpc>
                <a:spcPts val="3100"/>
              </a:lnSpc>
            </a:pPr>
            <a:r>
              <a:rPr lang="en-US" altLang="zh-CN" sz="2000" dirty="0" smtClean="0"/>
              <a:t>BI@</a:t>
            </a:r>
            <a:r>
              <a:rPr lang="zh-CN" altLang="en-US" sz="2000" dirty="0" smtClean="0"/>
              <a:t>鸿程</a:t>
            </a:r>
            <a:endParaRPr lang="en-US" altLang="zh-CN" sz="2000" dirty="0" smtClean="0"/>
          </a:p>
          <a:p>
            <a:pPr>
              <a:lnSpc>
                <a:spcPts val="3100"/>
              </a:lnSpc>
            </a:pPr>
            <a:r>
              <a:rPr lang="en-US" altLang="zh-CN" sz="2000" dirty="0" smtClean="0"/>
              <a:t>i@sunisle.org</a:t>
            </a:r>
          </a:p>
          <a:p>
            <a:pPr>
              <a:lnSpc>
                <a:spcPts val="3100"/>
              </a:lnSpc>
            </a:pPr>
            <a:r>
              <a:rPr lang="en-US" altLang="zh-CN" sz="2000" dirty="0" smtClean="0"/>
              <a:t>364341806</a:t>
            </a:r>
          </a:p>
          <a:p>
            <a:pPr>
              <a:lnSpc>
                <a:spcPts val="3100"/>
              </a:lnSpc>
            </a:pPr>
            <a:r>
              <a:rPr lang="en-US" altLang="zh-CN" sz="2000" dirty="0" smtClean="0"/>
              <a:t>www.sunisle.org</a:t>
            </a:r>
            <a:endParaRPr lang="zh-CN" altLang="en-US" sz="2000" dirty="0"/>
          </a:p>
        </p:txBody>
      </p:sp>
      <p:sp>
        <p:nvSpPr>
          <p:cNvPr id="3" name="矩形 2"/>
          <p:cNvSpPr/>
          <p:nvPr/>
        </p:nvSpPr>
        <p:spPr>
          <a:xfrm>
            <a:off x="4442766" y="1247894"/>
            <a:ext cx="3710634" cy="830997"/>
          </a:xfrm>
          <a:prstGeom prst="rect">
            <a:avLst/>
          </a:prstGeom>
        </p:spPr>
        <p:txBody>
          <a:bodyPr wrap="squar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Spark </a:t>
            </a:r>
            <a:r>
              <a:rPr lang="zh-CN" altLang="en-US" sz="4800" b="1" dirty="0">
                <a:solidFill>
                  <a:schemeClr val="bg1"/>
                </a:solidFill>
                <a:latin typeface="微软雅黑" panose="020B0503020204020204" pitchFamily="34" charset="-122"/>
                <a:ea typeface="微软雅黑" panose="020B0503020204020204" pitchFamily="34" charset="-122"/>
              </a:rPr>
              <a:t>入门</a:t>
            </a:r>
          </a:p>
        </p:txBody>
      </p:sp>
      <p:sp>
        <p:nvSpPr>
          <p:cNvPr id="12" name="Freeform 68"/>
          <p:cNvSpPr>
            <a:spLocks noEditPoints="1"/>
          </p:cNvSpPr>
          <p:nvPr/>
        </p:nvSpPr>
        <p:spPr bwMode="auto">
          <a:xfrm>
            <a:off x="10012681" y="1992458"/>
            <a:ext cx="729950" cy="82035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3" name="Group 740"/>
          <p:cNvGrpSpPr>
            <a:grpSpLocks noChangeAspect="1"/>
          </p:cNvGrpSpPr>
          <p:nvPr/>
        </p:nvGrpSpPr>
        <p:grpSpPr bwMode="auto">
          <a:xfrm>
            <a:off x="1703813" y="1420187"/>
            <a:ext cx="1365031" cy="1170604"/>
            <a:chOff x="7349" y="-2816"/>
            <a:chExt cx="661" cy="567"/>
          </a:xfrm>
          <a:solidFill>
            <a:srgbClr val="00B050"/>
          </a:solidFill>
        </p:grpSpPr>
        <p:sp>
          <p:nvSpPr>
            <p:cNvPr id="14"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5"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6"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7"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8"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sp>
          <p:nvSpPr>
            <p:cNvPr id="19"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defTabSz="685862">
                <a:defRPr/>
              </a:pPr>
              <a:endParaRPr lang="en-US" kern="0" dirty="0"/>
            </a:p>
          </p:txBody>
        </p:sp>
      </p:grpSp>
      <p:sp>
        <p:nvSpPr>
          <p:cNvPr id="20" name="矩形 19"/>
          <p:cNvSpPr/>
          <p:nvPr/>
        </p:nvSpPr>
        <p:spPr>
          <a:xfrm>
            <a:off x="2224936" y="3137696"/>
            <a:ext cx="1569660" cy="825419"/>
          </a:xfrm>
          <a:prstGeom prst="rect">
            <a:avLst/>
          </a:prstGeom>
        </p:spPr>
        <p:txBody>
          <a:bodyPr wrap="none">
            <a:spAutoFit/>
          </a:bodyPr>
          <a:lstStyle/>
          <a:p>
            <a:pPr algn="ctr">
              <a:lnSpc>
                <a:spcPct val="150000"/>
              </a:lnSpc>
            </a:pPr>
            <a:r>
              <a:rPr lang="zh-CN" altLang="en-US" sz="3600" dirty="0">
                <a:solidFill>
                  <a:schemeClr val="bg1"/>
                </a:solidFill>
                <a:latin typeface="微软雅黑" panose="020B0503020204020204" pitchFamily="34" charset="-122"/>
                <a:ea typeface="微软雅黑" panose="020B0503020204020204" pitchFamily="34" charset="-122"/>
              </a:rPr>
              <a:t>蒋震</a:t>
            </a:r>
            <a:r>
              <a:rPr lang="zh-CN" altLang="en-US" sz="3600" dirty="0" smtClean="0">
                <a:solidFill>
                  <a:schemeClr val="bg1"/>
                </a:solidFill>
                <a:latin typeface="微软雅黑" panose="020B0503020204020204" pitchFamily="34" charset="-122"/>
                <a:ea typeface="微软雅黑" panose="020B0503020204020204" pitchFamily="34" charset="-122"/>
              </a:rPr>
              <a:t>宇</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4442767" y="2241886"/>
            <a:ext cx="3329634" cy="461665"/>
          </a:xfrm>
          <a:prstGeom prst="rect">
            <a:avLst/>
          </a:prstGeom>
        </p:spPr>
        <p:txBody>
          <a:bodyPr wrap="square">
            <a:spAutoFit/>
          </a:bodyPr>
          <a:lstStyle/>
          <a:p>
            <a:pPr algn="r"/>
            <a:r>
              <a:rPr lang="en-US" altLang="zh-CN" sz="2400" b="1" dirty="0" smtClean="0">
                <a:solidFill>
                  <a:schemeClr val="bg1"/>
                </a:solidFill>
                <a:latin typeface="微软雅黑" panose="020B0503020204020204" pitchFamily="34" charset="-122"/>
                <a:ea typeface="微软雅黑" panose="020B0503020204020204" pitchFamily="34" charset="-122"/>
              </a:rPr>
              <a:t>2014</a:t>
            </a:r>
            <a:r>
              <a:rPr lang="zh-CN" altLang="en-US" sz="2400" b="1" dirty="0" smtClean="0">
                <a:solidFill>
                  <a:schemeClr val="bg1"/>
                </a:solidFill>
                <a:latin typeface="微软雅黑" panose="020B0503020204020204" pitchFamily="34" charset="-122"/>
                <a:ea typeface="微软雅黑" panose="020B0503020204020204" pitchFamily="34" charset="-122"/>
              </a:rPr>
              <a:t>年</a:t>
            </a:r>
            <a:r>
              <a:rPr lang="en-US" altLang="zh-CN" sz="2400" b="1" dirty="0" smtClean="0">
                <a:solidFill>
                  <a:schemeClr val="bg1"/>
                </a:solidFill>
                <a:latin typeface="微软雅黑" panose="020B0503020204020204" pitchFamily="34" charset="-122"/>
                <a:ea typeface="微软雅黑" panose="020B0503020204020204" pitchFamily="34" charset="-122"/>
              </a:rPr>
              <a:t>8</a:t>
            </a:r>
            <a:r>
              <a:rPr lang="zh-CN" altLang="en-US" sz="2400" b="1" dirty="0" smtClean="0">
                <a:solidFill>
                  <a:schemeClr val="bg1"/>
                </a:solidFill>
                <a:latin typeface="微软雅黑" panose="020B0503020204020204" pitchFamily="34" charset="-122"/>
                <a:ea typeface="微软雅黑" panose="020B0503020204020204" pitchFamily="34" charset="-122"/>
              </a:rPr>
              <a:t>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56448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a:t>
            </a:r>
            <a:r>
              <a:rPr lang="zh-CN" altLang="en-US" dirty="0"/>
              <a:t>是什么</a:t>
            </a: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7367" y="2873686"/>
            <a:ext cx="10877266" cy="974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微软雅黑" panose="020B0503020204020204" pitchFamily="34" charset="-122"/>
                <a:ea typeface="微软雅黑" panose="020B0503020204020204" pitchFamily="34" charset="-122"/>
              </a:rPr>
              <a:t>a</a:t>
            </a:r>
            <a:r>
              <a:rPr lang="en-US" altLang="zh-CN" sz="2000" dirty="0" smtClean="0">
                <a:latin typeface="微软雅黑" panose="020B0503020204020204" pitchFamily="34" charset="-122"/>
                <a:ea typeface="微软雅黑" panose="020B0503020204020204" pitchFamily="34" charset="-122"/>
              </a:rPr>
              <a:t> </a:t>
            </a:r>
            <a:r>
              <a:rPr lang="en-US" altLang="zh-CN" sz="3600" b="1" dirty="0">
                <a:latin typeface="微软雅黑" panose="020B0503020204020204" pitchFamily="34" charset="-122"/>
                <a:ea typeface="微软雅黑" panose="020B0503020204020204" pitchFamily="34" charset="-122"/>
              </a:rPr>
              <a:t>fast</a:t>
            </a:r>
            <a:r>
              <a:rPr lang="en-US" altLang="zh-CN" sz="36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and</a:t>
            </a:r>
            <a:r>
              <a:rPr lang="en-US" altLang="zh-CN" sz="2000" dirty="0">
                <a:latin typeface="微软雅黑" panose="020B0503020204020204" pitchFamily="34" charset="-122"/>
                <a:ea typeface="微软雅黑" panose="020B0503020204020204" pitchFamily="34" charset="-122"/>
              </a:rPr>
              <a:t> </a:t>
            </a:r>
            <a:r>
              <a:rPr lang="en-US" altLang="zh-CN" sz="3600" b="1" dirty="0">
                <a:latin typeface="微软雅黑" panose="020B0503020204020204" pitchFamily="34" charset="-122"/>
                <a:ea typeface="微软雅黑" panose="020B0503020204020204" pitchFamily="34" charset="-122"/>
              </a:rPr>
              <a:t>general</a:t>
            </a:r>
            <a:r>
              <a:rPr lang="en-US" altLang="zh-CN" sz="36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engine for </a:t>
            </a:r>
            <a:r>
              <a:rPr lang="en-US" altLang="zh-CN" sz="3600" b="1" dirty="0">
                <a:latin typeface="微软雅黑" panose="020B0503020204020204" pitchFamily="34" charset="-122"/>
                <a:ea typeface="微软雅黑" panose="020B0503020204020204" pitchFamily="34" charset="-122"/>
              </a:rPr>
              <a:t>large-scale data</a:t>
            </a:r>
            <a:r>
              <a:rPr lang="en-US" altLang="zh-CN" sz="2000" b="1"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processing</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a:t>
            </a:r>
            <a:endParaRPr lang="zh-CN" altLang="en-US" dirty="0"/>
          </a:p>
        </p:txBody>
      </p:sp>
    </p:spTree>
    <p:extLst>
      <p:ext uri="{BB962C8B-B14F-4D97-AF65-F5344CB8AC3E}">
        <p14:creationId xmlns:p14="http://schemas.microsoft.com/office/powerpoint/2010/main" val="1122804492"/>
      </p:ext>
    </p:extLst>
  </p:cSld>
  <p:clrMapOvr>
    <a:masterClrMapping/>
  </p:clrMapOvr>
  <p:transition spd="slow" advTm="3879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的特点</a:t>
            </a:r>
            <a:endParaRPr lang="zh-CN" altLang="en-US" dirty="0"/>
          </a:p>
        </p:txBody>
      </p:sp>
      <p:sp>
        <p:nvSpPr>
          <p:cNvPr id="5" name="矩形 4"/>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https://spark.apache.org</a:t>
            </a:r>
            <a:endParaRPr lang="zh-CN" altLang="en-US" dirty="0"/>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59308" y="1409835"/>
            <a:ext cx="5580725" cy="1483529"/>
            <a:chOff x="259308" y="1409835"/>
            <a:chExt cx="5580725" cy="1483529"/>
          </a:xfrm>
        </p:grpSpPr>
        <p:sp>
          <p:nvSpPr>
            <p:cNvPr id="27" name="Rectangle 2"/>
            <p:cNvSpPr/>
            <p:nvPr/>
          </p:nvSpPr>
          <p:spPr bwMode="auto">
            <a:xfrm>
              <a:off x="259308" y="1417917"/>
              <a:ext cx="2451726"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r>
                <a:rPr kumimoji="0" lang="zh-CN" altLang="en-US" sz="44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方案全</a:t>
              </a:r>
              <a:endParaRPr kumimoji="0" lang="en-US" sz="44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43" name="Picture 2" descr="\\MAGNUM\Projects\Microsoft\Cloud Power FY12\Design\ICONS_PNG\Devices.png"/>
            <p:cNvPicPr>
              <a:picLocks noChangeAspect="1" noChangeArrowheads="1"/>
            </p:cNvPicPr>
            <p:nvPr/>
          </p:nvPicPr>
          <p:blipFill>
            <a:blip r:embed="rId3" cstate="screen">
              <a:lum bright="100000" contrast="100000"/>
              <a:extLst>
                <a:ext uri="{28A0092B-C50C-407E-A947-70E740481C1C}">
                  <a14:useLocalDpi xmlns:a14="http://schemas.microsoft.com/office/drawing/2010/main"/>
                </a:ext>
              </a:extLst>
            </a:blip>
            <a:stretch>
              <a:fillRect/>
            </a:stretch>
          </p:blipFill>
          <p:spPr bwMode="auto">
            <a:xfrm>
              <a:off x="2039073" y="2367992"/>
              <a:ext cx="521326" cy="521326"/>
            </a:xfrm>
            <a:prstGeom prst="rect">
              <a:avLst/>
            </a:prstGeom>
            <a:noFill/>
            <a:ln>
              <a:noFill/>
            </a:ln>
          </p:spPr>
        </p:pic>
        <p:sp>
          <p:nvSpPr>
            <p:cNvPr id="18" name="Rectangle 2"/>
            <p:cNvSpPr/>
            <p:nvPr/>
          </p:nvSpPr>
          <p:spPr bwMode="auto">
            <a:xfrm>
              <a:off x="2825870" y="1417917"/>
              <a:ext cx="2988075"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smtClean="0">
                <a:ln>
                  <a:solidFill>
                    <a:srgbClr val="FFFFFF">
                      <a:alpha val="0"/>
                    </a:srgbClr>
                  </a:solidFill>
                </a:ln>
                <a:solidFill>
                  <a:srgbClr val="FFFFFF"/>
                </a:solidFill>
                <a:effectLst/>
                <a:uLnTx/>
                <a:uFillTx/>
                <a:latin typeface="Segoe UI Light" pitchFamily="34" charset="0"/>
              </a:endParaRPr>
            </a:p>
          </p:txBody>
        </p:sp>
        <p:pic>
          <p:nvPicPr>
            <p:cNvPr id="1026" name="Picture 2" descr="https://spark.apache.org/images/spark-st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849" y="1656668"/>
              <a:ext cx="2626942" cy="123669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2"/>
            <p:cNvSpPr/>
            <p:nvPr/>
          </p:nvSpPr>
          <p:spPr bwMode="auto">
            <a:xfrm>
              <a:off x="285396" y="1409835"/>
              <a:ext cx="2451726"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en-US" altLang="zh-CN" sz="32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All-In-One</a:t>
              </a:r>
              <a:endParaRPr kumimoji="0" lang="en-US" sz="32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32" name="Picture 2" descr="\\MAGNUM\Projects\Microsoft\Cloud Power FY12\Design\ICONS_PNG\Devices.png"/>
            <p:cNvPicPr>
              <a:picLocks noChangeAspect="1" noChangeArrowheads="1"/>
            </p:cNvPicPr>
            <p:nvPr/>
          </p:nvPicPr>
          <p:blipFill>
            <a:blip r:embed="rId3" cstate="screen">
              <a:lum bright="100000" contrast="100000"/>
              <a:extLst>
                <a:ext uri="{28A0092B-C50C-407E-A947-70E740481C1C}">
                  <a14:useLocalDpi xmlns:a14="http://schemas.microsoft.com/office/drawing/2010/main"/>
                </a:ext>
              </a:extLst>
            </a:blip>
            <a:stretch>
              <a:fillRect/>
            </a:stretch>
          </p:blipFill>
          <p:spPr bwMode="auto">
            <a:xfrm>
              <a:off x="2133550" y="2312315"/>
              <a:ext cx="521326" cy="521326"/>
            </a:xfrm>
            <a:prstGeom prst="rect">
              <a:avLst/>
            </a:prstGeom>
            <a:noFill/>
            <a:ln>
              <a:noFill/>
            </a:ln>
          </p:spPr>
        </p:pic>
        <p:sp>
          <p:nvSpPr>
            <p:cNvPr id="33" name="Rectangle 2"/>
            <p:cNvSpPr/>
            <p:nvPr/>
          </p:nvSpPr>
          <p:spPr bwMode="auto">
            <a:xfrm>
              <a:off x="2851958" y="1409835"/>
              <a:ext cx="2988075" cy="1471402"/>
            </a:xfrm>
            <a:prstGeom prst="rect">
              <a:avLst/>
            </a:prstGeom>
            <a:solidFill>
              <a:srgbClr val="FFC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smtClean="0">
                <a:ln>
                  <a:solidFill>
                    <a:srgbClr val="FFFFFF">
                      <a:alpha val="0"/>
                    </a:srgbClr>
                  </a:solidFill>
                </a:ln>
                <a:solidFill>
                  <a:srgbClr val="FFFFFF"/>
                </a:solidFill>
                <a:effectLst/>
                <a:uLnTx/>
                <a:uFillTx/>
                <a:latin typeface="Segoe UI Light" pitchFamily="34" charset="0"/>
              </a:endParaRPr>
            </a:p>
          </p:txBody>
        </p:sp>
        <p:pic>
          <p:nvPicPr>
            <p:cNvPr id="34" name="Picture 2" descr="https://spark.apache.org/images/spark-st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956" y="1543190"/>
              <a:ext cx="2626942" cy="12366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p:cNvGrpSpPr/>
          <p:nvPr/>
        </p:nvGrpSpPr>
        <p:grpSpPr>
          <a:xfrm>
            <a:off x="285396" y="3045031"/>
            <a:ext cx="5554637" cy="1496373"/>
            <a:chOff x="285396" y="3045031"/>
            <a:chExt cx="5554637" cy="1496373"/>
          </a:xfrm>
        </p:grpSpPr>
        <p:sp>
          <p:nvSpPr>
            <p:cNvPr id="19" name="Rectangle 2"/>
            <p:cNvSpPr/>
            <p:nvPr/>
          </p:nvSpPr>
          <p:spPr bwMode="auto">
            <a:xfrm>
              <a:off x="285396" y="3045031"/>
              <a:ext cx="2451726" cy="1471402"/>
            </a:xfrm>
            <a:prstGeom prst="rect">
              <a:avLst/>
            </a:prstGeom>
            <a:solidFill>
              <a:srgbClr val="FF0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kumimoji="0" lang="zh-CN" altLang="en-US" sz="4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计算快速</a:t>
              </a:r>
              <a:endParaRPr kumimoji="0" lang="en-US" sz="4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 name="Rectangle 2"/>
            <p:cNvSpPr/>
            <p:nvPr/>
          </p:nvSpPr>
          <p:spPr bwMode="auto">
            <a:xfrm>
              <a:off x="2851958" y="3045031"/>
              <a:ext cx="2988075" cy="1471402"/>
            </a:xfrm>
            <a:prstGeom prst="rect">
              <a:avLst/>
            </a:prstGeom>
            <a:solidFill>
              <a:srgbClr val="FF000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smtClean="0">
                <a:ln>
                  <a:solidFill>
                    <a:srgbClr val="FFFFFF">
                      <a:alpha val="0"/>
                    </a:srgbClr>
                  </a:solidFill>
                </a:ln>
                <a:solidFill>
                  <a:srgbClr val="FFFFFF"/>
                </a:solidFill>
                <a:effectLst/>
                <a:uLnTx/>
                <a:uFillTx/>
                <a:latin typeface="Segoe UI Light" pitchFamily="34" charset="0"/>
              </a:endParaRPr>
            </a:p>
          </p:txBody>
        </p:sp>
        <p:pic>
          <p:nvPicPr>
            <p:cNvPr id="42" name="Picture 5" descr="\\MAGNUM\Projects\Microsoft\Cloud Power FY12\Design\Icons\PNGs\Stop_watch.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039073" y="3783716"/>
              <a:ext cx="757885" cy="757688"/>
            </a:xfrm>
            <a:prstGeom prst="rect">
              <a:avLst/>
            </a:prstGeom>
            <a:noFill/>
          </p:spPr>
        </p:pic>
        <p:pic>
          <p:nvPicPr>
            <p:cNvPr id="1028" name="Picture 4" descr="https://spark.apache.org/images/logistic-regress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370" y="3181652"/>
              <a:ext cx="2381250" cy="12287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089848" y="4660026"/>
            <a:ext cx="5554637" cy="1471402"/>
            <a:chOff x="6089848" y="4660026"/>
            <a:chExt cx="5554637" cy="1471402"/>
          </a:xfrm>
        </p:grpSpPr>
        <p:sp>
          <p:nvSpPr>
            <p:cNvPr id="44" name="Rectangle 2"/>
            <p:cNvSpPr/>
            <p:nvPr/>
          </p:nvSpPr>
          <p:spPr bwMode="auto">
            <a:xfrm>
              <a:off x="6089848" y="4660026"/>
              <a:ext cx="2451726" cy="1471402"/>
            </a:xfrm>
            <a:prstGeom prst="rect">
              <a:avLst/>
            </a:prstGeom>
            <a:solidFill>
              <a:schemeClr val="accent2">
                <a:lumMod val="75000"/>
              </a:schemeClr>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势头强劲</a:t>
              </a:r>
              <a:endParaRPr lang="zh-CN" altLang="en-US" sz="4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endParaRPr>
            </a:p>
          </p:txBody>
        </p:sp>
        <p:sp>
          <p:nvSpPr>
            <p:cNvPr id="45" name="Rectangle 2"/>
            <p:cNvSpPr/>
            <p:nvPr/>
          </p:nvSpPr>
          <p:spPr bwMode="auto">
            <a:xfrm>
              <a:off x="8656410" y="4660026"/>
              <a:ext cx="2988075" cy="1471402"/>
            </a:xfrm>
            <a:prstGeom prst="rect">
              <a:avLst/>
            </a:prstGeom>
            <a:solidFill>
              <a:schemeClr val="accent2">
                <a:lumMod val="75000"/>
              </a:schemeClr>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285750" lvl="1" indent="-285750" defTabSz="699085">
                <a:buSzPct val="90000"/>
                <a:buFont typeface="Arial" panose="020B0604020202020204" pitchFamily="34" charset="0"/>
                <a:buChar char="•"/>
              </a:pPr>
              <a:r>
                <a:rPr lang="en-US" altLang="zh-CN" sz="1400" dirty="0" err="1" smtClean="0">
                  <a:solidFill>
                    <a:schemeClr val="bg1"/>
                  </a:solidFill>
                  <a:latin typeface="微软雅黑" panose="020B0503020204020204" pitchFamily="34" charset="-122"/>
                  <a:ea typeface="微软雅黑" panose="020B0503020204020204" pitchFamily="34" charset="-122"/>
                </a:rPr>
                <a:t>Cloudera</a:t>
              </a:r>
              <a:r>
                <a:rPr lang="zh-CN" altLang="en-US" sz="1400" dirty="0" smtClean="0">
                  <a:solidFill>
                    <a:schemeClr val="bg1"/>
                  </a:solidFill>
                  <a:latin typeface="微软雅黑" panose="020B0503020204020204" pitchFamily="34" charset="-122"/>
                  <a:ea typeface="微软雅黑" panose="020B0503020204020204" pitchFamily="34" charset="-122"/>
                </a:rPr>
                <a:t>计划用</a:t>
              </a:r>
              <a:r>
                <a:rPr lang="en-US" altLang="zh-CN" sz="1400" dirty="0" smtClean="0">
                  <a:solidFill>
                    <a:schemeClr val="bg1"/>
                  </a:solidFill>
                  <a:latin typeface="微软雅黑" panose="020B0503020204020204" pitchFamily="34" charset="-122"/>
                  <a:ea typeface="微软雅黑" panose="020B0503020204020204" pitchFamily="34" charset="-122"/>
                </a:rPr>
                <a:t>Spark</a:t>
              </a:r>
              <a:r>
                <a:rPr lang="zh-CN" altLang="en-US" sz="1400" dirty="0" smtClean="0">
                  <a:solidFill>
                    <a:schemeClr val="bg1"/>
                  </a:solidFill>
                  <a:latin typeface="微软雅黑" panose="020B0503020204020204" pitchFamily="34" charset="-122"/>
                  <a:ea typeface="微软雅黑" panose="020B0503020204020204" pitchFamily="34" charset="-122"/>
                </a:rPr>
                <a:t>取代</a:t>
              </a:r>
              <a:r>
                <a:rPr lang="en-US" altLang="zh-CN" sz="1400" dirty="0" err="1" smtClean="0">
                  <a:solidFill>
                    <a:schemeClr val="bg1"/>
                  </a:solidFill>
                  <a:latin typeface="微软雅黑" panose="020B0503020204020204" pitchFamily="34" charset="-122"/>
                  <a:ea typeface="微软雅黑" panose="020B0503020204020204" pitchFamily="34" charset="-122"/>
                </a:rPr>
                <a:t>Mapreduce</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1" indent="-285750" defTabSz="699085">
                <a:buSzPct val="90000"/>
                <a:buFont typeface="Arial" panose="020B0604020202020204" pitchFamily="34" charset="0"/>
                <a:buChar char="•"/>
              </a:pPr>
              <a:r>
                <a:rPr lang="en-US" altLang="zh-CN" sz="1400" dirty="0" err="1">
                  <a:solidFill>
                    <a:schemeClr val="bg1"/>
                  </a:solidFill>
                  <a:latin typeface="微软雅黑" panose="020B0503020204020204" pitchFamily="34" charset="-122"/>
                  <a:ea typeface="微软雅黑" panose="020B0503020204020204" pitchFamily="34" charset="-122"/>
                </a:rPr>
                <a:t>MapR</a:t>
              </a:r>
              <a:r>
                <a:rPr lang="zh-CN" altLang="en-US" sz="1400" dirty="0">
                  <a:solidFill>
                    <a:schemeClr val="bg1"/>
                  </a:solidFill>
                  <a:latin typeface="微软雅黑" panose="020B0503020204020204" pitchFamily="34" charset="-122"/>
                  <a:ea typeface="微软雅黑" panose="020B0503020204020204" pitchFamily="34" charset="-122"/>
                </a:rPr>
                <a:t>投入</a:t>
              </a:r>
              <a:r>
                <a:rPr lang="en-US" altLang="zh-CN" sz="1400" dirty="0">
                  <a:solidFill>
                    <a:schemeClr val="bg1"/>
                  </a:solidFill>
                  <a:latin typeface="微软雅黑" panose="020B0503020204020204" pitchFamily="34" charset="-122"/>
                  <a:ea typeface="微软雅黑" panose="020B0503020204020204" pitchFamily="34" charset="-122"/>
                </a:rPr>
                <a:t>Spark</a:t>
              </a:r>
              <a:r>
                <a:rPr lang="zh-CN" altLang="en-US" sz="1400" dirty="0" smtClean="0">
                  <a:solidFill>
                    <a:schemeClr val="bg1"/>
                  </a:solidFill>
                  <a:latin typeface="微软雅黑" panose="020B0503020204020204" pitchFamily="34" charset="-122"/>
                  <a:ea typeface="微软雅黑" panose="020B0503020204020204" pitchFamily="34" charset="-122"/>
                </a:rPr>
                <a:t>阵营</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lvl="1" indent="-285750" defTabSz="699085">
                <a:buSzPct val="90000"/>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mahout</a:t>
              </a:r>
              <a:r>
                <a:rPr lang="zh-CN" altLang="en-US" sz="1400" dirty="0">
                  <a:solidFill>
                    <a:schemeClr val="bg1"/>
                  </a:solidFill>
                  <a:latin typeface="微软雅黑" panose="020B0503020204020204" pitchFamily="34" charset="-122"/>
                  <a:ea typeface="微软雅黑" panose="020B0503020204020204" pitchFamily="34" charset="-122"/>
                </a:rPr>
                <a:t>放弃</a:t>
              </a:r>
              <a:r>
                <a:rPr lang="en-US" altLang="zh-CN" sz="1400" dirty="0" err="1" smtClean="0">
                  <a:solidFill>
                    <a:schemeClr val="bg1"/>
                  </a:solidFill>
                  <a:latin typeface="微软雅黑" panose="020B0503020204020204" pitchFamily="34" charset="-122"/>
                  <a:ea typeface="微软雅黑" panose="020B0503020204020204" pitchFamily="34" charset="-122"/>
                </a:rPr>
                <a:t>MapReduce</a:t>
              </a:r>
              <a:r>
                <a:rPr lang="zh-CN" altLang="en-US" sz="1400" dirty="0" smtClean="0">
                  <a:solidFill>
                    <a:schemeClr val="bg1"/>
                  </a:solidFill>
                  <a:latin typeface="微软雅黑" panose="020B0503020204020204" pitchFamily="34" charset="-122"/>
                  <a:ea typeface="微软雅黑" panose="020B0503020204020204" pitchFamily="34" charset="-122"/>
                </a:rPr>
                <a:t>转而使用</a:t>
              </a:r>
              <a:r>
                <a:rPr lang="en-US" altLang="zh-CN" sz="1400" dirty="0" smtClean="0">
                  <a:solidFill>
                    <a:schemeClr val="bg1"/>
                  </a:solidFill>
                  <a:latin typeface="微软雅黑" panose="020B0503020204020204" pitchFamily="34" charset="-122"/>
                  <a:ea typeface="微软雅黑" panose="020B0503020204020204" pitchFamily="34" charset="-122"/>
                </a:rPr>
                <a:t>Spark</a:t>
              </a:r>
            </a:p>
            <a:p>
              <a:pPr marL="285750" lvl="1" indent="-285750" defTabSz="699085">
                <a:buSzPct val="90000"/>
                <a:buFont typeface="Arial" panose="020B0604020202020204" pitchFamily="34" charset="0"/>
                <a:buChar char="•"/>
              </a:pPr>
              <a:r>
                <a:rPr kumimoji="0" lang="en-US" altLang="zh-CN" sz="1400" b="0" i="0" u="none" strike="noStrike" kern="0" cap="none" spc="0" normalizeH="0" baseline="0" noProof="0" dirty="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solidFill>
                    <a:srgbClr val="FFFFFF">
                      <a:alpha val="0"/>
                    </a:srgbClr>
                  </a:solid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46" name="Picture 12"/>
            <p:cNvPicPr>
              <a:picLocks noChangeAspect="1" noChangeArrowheads="1"/>
            </p:cNvPicPr>
            <p:nvPr/>
          </p:nvPicPr>
          <p:blipFill>
            <a:blip r:embed="rId7" cstate="email">
              <a:biLevel thresh="50000"/>
              <a:extLst>
                <a:ext uri="{28A0092B-C50C-407E-A947-70E740481C1C}">
                  <a14:useLocalDpi xmlns:a14="http://schemas.microsoft.com/office/drawing/2010/main"/>
                </a:ext>
              </a:extLst>
            </a:blip>
            <a:srcRect/>
            <a:stretch>
              <a:fillRect/>
            </a:stretch>
          </p:blipFill>
          <p:spPr bwMode="auto">
            <a:xfrm>
              <a:off x="7934080" y="5499099"/>
              <a:ext cx="508317" cy="53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6089848" y="3048015"/>
            <a:ext cx="5554637" cy="1471402"/>
            <a:chOff x="6089848" y="3048015"/>
            <a:chExt cx="5554637" cy="1471402"/>
          </a:xfrm>
        </p:grpSpPr>
        <p:sp>
          <p:nvSpPr>
            <p:cNvPr id="39" name="Rectangle 2"/>
            <p:cNvSpPr/>
            <p:nvPr/>
          </p:nvSpPr>
          <p:spPr bwMode="auto">
            <a:xfrm>
              <a:off x="6089848" y="3048015"/>
              <a:ext cx="2451726" cy="1471402"/>
            </a:xfrm>
            <a:prstGeom prst="rect">
              <a:avLst/>
            </a:prstGeom>
            <a:solidFill>
              <a:srgbClr val="7030A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r>
                <a:rPr kumimoji="0" lang="zh-CN" altLang="en-US" sz="4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rPr>
                <a:t>集成友好</a:t>
              </a:r>
              <a:endParaRPr kumimoji="0" lang="en-US" sz="4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0" name="Rectangle 2"/>
            <p:cNvSpPr/>
            <p:nvPr/>
          </p:nvSpPr>
          <p:spPr bwMode="auto">
            <a:xfrm>
              <a:off x="8656410" y="3048015"/>
              <a:ext cx="2988075" cy="1471402"/>
            </a:xfrm>
            <a:prstGeom prst="rect">
              <a:avLst/>
            </a:prstGeom>
            <a:solidFill>
              <a:srgbClr val="7030A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marR="0" lvl="1" indent="0" defTabSz="699085" eaLnBrk="1" fontAlgn="auto" latinLnBrk="0" hangingPunct="1">
                <a:lnSpc>
                  <a:spcPct val="100000"/>
                </a:lnSpc>
                <a:spcBef>
                  <a:spcPts val="0"/>
                </a:spcBef>
                <a:spcAft>
                  <a:spcPts val="0"/>
                </a:spcAft>
                <a:buClrTx/>
                <a:buSzPct val="90000"/>
                <a:buFontTx/>
                <a:buNone/>
                <a:tabLst/>
                <a:defRPr/>
              </a:pPr>
              <a:endParaRPr kumimoji="0" lang="en-US" sz="4400" b="0" i="0" u="none" strike="noStrike" kern="0" cap="none" spc="0" normalizeH="0" baseline="0" noProof="0" dirty="0" smtClean="0">
                <a:ln>
                  <a:solidFill>
                    <a:srgbClr val="FFFFFF">
                      <a:alpha val="0"/>
                    </a:srgbClr>
                  </a:solidFill>
                </a:ln>
                <a:solidFill>
                  <a:srgbClr val="FFFFFF"/>
                </a:solidFill>
                <a:effectLst/>
                <a:uLnTx/>
                <a:uFillTx/>
                <a:latin typeface="Segoe UI Light" pitchFamily="34" charset="0"/>
              </a:endParaRPr>
            </a:p>
          </p:txBody>
        </p:sp>
        <p:pic>
          <p:nvPicPr>
            <p:cNvPr id="1030" name="Picture 6" descr="https://spark.apache.org/images/hadoo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1779" y="3324861"/>
              <a:ext cx="2520121" cy="99745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62"/>
            <p:cNvGrpSpPr/>
            <p:nvPr/>
          </p:nvGrpSpPr>
          <p:grpSpPr>
            <a:xfrm>
              <a:off x="7946780" y="3877363"/>
              <a:ext cx="469745" cy="533015"/>
              <a:chOff x="9970715" y="2493546"/>
              <a:chExt cx="1152848" cy="1428438"/>
            </a:xfrm>
          </p:grpSpPr>
          <p:sp>
            <p:nvSpPr>
              <p:cNvPr id="60" name="Diamond 63"/>
              <p:cNvSpPr/>
              <p:nvPr/>
            </p:nvSpPr>
            <p:spPr bwMode="auto">
              <a:xfrm rot="10800000">
                <a:off x="9970715" y="2850054"/>
                <a:ext cx="362617" cy="332140"/>
              </a:xfrm>
              <a:prstGeom prst="diamond">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Rectangle 64"/>
              <p:cNvSpPr/>
              <p:nvPr/>
            </p:nvSpPr>
            <p:spPr bwMode="auto">
              <a:xfrm>
                <a:off x="10441033" y="2875625"/>
                <a:ext cx="682530" cy="282200"/>
              </a:xfrm>
              <a:prstGeom prst="rect">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2" name="Rectangle 65"/>
              <p:cNvSpPr/>
              <p:nvPr/>
            </p:nvSpPr>
            <p:spPr bwMode="auto">
              <a:xfrm>
                <a:off x="10441033" y="3257704"/>
                <a:ext cx="682530" cy="282200"/>
              </a:xfrm>
              <a:prstGeom prst="rect">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3" name="Oval 66"/>
              <p:cNvSpPr/>
              <p:nvPr/>
            </p:nvSpPr>
            <p:spPr bwMode="auto">
              <a:xfrm rot="10800000">
                <a:off x="10010908" y="2493546"/>
                <a:ext cx="283464" cy="282200"/>
              </a:xfrm>
              <a:prstGeom prst="ellipse">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64" name="Oval 67"/>
              <p:cNvSpPr/>
              <p:nvPr/>
            </p:nvSpPr>
            <p:spPr bwMode="auto">
              <a:xfrm rot="10800000">
                <a:off x="10640566" y="3639784"/>
                <a:ext cx="283464" cy="282200"/>
              </a:xfrm>
              <a:prstGeom prst="ellipse">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755"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65" name="Straight Connector 68"/>
              <p:cNvCxnSpPr/>
              <p:nvPr/>
            </p:nvCxnSpPr>
            <p:spPr>
              <a:xfrm flipV="1">
                <a:off x="10782298" y="3539904"/>
                <a:ext cx="0" cy="99880"/>
              </a:xfrm>
              <a:prstGeom prst="line">
                <a:avLst/>
              </a:prstGeom>
              <a:noFill/>
              <a:ln w="38100" cap="rnd" cmpd="sng" algn="ctr">
                <a:solidFill>
                  <a:srgbClr val="FFFFFF"/>
                </a:solidFill>
                <a:prstDash val="solid"/>
              </a:ln>
              <a:effectLst/>
            </p:spPr>
          </p:cxnSp>
          <p:cxnSp>
            <p:nvCxnSpPr>
              <p:cNvPr id="66" name="Straight Connector 69"/>
              <p:cNvCxnSpPr>
                <a:stCxn id="62" idx="0"/>
              </p:cNvCxnSpPr>
              <p:nvPr/>
            </p:nvCxnSpPr>
            <p:spPr>
              <a:xfrm flipV="1">
                <a:off x="10782298" y="3167734"/>
                <a:ext cx="0" cy="89970"/>
              </a:xfrm>
              <a:prstGeom prst="line">
                <a:avLst/>
              </a:prstGeom>
              <a:noFill/>
              <a:ln w="38100" cap="rnd" cmpd="sng" algn="ctr">
                <a:solidFill>
                  <a:srgbClr val="FFFFFF"/>
                </a:solidFill>
                <a:prstDash val="solid"/>
              </a:ln>
              <a:effectLst/>
            </p:spPr>
          </p:cxnSp>
          <p:cxnSp>
            <p:nvCxnSpPr>
              <p:cNvPr id="67" name="Straight Connector 70"/>
              <p:cNvCxnSpPr>
                <a:stCxn id="61" idx="1"/>
                <a:endCxn id="60" idx="1"/>
              </p:cNvCxnSpPr>
              <p:nvPr/>
            </p:nvCxnSpPr>
            <p:spPr>
              <a:xfrm flipH="1" flipV="1">
                <a:off x="10333333" y="3016123"/>
                <a:ext cx="107700" cy="601"/>
              </a:xfrm>
              <a:prstGeom prst="line">
                <a:avLst/>
              </a:prstGeom>
              <a:noFill/>
              <a:ln w="38100" cap="rnd" cmpd="sng" algn="ctr">
                <a:solidFill>
                  <a:srgbClr val="FFFFFF"/>
                </a:solidFill>
                <a:prstDash val="solid"/>
              </a:ln>
              <a:effectLst/>
            </p:spPr>
          </p:cxnSp>
          <p:cxnSp>
            <p:nvCxnSpPr>
              <p:cNvPr id="68" name="Straight Connector 71"/>
              <p:cNvCxnSpPr>
                <a:stCxn id="63" idx="0"/>
                <a:endCxn id="60" idx="2"/>
              </p:cNvCxnSpPr>
              <p:nvPr/>
            </p:nvCxnSpPr>
            <p:spPr>
              <a:xfrm flipH="1">
                <a:off x="10152024" y="2775746"/>
                <a:ext cx="616" cy="74308"/>
              </a:xfrm>
              <a:prstGeom prst="line">
                <a:avLst/>
              </a:prstGeom>
              <a:noFill/>
              <a:ln w="38100" cap="rnd" cmpd="sng" algn="ctr">
                <a:solidFill>
                  <a:srgbClr val="FFFFFF"/>
                </a:solidFill>
                <a:prstDash val="solid"/>
              </a:ln>
              <a:effectLst/>
            </p:spPr>
          </p:cxnSp>
          <p:cxnSp>
            <p:nvCxnSpPr>
              <p:cNvPr id="69" name="Straight Connector 72"/>
              <p:cNvCxnSpPr/>
              <p:nvPr/>
            </p:nvCxnSpPr>
            <p:spPr>
              <a:xfrm flipV="1">
                <a:off x="10159871" y="3183913"/>
                <a:ext cx="0" cy="183515"/>
              </a:xfrm>
              <a:prstGeom prst="line">
                <a:avLst/>
              </a:prstGeom>
              <a:noFill/>
              <a:ln w="38100" cap="rnd" cmpd="sng" algn="ctr">
                <a:solidFill>
                  <a:srgbClr val="FFFFFF"/>
                </a:solidFill>
                <a:prstDash val="solid"/>
              </a:ln>
              <a:effectLst/>
            </p:spPr>
          </p:cxnSp>
          <p:cxnSp>
            <p:nvCxnSpPr>
              <p:cNvPr id="70" name="Straight Connector 73"/>
              <p:cNvCxnSpPr/>
              <p:nvPr/>
            </p:nvCxnSpPr>
            <p:spPr>
              <a:xfrm>
                <a:off x="10159871" y="3389692"/>
                <a:ext cx="281162" cy="1"/>
              </a:xfrm>
              <a:prstGeom prst="line">
                <a:avLst/>
              </a:prstGeom>
              <a:noFill/>
              <a:ln w="38100" cap="rnd" cmpd="sng" algn="ctr">
                <a:solidFill>
                  <a:srgbClr val="FFFFFF"/>
                </a:solidFill>
                <a:prstDash val="solid"/>
              </a:ln>
              <a:effectLst/>
            </p:spPr>
          </p:cxnSp>
        </p:grpSp>
      </p:grpSp>
      <p:grpSp>
        <p:nvGrpSpPr>
          <p:cNvPr id="7" name="组合 6"/>
          <p:cNvGrpSpPr/>
          <p:nvPr/>
        </p:nvGrpSpPr>
        <p:grpSpPr>
          <a:xfrm>
            <a:off x="6089848" y="1409835"/>
            <a:ext cx="5554637" cy="1471402"/>
            <a:chOff x="6089848" y="1409835"/>
            <a:chExt cx="5554637" cy="1471402"/>
          </a:xfrm>
        </p:grpSpPr>
        <p:sp>
          <p:nvSpPr>
            <p:cNvPr id="35" name="Rectangle 2"/>
            <p:cNvSpPr/>
            <p:nvPr/>
          </p:nvSpPr>
          <p:spPr bwMode="auto">
            <a:xfrm>
              <a:off x="6089848" y="1409835"/>
              <a:ext cx="2451726" cy="1471402"/>
            </a:xfrm>
            <a:prstGeom prst="rect">
              <a:avLst/>
            </a:prstGeom>
            <a:solidFill>
              <a:srgbClr val="0070C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部署方便</a:t>
              </a:r>
              <a:endParaRPr lang="zh-CN" altLang="en-US" sz="4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endParaRPr>
            </a:p>
          </p:txBody>
        </p:sp>
        <p:sp>
          <p:nvSpPr>
            <p:cNvPr id="36" name="Rectangle 2"/>
            <p:cNvSpPr/>
            <p:nvPr/>
          </p:nvSpPr>
          <p:spPr bwMode="auto">
            <a:xfrm>
              <a:off x="8656410" y="1409835"/>
              <a:ext cx="2988075" cy="1471402"/>
            </a:xfrm>
            <a:prstGeom prst="rect">
              <a:avLst/>
            </a:prstGeom>
            <a:solidFill>
              <a:srgbClr val="0070C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342900" lvl="1" indent="-342900" defTabSz="699085">
                <a:lnSpc>
                  <a:spcPct val="150000"/>
                </a:lnSpc>
                <a:buSzPct val="90000"/>
                <a:buFont typeface="Arial" panose="020B0604020202020204" pitchFamily="34" charset="0"/>
                <a:buChar char="•"/>
              </a:pPr>
              <a:r>
                <a:rPr lang="en-US" sz="2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Standalone</a:t>
              </a:r>
            </a:p>
            <a:p>
              <a:pPr marL="342900" lvl="1" indent="-342900" defTabSz="699085">
                <a:lnSpc>
                  <a:spcPct val="150000"/>
                </a:lnSpc>
                <a:buSzPct val="90000"/>
                <a:buFont typeface="Arial" panose="020B0604020202020204" pitchFamily="34" charset="0"/>
                <a:buChar char="•"/>
              </a:pPr>
              <a:r>
                <a:rPr lang="en-US" sz="2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 </a:t>
              </a:r>
              <a:r>
                <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on </a:t>
              </a:r>
              <a:r>
                <a:rPr lang="en-US" sz="2000" kern="0" dirty="0" err="1"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mesos</a:t>
              </a:r>
              <a:endParaRPr lang="en-US" sz="2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endParaRPr>
            </a:p>
            <a:p>
              <a:pPr marL="342900" lvl="1" indent="-342900" defTabSz="699085">
                <a:lnSpc>
                  <a:spcPct val="150000"/>
                </a:lnSpc>
                <a:buSzPct val="90000"/>
                <a:buFont typeface="Arial" panose="020B0604020202020204" pitchFamily="34" charset="0"/>
                <a:buChar char="•"/>
              </a:pPr>
              <a:r>
                <a:rPr lang="en-US" sz="2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 </a:t>
              </a:r>
              <a:r>
                <a:rPr lang="en-US" sz="20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on YARN</a:t>
              </a:r>
              <a:endParaRPr kumimoji="0" lang="en-US" sz="2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71" name="Group 149"/>
            <p:cNvGrpSpPr>
              <a:grpSpLocks noChangeAspect="1"/>
            </p:cNvGrpSpPr>
            <p:nvPr/>
          </p:nvGrpSpPr>
          <p:grpSpPr>
            <a:xfrm>
              <a:off x="7899400" y="2312315"/>
              <a:ext cx="554679" cy="521102"/>
              <a:chOff x="557490" y="4735414"/>
              <a:chExt cx="887407" cy="1031660"/>
            </a:xfrm>
          </p:grpSpPr>
          <p:pic>
            <p:nvPicPr>
              <p:cNvPr id="72" name="Picture 150" descr="\\MAGNUM\Projects\Microsoft\Cloud Power FY12\Design\Icons\PNGs\Server_2.png"/>
              <p:cNvPicPr>
                <a:picLocks noChangeAspect="1" noChangeArrowheads="1"/>
              </p:cNvPicPr>
              <p:nvPr/>
            </p:nvPicPr>
            <p:blipFill rotWithShape="1">
              <a:blip r:embed="rId9" cstate="print">
                <a:lum bright="100000"/>
              </a:blip>
              <a:srcRect l="27992" t="9777" r="28409" b="9255"/>
              <a:stretch/>
            </p:blipFill>
            <p:spPr bwMode="auto">
              <a:xfrm>
                <a:off x="889359" y="4735414"/>
                <a:ext cx="555538" cy="1031660"/>
              </a:xfrm>
              <a:prstGeom prst="rect">
                <a:avLst/>
              </a:prstGeom>
              <a:noFill/>
            </p:spPr>
          </p:pic>
          <p:grpSp>
            <p:nvGrpSpPr>
              <p:cNvPr id="73" name="Group 151"/>
              <p:cNvGrpSpPr/>
              <p:nvPr/>
            </p:nvGrpSpPr>
            <p:grpSpPr>
              <a:xfrm>
                <a:off x="557490" y="4825909"/>
                <a:ext cx="274321" cy="878028"/>
                <a:chOff x="557490" y="4765590"/>
                <a:chExt cx="274321" cy="878028"/>
              </a:xfrm>
            </p:grpSpPr>
            <p:sp>
              <p:nvSpPr>
                <p:cNvPr id="74" name="Freeform 5"/>
                <p:cNvSpPr>
                  <a:spLocks noChangeAspect="1" noEditPoints="1"/>
                </p:cNvSpPr>
                <p:nvPr/>
              </p:nvSpPr>
              <p:spPr bwMode="auto">
                <a:xfrm>
                  <a:off x="557491" y="5330340"/>
                  <a:ext cx="274320" cy="313278"/>
                </a:xfrm>
                <a:custGeom>
                  <a:avLst/>
                  <a:gdLst>
                    <a:gd name="T0" fmla="*/ 70 w 140"/>
                    <a:gd name="T1" fmla="*/ 0 h 161"/>
                    <a:gd name="T2" fmla="*/ 0 w 140"/>
                    <a:gd name="T3" fmla="*/ 23 h 161"/>
                    <a:gd name="T4" fmla="*/ 0 w 140"/>
                    <a:gd name="T5" fmla="*/ 138 h 161"/>
                    <a:gd name="T6" fmla="*/ 70 w 140"/>
                    <a:gd name="T7" fmla="*/ 161 h 161"/>
                    <a:gd name="T8" fmla="*/ 140 w 140"/>
                    <a:gd name="T9" fmla="*/ 138 h 161"/>
                    <a:gd name="T10" fmla="*/ 140 w 140"/>
                    <a:gd name="T11" fmla="*/ 23 h 161"/>
                    <a:gd name="T12" fmla="*/ 70 w 140"/>
                    <a:gd name="T13" fmla="*/ 0 h 161"/>
                    <a:gd name="T14" fmla="*/ 70 w 140"/>
                    <a:gd name="T15" fmla="*/ 39 h 161"/>
                    <a:gd name="T16" fmla="*/ 11 w 140"/>
                    <a:gd name="T17" fmla="*/ 23 h 161"/>
                    <a:gd name="T18" fmla="*/ 70 w 140"/>
                    <a:gd name="T19" fmla="*/ 7 h 161"/>
                    <a:gd name="T20" fmla="*/ 129 w 140"/>
                    <a:gd name="T21" fmla="*/ 23 h 161"/>
                    <a:gd name="T22" fmla="*/ 70 w 140"/>
                    <a:gd name="T23" fmla="*/ 3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61">
                      <a:moveTo>
                        <a:pt x="70" y="0"/>
                      </a:moveTo>
                      <a:cubicBezTo>
                        <a:pt x="44" y="0"/>
                        <a:pt x="0" y="5"/>
                        <a:pt x="0" y="23"/>
                      </a:cubicBezTo>
                      <a:cubicBezTo>
                        <a:pt x="0" y="138"/>
                        <a:pt x="0" y="138"/>
                        <a:pt x="0" y="138"/>
                      </a:cubicBezTo>
                      <a:cubicBezTo>
                        <a:pt x="0" y="156"/>
                        <a:pt x="44" y="161"/>
                        <a:pt x="70" y="161"/>
                      </a:cubicBezTo>
                      <a:cubicBezTo>
                        <a:pt x="96" y="161"/>
                        <a:pt x="140" y="156"/>
                        <a:pt x="140" y="138"/>
                      </a:cubicBezTo>
                      <a:cubicBezTo>
                        <a:pt x="140" y="23"/>
                        <a:pt x="140" y="23"/>
                        <a:pt x="140" y="23"/>
                      </a:cubicBezTo>
                      <a:cubicBezTo>
                        <a:pt x="140" y="5"/>
                        <a:pt x="96" y="0"/>
                        <a:pt x="70" y="0"/>
                      </a:cubicBezTo>
                      <a:close/>
                      <a:moveTo>
                        <a:pt x="70" y="39"/>
                      </a:moveTo>
                      <a:cubicBezTo>
                        <a:pt x="37" y="39"/>
                        <a:pt x="11" y="32"/>
                        <a:pt x="11" y="23"/>
                      </a:cubicBezTo>
                      <a:cubicBezTo>
                        <a:pt x="11" y="14"/>
                        <a:pt x="37" y="7"/>
                        <a:pt x="70" y="7"/>
                      </a:cubicBezTo>
                      <a:cubicBezTo>
                        <a:pt x="102" y="7"/>
                        <a:pt x="129" y="14"/>
                        <a:pt x="129" y="23"/>
                      </a:cubicBezTo>
                      <a:cubicBezTo>
                        <a:pt x="129" y="32"/>
                        <a:pt x="102" y="39"/>
                        <a:pt x="70" y="39"/>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0947">
                    <a:defRPr/>
                  </a:pPr>
                  <a:endParaRPr lang="en-US" kern="0">
                    <a:gradFill>
                      <a:gsLst>
                        <a:gs pos="0">
                          <a:srgbClr val="505050">
                            <a:lumMod val="0"/>
                            <a:lumOff val="100000"/>
                          </a:srgbClr>
                        </a:gs>
                        <a:gs pos="100000">
                          <a:srgbClr val="505050">
                            <a:lumMod val="0"/>
                            <a:lumOff val="100000"/>
                          </a:srgbClr>
                        </a:gs>
                      </a:gsLst>
                      <a:lin ang="5400000" scaled="0"/>
                    </a:gradFill>
                    <a:ea typeface="ＭＳ Ｐゴシック" charset="0"/>
                  </a:endParaRPr>
                </a:p>
              </p:txBody>
            </p:sp>
            <p:sp>
              <p:nvSpPr>
                <p:cNvPr id="75" name="Freeform 9"/>
                <p:cNvSpPr>
                  <a:spLocks noChangeAspect="1" noEditPoints="1"/>
                </p:cNvSpPr>
                <p:nvPr/>
              </p:nvSpPr>
              <p:spPr bwMode="auto">
                <a:xfrm>
                  <a:off x="557490" y="4765590"/>
                  <a:ext cx="274319" cy="233414"/>
                </a:xfrm>
                <a:custGeom>
                  <a:avLst/>
                  <a:gdLst>
                    <a:gd name="T0" fmla="*/ 547 w 576"/>
                    <a:gd name="T1" fmla="*/ 461 h 490"/>
                    <a:gd name="T2" fmla="*/ 0 w 576"/>
                    <a:gd name="T3" fmla="*/ 87 h 490"/>
                    <a:gd name="T4" fmla="*/ 0 w 576"/>
                    <a:gd name="T5" fmla="*/ 490 h 490"/>
                    <a:gd name="T6" fmla="*/ 576 w 576"/>
                    <a:gd name="T7" fmla="*/ 0 h 490"/>
                    <a:gd name="T8" fmla="*/ 0 w 576"/>
                    <a:gd name="T9" fmla="*/ 0 h 490"/>
                    <a:gd name="T10" fmla="*/ 335 w 576"/>
                    <a:gd name="T11" fmla="*/ 277 h 490"/>
                    <a:gd name="T12" fmla="*/ 319 w 576"/>
                    <a:gd name="T13" fmla="*/ 248 h 490"/>
                    <a:gd name="T14" fmla="*/ 300 w 576"/>
                    <a:gd name="T15" fmla="*/ 232 h 490"/>
                    <a:gd name="T16" fmla="*/ 268 w 576"/>
                    <a:gd name="T17" fmla="*/ 217 h 490"/>
                    <a:gd name="T18" fmla="*/ 243 w 576"/>
                    <a:gd name="T19" fmla="*/ 217 h 490"/>
                    <a:gd name="T20" fmla="*/ 212 w 576"/>
                    <a:gd name="T21" fmla="*/ 232 h 490"/>
                    <a:gd name="T22" fmla="*/ 193 w 576"/>
                    <a:gd name="T23" fmla="*/ 248 h 490"/>
                    <a:gd name="T24" fmla="*/ 177 w 576"/>
                    <a:gd name="T25" fmla="*/ 277 h 490"/>
                    <a:gd name="T26" fmla="*/ 172 w 576"/>
                    <a:gd name="T27" fmla="*/ 301 h 490"/>
                    <a:gd name="T28" fmla="*/ 178 w 576"/>
                    <a:gd name="T29" fmla="*/ 334 h 490"/>
                    <a:gd name="T30" fmla="*/ 190 w 576"/>
                    <a:gd name="T31" fmla="*/ 355 h 490"/>
                    <a:gd name="T32" fmla="*/ 216 w 576"/>
                    <a:gd name="T33" fmla="*/ 377 h 490"/>
                    <a:gd name="T34" fmla="*/ 239 w 576"/>
                    <a:gd name="T35" fmla="*/ 386 h 490"/>
                    <a:gd name="T36" fmla="*/ 259 w 576"/>
                    <a:gd name="T37" fmla="*/ 364 h 490"/>
                    <a:gd name="T38" fmla="*/ 293 w 576"/>
                    <a:gd name="T39" fmla="*/ 381 h 490"/>
                    <a:gd name="T40" fmla="*/ 298 w 576"/>
                    <a:gd name="T41" fmla="*/ 348 h 490"/>
                    <a:gd name="T42" fmla="*/ 335 w 576"/>
                    <a:gd name="T43" fmla="*/ 340 h 490"/>
                    <a:gd name="T44" fmla="*/ 317 w 576"/>
                    <a:gd name="T45" fmla="*/ 311 h 490"/>
                    <a:gd name="T46" fmla="*/ 290 w 576"/>
                    <a:gd name="T47" fmla="*/ 303 h 490"/>
                    <a:gd name="T48" fmla="*/ 232 w 576"/>
                    <a:gd name="T49" fmla="*/ 328 h 490"/>
                    <a:gd name="T50" fmla="*/ 256 w 576"/>
                    <a:gd name="T51" fmla="*/ 269 h 490"/>
                    <a:gd name="T52" fmla="*/ 240 w 576"/>
                    <a:gd name="T53" fmla="*/ 303 h 490"/>
                    <a:gd name="T54" fmla="*/ 256 w 576"/>
                    <a:gd name="T55" fmla="*/ 319 h 490"/>
                    <a:gd name="T56" fmla="*/ 396 w 576"/>
                    <a:gd name="T57" fmla="*/ 242 h 490"/>
                    <a:gd name="T58" fmla="*/ 406 w 576"/>
                    <a:gd name="T59" fmla="*/ 224 h 490"/>
                    <a:gd name="T60" fmla="*/ 397 w 576"/>
                    <a:gd name="T61" fmla="*/ 213 h 490"/>
                    <a:gd name="T62" fmla="*/ 373 w 576"/>
                    <a:gd name="T63" fmla="*/ 211 h 490"/>
                    <a:gd name="T64" fmla="*/ 358 w 576"/>
                    <a:gd name="T65" fmla="*/ 195 h 490"/>
                    <a:gd name="T66" fmla="*/ 340 w 576"/>
                    <a:gd name="T67" fmla="*/ 217 h 490"/>
                    <a:gd name="T68" fmla="*/ 323 w 576"/>
                    <a:gd name="T69" fmla="*/ 215 h 490"/>
                    <a:gd name="T70" fmla="*/ 319 w 576"/>
                    <a:gd name="T71" fmla="*/ 227 h 490"/>
                    <a:gd name="T72" fmla="*/ 330 w 576"/>
                    <a:gd name="T73" fmla="*/ 248 h 490"/>
                    <a:gd name="T74" fmla="*/ 319 w 576"/>
                    <a:gd name="T75" fmla="*/ 262 h 490"/>
                    <a:gd name="T76" fmla="*/ 328 w 576"/>
                    <a:gd name="T77" fmla="*/ 271 h 490"/>
                    <a:gd name="T78" fmla="*/ 354 w 576"/>
                    <a:gd name="T79" fmla="*/ 286 h 490"/>
                    <a:gd name="T80" fmla="*/ 370 w 576"/>
                    <a:gd name="T81" fmla="*/ 286 h 490"/>
                    <a:gd name="T82" fmla="*/ 396 w 576"/>
                    <a:gd name="T83" fmla="*/ 271 h 490"/>
                    <a:gd name="T84" fmla="*/ 406 w 576"/>
                    <a:gd name="T85" fmla="*/ 262 h 490"/>
                    <a:gd name="T86" fmla="*/ 395 w 576"/>
                    <a:gd name="T87" fmla="*/ 248 h 490"/>
                    <a:gd name="T88" fmla="*/ 362 w 576"/>
                    <a:gd name="T89" fmla="*/ 255 h 490"/>
                    <a:gd name="T90" fmla="*/ 375 w 576"/>
                    <a:gd name="T91" fmla="*/ 242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6" h="490">
                      <a:moveTo>
                        <a:pt x="28" y="116"/>
                      </a:moveTo>
                      <a:cubicBezTo>
                        <a:pt x="28" y="461"/>
                        <a:pt x="28" y="461"/>
                        <a:pt x="28" y="461"/>
                      </a:cubicBezTo>
                      <a:cubicBezTo>
                        <a:pt x="547" y="461"/>
                        <a:pt x="547" y="461"/>
                        <a:pt x="547" y="461"/>
                      </a:cubicBezTo>
                      <a:cubicBezTo>
                        <a:pt x="547" y="116"/>
                        <a:pt x="547" y="116"/>
                        <a:pt x="547" y="116"/>
                      </a:cubicBezTo>
                      <a:cubicBezTo>
                        <a:pt x="28" y="116"/>
                        <a:pt x="28" y="116"/>
                        <a:pt x="28" y="116"/>
                      </a:cubicBezTo>
                      <a:close/>
                      <a:moveTo>
                        <a:pt x="0" y="87"/>
                      </a:moveTo>
                      <a:cubicBezTo>
                        <a:pt x="576" y="87"/>
                        <a:pt x="576" y="87"/>
                        <a:pt x="576" y="87"/>
                      </a:cubicBezTo>
                      <a:cubicBezTo>
                        <a:pt x="576" y="490"/>
                        <a:pt x="576" y="490"/>
                        <a:pt x="576" y="490"/>
                      </a:cubicBezTo>
                      <a:cubicBezTo>
                        <a:pt x="0" y="490"/>
                        <a:pt x="0" y="490"/>
                        <a:pt x="0" y="490"/>
                      </a:cubicBezTo>
                      <a:cubicBezTo>
                        <a:pt x="0" y="87"/>
                        <a:pt x="0" y="87"/>
                        <a:pt x="0" y="87"/>
                      </a:cubicBezTo>
                      <a:close/>
                      <a:moveTo>
                        <a:pt x="0" y="0"/>
                      </a:moveTo>
                      <a:cubicBezTo>
                        <a:pt x="576" y="0"/>
                        <a:pt x="576" y="0"/>
                        <a:pt x="576" y="0"/>
                      </a:cubicBezTo>
                      <a:cubicBezTo>
                        <a:pt x="576" y="58"/>
                        <a:pt x="576" y="58"/>
                        <a:pt x="576" y="58"/>
                      </a:cubicBezTo>
                      <a:cubicBezTo>
                        <a:pt x="0" y="58"/>
                        <a:pt x="0" y="58"/>
                        <a:pt x="0" y="58"/>
                      </a:cubicBezTo>
                      <a:cubicBezTo>
                        <a:pt x="0" y="0"/>
                        <a:pt x="0" y="0"/>
                        <a:pt x="0" y="0"/>
                      </a:cubicBezTo>
                      <a:close/>
                      <a:moveTo>
                        <a:pt x="342" y="296"/>
                      </a:moveTo>
                      <a:cubicBezTo>
                        <a:pt x="339" y="280"/>
                        <a:pt x="339" y="280"/>
                        <a:pt x="339" y="280"/>
                      </a:cubicBezTo>
                      <a:cubicBezTo>
                        <a:pt x="339" y="279"/>
                        <a:pt x="338" y="277"/>
                        <a:pt x="335" y="277"/>
                      </a:cubicBezTo>
                      <a:cubicBezTo>
                        <a:pt x="311" y="276"/>
                        <a:pt x="311" y="276"/>
                        <a:pt x="311" y="276"/>
                      </a:cubicBezTo>
                      <a:cubicBezTo>
                        <a:pt x="310" y="274"/>
                        <a:pt x="309" y="272"/>
                        <a:pt x="307" y="270"/>
                      </a:cubicBezTo>
                      <a:cubicBezTo>
                        <a:pt x="319" y="248"/>
                        <a:pt x="319" y="248"/>
                        <a:pt x="319" y="248"/>
                      </a:cubicBezTo>
                      <a:cubicBezTo>
                        <a:pt x="320" y="246"/>
                        <a:pt x="319" y="244"/>
                        <a:pt x="317" y="243"/>
                      </a:cubicBezTo>
                      <a:cubicBezTo>
                        <a:pt x="305" y="233"/>
                        <a:pt x="305" y="233"/>
                        <a:pt x="305" y="233"/>
                      </a:cubicBezTo>
                      <a:cubicBezTo>
                        <a:pt x="304" y="231"/>
                        <a:pt x="301" y="231"/>
                        <a:pt x="300" y="232"/>
                      </a:cubicBezTo>
                      <a:cubicBezTo>
                        <a:pt x="280" y="247"/>
                        <a:pt x="280" y="247"/>
                        <a:pt x="280" y="247"/>
                      </a:cubicBezTo>
                      <a:cubicBezTo>
                        <a:pt x="278" y="246"/>
                        <a:pt x="277" y="246"/>
                        <a:pt x="274" y="245"/>
                      </a:cubicBezTo>
                      <a:cubicBezTo>
                        <a:pt x="268" y="217"/>
                        <a:pt x="268" y="217"/>
                        <a:pt x="268" y="217"/>
                      </a:cubicBezTo>
                      <a:cubicBezTo>
                        <a:pt x="268" y="215"/>
                        <a:pt x="266" y="214"/>
                        <a:pt x="264" y="214"/>
                      </a:cubicBezTo>
                      <a:cubicBezTo>
                        <a:pt x="248" y="214"/>
                        <a:pt x="248" y="214"/>
                        <a:pt x="248" y="214"/>
                      </a:cubicBezTo>
                      <a:cubicBezTo>
                        <a:pt x="246" y="214"/>
                        <a:pt x="244" y="215"/>
                        <a:pt x="243" y="217"/>
                      </a:cubicBezTo>
                      <a:cubicBezTo>
                        <a:pt x="238" y="245"/>
                        <a:pt x="238" y="245"/>
                        <a:pt x="238" y="245"/>
                      </a:cubicBezTo>
                      <a:cubicBezTo>
                        <a:pt x="235" y="246"/>
                        <a:pt x="233" y="246"/>
                        <a:pt x="232" y="247"/>
                      </a:cubicBezTo>
                      <a:cubicBezTo>
                        <a:pt x="212" y="232"/>
                        <a:pt x="212" y="232"/>
                        <a:pt x="212" y="232"/>
                      </a:cubicBezTo>
                      <a:cubicBezTo>
                        <a:pt x="210" y="231"/>
                        <a:pt x="208" y="231"/>
                        <a:pt x="207" y="232"/>
                      </a:cubicBezTo>
                      <a:cubicBezTo>
                        <a:pt x="194" y="243"/>
                        <a:pt x="194" y="243"/>
                        <a:pt x="194" y="243"/>
                      </a:cubicBezTo>
                      <a:cubicBezTo>
                        <a:pt x="193" y="244"/>
                        <a:pt x="193" y="246"/>
                        <a:pt x="193" y="248"/>
                      </a:cubicBezTo>
                      <a:cubicBezTo>
                        <a:pt x="204" y="270"/>
                        <a:pt x="204" y="270"/>
                        <a:pt x="204" y="270"/>
                      </a:cubicBezTo>
                      <a:cubicBezTo>
                        <a:pt x="203" y="272"/>
                        <a:pt x="202" y="274"/>
                        <a:pt x="201" y="276"/>
                      </a:cubicBezTo>
                      <a:cubicBezTo>
                        <a:pt x="177" y="277"/>
                        <a:pt x="177" y="277"/>
                        <a:pt x="177" y="277"/>
                      </a:cubicBezTo>
                      <a:cubicBezTo>
                        <a:pt x="174" y="277"/>
                        <a:pt x="173" y="279"/>
                        <a:pt x="172" y="280"/>
                      </a:cubicBezTo>
                      <a:cubicBezTo>
                        <a:pt x="169" y="296"/>
                        <a:pt x="169" y="296"/>
                        <a:pt x="169" y="296"/>
                      </a:cubicBezTo>
                      <a:cubicBezTo>
                        <a:pt x="169" y="298"/>
                        <a:pt x="170" y="300"/>
                        <a:pt x="172" y="301"/>
                      </a:cubicBezTo>
                      <a:cubicBezTo>
                        <a:pt x="195" y="311"/>
                        <a:pt x="195" y="311"/>
                        <a:pt x="195" y="311"/>
                      </a:cubicBezTo>
                      <a:cubicBezTo>
                        <a:pt x="195" y="313"/>
                        <a:pt x="195" y="315"/>
                        <a:pt x="196" y="318"/>
                      </a:cubicBezTo>
                      <a:cubicBezTo>
                        <a:pt x="178" y="334"/>
                        <a:pt x="178" y="334"/>
                        <a:pt x="178" y="334"/>
                      </a:cubicBezTo>
                      <a:cubicBezTo>
                        <a:pt x="177" y="335"/>
                        <a:pt x="176" y="338"/>
                        <a:pt x="177" y="340"/>
                      </a:cubicBezTo>
                      <a:cubicBezTo>
                        <a:pt x="185" y="354"/>
                        <a:pt x="185" y="354"/>
                        <a:pt x="185" y="354"/>
                      </a:cubicBezTo>
                      <a:cubicBezTo>
                        <a:pt x="186" y="355"/>
                        <a:pt x="188" y="356"/>
                        <a:pt x="190" y="355"/>
                      </a:cubicBezTo>
                      <a:cubicBezTo>
                        <a:pt x="214" y="348"/>
                        <a:pt x="214" y="348"/>
                        <a:pt x="214" y="348"/>
                      </a:cubicBezTo>
                      <a:cubicBezTo>
                        <a:pt x="216" y="350"/>
                        <a:pt x="217" y="351"/>
                        <a:pt x="219" y="353"/>
                      </a:cubicBezTo>
                      <a:cubicBezTo>
                        <a:pt x="216" y="377"/>
                        <a:pt x="216" y="377"/>
                        <a:pt x="216" y="377"/>
                      </a:cubicBezTo>
                      <a:cubicBezTo>
                        <a:pt x="216" y="379"/>
                        <a:pt x="217" y="381"/>
                        <a:pt x="219" y="381"/>
                      </a:cubicBezTo>
                      <a:cubicBezTo>
                        <a:pt x="234" y="387"/>
                        <a:pt x="234" y="387"/>
                        <a:pt x="234" y="387"/>
                      </a:cubicBezTo>
                      <a:cubicBezTo>
                        <a:pt x="236" y="387"/>
                        <a:pt x="238" y="387"/>
                        <a:pt x="239" y="386"/>
                      </a:cubicBezTo>
                      <a:cubicBezTo>
                        <a:pt x="252" y="364"/>
                        <a:pt x="252" y="364"/>
                        <a:pt x="252" y="364"/>
                      </a:cubicBezTo>
                      <a:cubicBezTo>
                        <a:pt x="253" y="364"/>
                        <a:pt x="255" y="365"/>
                        <a:pt x="256" y="365"/>
                      </a:cubicBezTo>
                      <a:cubicBezTo>
                        <a:pt x="257" y="365"/>
                        <a:pt x="258" y="364"/>
                        <a:pt x="259" y="364"/>
                      </a:cubicBezTo>
                      <a:cubicBezTo>
                        <a:pt x="272" y="386"/>
                        <a:pt x="272" y="386"/>
                        <a:pt x="272" y="386"/>
                      </a:cubicBezTo>
                      <a:cubicBezTo>
                        <a:pt x="274" y="387"/>
                        <a:pt x="276" y="387"/>
                        <a:pt x="278" y="387"/>
                      </a:cubicBezTo>
                      <a:cubicBezTo>
                        <a:pt x="293" y="381"/>
                        <a:pt x="293" y="381"/>
                        <a:pt x="293" y="381"/>
                      </a:cubicBezTo>
                      <a:cubicBezTo>
                        <a:pt x="295" y="381"/>
                        <a:pt x="296" y="379"/>
                        <a:pt x="296" y="377"/>
                      </a:cubicBezTo>
                      <a:cubicBezTo>
                        <a:pt x="293" y="353"/>
                        <a:pt x="293" y="353"/>
                        <a:pt x="293" y="353"/>
                      </a:cubicBezTo>
                      <a:cubicBezTo>
                        <a:pt x="294" y="351"/>
                        <a:pt x="296" y="350"/>
                        <a:pt x="298" y="348"/>
                      </a:cubicBezTo>
                      <a:cubicBezTo>
                        <a:pt x="322" y="355"/>
                        <a:pt x="322" y="355"/>
                        <a:pt x="322" y="355"/>
                      </a:cubicBezTo>
                      <a:cubicBezTo>
                        <a:pt x="323" y="356"/>
                        <a:pt x="326" y="355"/>
                        <a:pt x="326" y="354"/>
                      </a:cubicBezTo>
                      <a:cubicBezTo>
                        <a:pt x="335" y="340"/>
                        <a:pt x="335" y="340"/>
                        <a:pt x="335" y="340"/>
                      </a:cubicBezTo>
                      <a:cubicBezTo>
                        <a:pt x="336" y="338"/>
                        <a:pt x="335" y="335"/>
                        <a:pt x="334" y="334"/>
                      </a:cubicBezTo>
                      <a:cubicBezTo>
                        <a:pt x="316" y="318"/>
                        <a:pt x="316" y="318"/>
                        <a:pt x="316" y="318"/>
                      </a:cubicBezTo>
                      <a:cubicBezTo>
                        <a:pt x="316" y="315"/>
                        <a:pt x="316" y="313"/>
                        <a:pt x="317" y="311"/>
                      </a:cubicBezTo>
                      <a:cubicBezTo>
                        <a:pt x="340" y="301"/>
                        <a:pt x="340" y="301"/>
                        <a:pt x="340" y="301"/>
                      </a:cubicBezTo>
                      <a:cubicBezTo>
                        <a:pt x="342" y="300"/>
                        <a:pt x="342" y="299"/>
                        <a:pt x="342" y="296"/>
                      </a:cubicBezTo>
                      <a:close/>
                      <a:moveTo>
                        <a:pt x="290" y="303"/>
                      </a:moveTo>
                      <a:cubicBezTo>
                        <a:pt x="290" y="313"/>
                        <a:pt x="286" y="321"/>
                        <a:pt x="280" y="328"/>
                      </a:cubicBezTo>
                      <a:cubicBezTo>
                        <a:pt x="274" y="334"/>
                        <a:pt x="265" y="338"/>
                        <a:pt x="256" y="338"/>
                      </a:cubicBezTo>
                      <a:cubicBezTo>
                        <a:pt x="246" y="338"/>
                        <a:pt x="238" y="334"/>
                        <a:pt x="232" y="328"/>
                      </a:cubicBezTo>
                      <a:cubicBezTo>
                        <a:pt x="226" y="321"/>
                        <a:pt x="222" y="313"/>
                        <a:pt x="222" y="303"/>
                      </a:cubicBezTo>
                      <a:cubicBezTo>
                        <a:pt x="222" y="294"/>
                        <a:pt x="226" y="285"/>
                        <a:pt x="232" y="279"/>
                      </a:cubicBezTo>
                      <a:cubicBezTo>
                        <a:pt x="238" y="273"/>
                        <a:pt x="246" y="269"/>
                        <a:pt x="256" y="269"/>
                      </a:cubicBezTo>
                      <a:cubicBezTo>
                        <a:pt x="265" y="269"/>
                        <a:pt x="274" y="273"/>
                        <a:pt x="280" y="279"/>
                      </a:cubicBezTo>
                      <a:cubicBezTo>
                        <a:pt x="286" y="285"/>
                        <a:pt x="290" y="294"/>
                        <a:pt x="290" y="303"/>
                      </a:cubicBezTo>
                      <a:close/>
                      <a:moveTo>
                        <a:pt x="240" y="303"/>
                      </a:moveTo>
                      <a:cubicBezTo>
                        <a:pt x="240" y="295"/>
                        <a:pt x="247" y="288"/>
                        <a:pt x="256" y="288"/>
                      </a:cubicBezTo>
                      <a:cubicBezTo>
                        <a:pt x="265" y="288"/>
                        <a:pt x="272" y="295"/>
                        <a:pt x="272" y="303"/>
                      </a:cubicBezTo>
                      <a:cubicBezTo>
                        <a:pt x="272" y="312"/>
                        <a:pt x="265" y="319"/>
                        <a:pt x="256" y="319"/>
                      </a:cubicBezTo>
                      <a:cubicBezTo>
                        <a:pt x="247" y="319"/>
                        <a:pt x="240" y="312"/>
                        <a:pt x="240" y="303"/>
                      </a:cubicBezTo>
                      <a:close/>
                      <a:moveTo>
                        <a:pt x="395" y="248"/>
                      </a:moveTo>
                      <a:cubicBezTo>
                        <a:pt x="395" y="247"/>
                        <a:pt x="396" y="244"/>
                        <a:pt x="396" y="242"/>
                      </a:cubicBezTo>
                      <a:cubicBezTo>
                        <a:pt x="396" y="240"/>
                        <a:pt x="395" y="238"/>
                        <a:pt x="395" y="236"/>
                      </a:cubicBezTo>
                      <a:cubicBezTo>
                        <a:pt x="404" y="227"/>
                        <a:pt x="404" y="227"/>
                        <a:pt x="404" y="227"/>
                      </a:cubicBezTo>
                      <a:cubicBezTo>
                        <a:pt x="406" y="227"/>
                        <a:pt x="406" y="225"/>
                        <a:pt x="406" y="224"/>
                      </a:cubicBezTo>
                      <a:cubicBezTo>
                        <a:pt x="406" y="224"/>
                        <a:pt x="406" y="223"/>
                        <a:pt x="406" y="222"/>
                      </a:cubicBezTo>
                      <a:cubicBezTo>
                        <a:pt x="401" y="215"/>
                        <a:pt x="401" y="215"/>
                        <a:pt x="401" y="215"/>
                      </a:cubicBezTo>
                      <a:cubicBezTo>
                        <a:pt x="400" y="214"/>
                        <a:pt x="399" y="213"/>
                        <a:pt x="397" y="213"/>
                      </a:cubicBezTo>
                      <a:cubicBezTo>
                        <a:pt x="397" y="213"/>
                        <a:pt x="397" y="213"/>
                        <a:pt x="396" y="213"/>
                      </a:cubicBezTo>
                      <a:cubicBezTo>
                        <a:pt x="384" y="217"/>
                        <a:pt x="384" y="217"/>
                        <a:pt x="384" y="217"/>
                      </a:cubicBezTo>
                      <a:cubicBezTo>
                        <a:pt x="381" y="214"/>
                        <a:pt x="377" y="212"/>
                        <a:pt x="373" y="211"/>
                      </a:cubicBezTo>
                      <a:cubicBezTo>
                        <a:pt x="370" y="198"/>
                        <a:pt x="370" y="198"/>
                        <a:pt x="370" y="198"/>
                      </a:cubicBezTo>
                      <a:cubicBezTo>
                        <a:pt x="370" y="197"/>
                        <a:pt x="368" y="195"/>
                        <a:pt x="366" y="195"/>
                      </a:cubicBezTo>
                      <a:cubicBezTo>
                        <a:pt x="358" y="195"/>
                        <a:pt x="358" y="195"/>
                        <a:pt x="358" y="195"/>
                      </a:cubicBezTo>
                      <a:cubicBezTo>
                        <a:pt x="356" y="195"/>
                        <a:pt x="354" y="197"/>
                        <a:pt x="354" y="198"/>
                      </a:cubicBezTo>
                      <a:cubicBezTo>
                        <a:pt x="351" y="211"/>
                        <a:pt x="351" y="211"/>
                        <a:pt x="351" y="211"/>
                      </a:cubicBezTo>
                      <a:cubicBezTo>
                        <a:pt x="347" y="212"/>
                        <a:pt x="343" y="214"/>
                        <a:pt x="340" y="217"/>
                      </a:cubicBezTo>
                      <a:cubicBezTo>
                        <a:pt x="328" y="213"/>
                        <a:pt x="328" y="213"/>
                        <a:pt x="328" y="213"/>
                      </a:cubicBezTo>
                      <a:cubicBezTo>
                        <a:pt x="327" y="213"/>
                        <a:pt x="327" y="213"/>
                        <a:pt x="327" y="213"/>
                      </a:cubicBezTo>
                      <a:cubicBezTo>
                        <a:pt x="325" y="213"/>
                        <a:pt x="324" y="214"/>
                        <a:pt x="323" y="215"/>
                      </a:cubicBezTo>
                      <a:cubicBezTo>
                        <a:pt x="319" y="222"/>
                        <a:pt x="319" y="222"/>
                        <a:pt x="319" y="222"/>
                      </a:cubicBezTo>
                      <a:cubicBezTo>
                        <a:pt x="318" y="223"/>
                        <a:pt x="318" y="224"/>
                        <a:pt x="318" y="224"/>
                      </a:cubicBezTo>
                      <a:cubicBezTo>
                        <a:pt x="318" y="225"/>
                        <a:pt x="319" y="227"/>
                        <a:pt x="319" y="227"/>
                      </a:cubicBezTo>
                      <a:cubicBezTo>
                        <a:pt x="330" y="236"/>
                        <a:pt x="330" y="236"/>
                        <a:pt x="330" y="236"/>
                      </a:cubicBezTo>
                      <a:cubicBezTo>
                        <a:pt x="329" y="238"/>
                        <a:pt x="328" y="240"/>
                        <a:pt x="328" y="242"/>
                      </a:cubicBezTo>
                      <a:cubicBezTo>
                        <a:pt x="328" y="244"/>
                        <a:pt x="329" y="246"/>
                        <a:pt x="330" y="248"/>
                      </a:cubicBezTo>
                      <a:cubicBezTo>
                        <a:pt x="319" y="257"/>
                        <a:pt x="319" y="257"/>
                        <a:pt x="319" y="257"/>
                      </a:cubicBezTo>
                      <a:cubicBezTo>
                        <a:pt x="319" y="258"/>
                        <a:pt x="318" y="259"/>
                        <a:pt x="318" y="260"/>
                      </a:cubicBezTo>
                      <a:cubicBezTo>
                        <a:pt x="318" y="261"/>
                        <a:pt x="318" y="261"/>
                        <a:pt x="319" y="262"/>
                      </a:cubicBezTo>
                      <a:cubicBezTo>
                        <a:pt x="323" y="269"/>
                        <a:pt x="323" y="269"/>
                        <a:pt x="323" y="269"/>
                      </a:cubicBezTo>
                      <a:cubicBezTo>
                        <a:pt x="324" y="271"/>
                        <a:pt x="325" y="271"/>
                        <a:pt x="327" y="271"/>
                      </a:cubicBezTo>
                      <a:cubicBezTo>
                        <a:pt x="327" y="271"/>
                        <a:pt x="327" y="271"/>
                        <a:pt x="328" y="271"/>
                      </a:cubicBezTo>
                      <a:cubicBezTo>
                        <a:pt x="340" y="267"/>
                        <a:pt x="340" y="267"/>
                        <a:pt x="340" y="267"/>
                      </a:cubicBezTo>
                      <a:cubicBezTo>
                        <a:pt x="343" y="270"/>
                        <a:pt x="347" y="272"/>
                        <a:pt x="351" y="273"/>
                      </a:cubicBezTo>
                      <a:cubicBezTo>
                        <a:pt x="354" y="286"/>
                        <a:pt x="354" y="286"/>
                        <a:pt x="354" y="286"/>
                      </a:cubicBezTo>
                      <a:cubicBezTo>
                        <a:pt x="354" y="288"/>
                        <a:pt x="356" y="289"/>
                        <a:pt x="358" y="289"/>
                      </a:cubicBezTo>
                      <a:cubicBezTo>
                        <a:pt x="366" y="289"/>
                        <a:pt x="366" y="289"/>
                        <a:pt x="366" y="289"/>
                      </a:cubicBezTo>
                      <a:cubicBezTo>
                        <a:pt x="368" y="289"/>
                        <a:pt x="370" y="288"/>
                        <a:pt x="370" y="286"/>
                      </a:cubicBezTo>
                      <a:cubicBezTo>
                        <a:pt x="373" y="274"/>
                        <a:pt x="373" y="274"/>
                        <a:pt x="373" y="274"/>
                      </a:cubicBezTo>
                      <a:cubicBezTo>
                        <a:pt x="377" y="272"/>
                        <a:pt x="381" y="270"/>
                        <a:pt x="384" y="267"/>
                      </a:cubicBezTo>
                      <a:cubicBezTo>
                        <a:pt x="396" y="271"/>
                        <a:pt x="396" y="271"/>
                        <a:pt x="396" y="271"/>
                      </a:cubicBezTo>
                      <a:cubicBezTo>
                        <a:pt x="397" y="271"/>
                        <a:pt x="397" y="271"/>
                        <a:pt x="397" y="271"/>
                      </a:cubicBezTo>
                      <a:cubicBezTo>
                        <a:pt x="399" y="271"/>
                        <a:pt x="400" y="271"/>
                        <a:pt x="401" y="269"/>
                      </a:cubicBezTo>
                      <a:cubicBezTo>
                        <a:pt x="406" y="262"/>
                        <a:pt x="406" y="262"/>
                        <a:pt x="406" y="262"/>
                      </a:cubicBezTo>
                      <a:cubicBezTo>
                        <a:pt x="406" y="261"/>
                        <a:pt x="406" y="261"/>
                        <a:pt x="406" y="260"/>
                      </a:cubicBezTo>
                      <a:cubicBezTo>
                        <a:pt x="406" y="259"/>
                        <a:pt x="406" y="258"/>
                        <a:pt x="404" y="257"/>
                      </a:cubicBezTo>
                      <a:cubicBezTo>
                        <a:pt x="395" y="248"/>
                        <a:pt x="395" y="248"/>
                        <a:pt x="395" y="248"/>
                      </a:cubicBezTo>
                      <a:cubicBezTo>
                        <a:pt x="395" y="248"/>
                        <a:pt x="395" y="248"/>
                        <a:pt x="395" y="248"/>
                      </a:cubicBezTo>
                      <a:close/>
                      <a:moveTo>
                        <a:pt x="375" y="242"/>
                      </a:moveTo>
                      <a:cubicBezTo>
                        <a:pt x="375" y="249"/>
                        <a:pt x="369" y="255"/>
                        <a:pt x="362" y="255"/>
                      </a:cubicBezTo>
                      <a:cubicBezTo>
                        <a:pt x="355" y="255"/>
                        <a:pt x="349" y="249"/>
                        <a:pt x="349" y="242"/>
                      </a:cubicBezTo>
                      <a:cubicBezTo>
                        <a:pt x="349" y="235"/>
                        <a:pt x="355" y="229"/>
                        <a:pt x="362" y="229"/>
                      </a:cubicBezTo>
                      <a:cubicBezTo>
                        <a:pt x="369" y="229"/>
                        <a:pt x="375" y="235"/>
                        <a:pt x="375" y="242"/>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0947">
                    <a:defRPr/>
                  </a:pPr>
                  <a:endParaRPr lang="en-US" kern="0">
                    <a:gradFill>
                      <a:gsLst>
                        <a:gs pos="0">
                          <a:srgbClr val="505050">
                            <a:lumMod val="0"/>
                            <a:lumOff val="100000"/>
                          </a:srgbClr>
                        </a:gs>
                        <a:gs pos="100000">
                          <a:srgbClr val="505050">
                            <a:lumMod val="0"/>
                            <a:lumOff val="100000"/>
                          </a:srgbClr>
                        </a:gs>
                      </a:gsLst>
                      <a:lin ang="5400000" scaled="0"/>
                    </a:gradFill>
                    <a:ea typeface="ＭＳ Ｐゴシック" charset="0"/>
                  </a:endParaRPr>
                </a:p>
              </p:txBody>
            </p:sp>
            <p:cxnSp>
              <p:nvCxnSpPr>
                <p:cNvPr id="76" name="Straight Arrow Connector 154"/>
                <p:cNvCxnSpPr/>
                <p:nvPr/>
              </p:nvCxnSpPr>
              <p:spPr>
                <a:xfrm>
                  <a:off x="694650" y="5028918"/>
                  <a:ext cx="0" cy="274320"/>
                </a:xfrm>
                <a:prstGeom prst="straightConnector1">
                  <a:avLst/>
                </a:prstGeom>
                <a:noFill/>
                <a:ln w="25400" cap="flat" cmpd="sng" algn="ctr">
                  <a:solidFill>
                    <a:srgbClr val="FFFFFF"/>
                  </a:solidFill>
                  <a:prstDash val="solid"/>
                  <a:headEnd type="triangle"/>
                  <a:tailEnd type="triangle"/>
                </a:ln>
                <a:effectLst/>
              </p:spPr>
            </p:cxnSp>
          </p:grpSp>
        </p:grpSp>
      </p:grpSp>
      <p:grpSp>
        <p:nvGrpSpPr>
          <p:cNvPr id="10" name="组合 9"/>
          <p:cNvGrpSpPr/>
          <p:nvPr/>
        </p:nvGrpSpPr>
        <p:grpSpPr>
          <a:xfrm>
            <a:off x="285396" y="4660026"/>
            <a:ext cx="5554637" cy="1471402"/>
            <a:chOff x="285396" y="4660026"/>
            <a:chExt cx="5554637" cy="1471402"/>
          </a:xfrm>
        </p:grpSpPr>
        <p:sp>
          <p:nvSpPr>
            <p:cNvPr id="22" name="Rectangle 2"/>
            <p:cNvSpPr/>
            <p:nvPr/>
          </p:nvSpPr>
          <p:spPr bwMode="auto">
            <a:xfrm>
              <a:off x="285396" y="4660026"/>
              <a:ext cx="2451726" cy="1471402"/>
            </a:xfrm>
            <a:prstGeom prst="rect">
              <a:avLst/>
            </a:prstGeom>
            <a:solidFill>
              <a:srgbClr val="00B05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buSzPct val="90000"/>
              </a:pPr>
              <a:r>
                <a:rPr lang="zh-CN" altLang="en-US" sz="40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使用简单</a:t>
              </a:r>
              <a:endParaRPr kumimoji="0" lang="en-US" sz="40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Rectangle 2"/>
            <p:cNvSpPr/>
            <p:nvPr/>
          </p:nvSpPr>
          <p:spPr bwMode="auto">
            <a:xfrm>
              <a:off x="2851958" y="4660026"/>
              <a:ext cx="2988075" cy="1471402"/>
            </a:xfrm>
            <a:prstGeom prst="rect">
              <a:avLst/>
            </a:prstGeom>
            <a:solidFill>
              <a:srgbClr val="00B050"/>
            </a:solidFill>
            <a:ln w="9525" cap="flat" cmpd="sng" algn="ctr">
              <a:noFill/>
              <a:prstDash val="solid"/>
              <a:headEnd type="none" w="med" len="med"/>
              <a:tailEnd type="none" w="med" len="med"/>
            </a:ln>
            <a:effectLst/>
          </p:spPr>
          <p:txBody>
            <a:bodyPr vert="horz" wrap="square" lIns="186423" tIns="93212" rIns="186423" bIns="93212" numCol="1" rtlCol="0" anchor="t" anchorCtr="0" compatLnSpc="1">
              <a:prstTxWarp prst="textNoShape">
                <a:avLst/>
              </a:prstTxWarp>
              <a:noAutofit/>
            </a:bodyPr>
            <a:lstStyle/>
            <a:p>
              <a:pPr marL="0" lvl="1" defTabSz="699085">
                <a:lnSpc>
                  <a:spcPts val="2000"/>
                </a:lnSpc>
                <a:buSzPct val="90000"/>
              </a:pP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spark.textFile</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ts val="2000"/>
                </a:lnSpc>
                <a:buSzPct val="90000"/>
              </a:pP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flatMap</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 =&gt; </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line.split</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 </a:t>
              </a: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ts val="2000"/>
                </a:lnSpc>
                <a:buSzPct val="90000"/>
              </a:pP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map(word =&gt; (word, 1</a:t>
              </a: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p>
            <a:p>
              <a:pPr marL="0" lvl="1" defTabSz="699085">
                <a:lnSpc>
                  <a:spcPts val="2000"/>
                </a:lnSpc>
                <a:buSzPct val="90000"/>
              </a:pP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reduceByKey</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(_ + </a:t>
              </a: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_)</a:t>
              </a:r>
            </a:p>
            <a:p>
              <a:pPr marL="0" lvl="1" defTabSz="699085">
                <a:lnSpc>
                  <a:spcPts val="2000"/>
                </a:lnSpc>
                <a:buSzPct val="90000"/>
              </a:pPr>
              <a:r>
                <a:rPr lang="en-US" sz="1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saveAsTextFile</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r>
                <a:rPr lang="en-US" sz="1400" kern="0" dirty="0" err="1">
                  <a:ln>
                    <a:solidFill>
                      <a:srgbClr val="FFFFFF">
                        <a:alpha val="0"/>
                      </a:srgbClr>
                    </a:solidFill>
                  </a:ln>
                  <a:solidFill>
                    <a:srgbClr val="FFFFFF"/>
                  </a:solidFill>
                  <a:latin typeface="微软雅黑" panose="020B0503020204020204" pitchFamily="34" charset="-122"/>
                  <a:ea typeface="微软雅黑" panose="020B0503020204020204" pitchFamily="34" charset="-122"/>
                </a:rPr>
                <a:t>hdfs</a:t>
              </a:r>
              <a:r>
                <a:rPr lang="en-US" sz="1400" kern="0" dirty="0">
                  <a:ln>
                    <a:solidFill>
                      <a:srgbClr val="FFFFFF">
                        <a:alpha val="0"/>
                      </a:srgbClr>
                    </a:solidFill>
                  </a:ln>
                  <a:solidFill>
                    <a:srgbClr val="FFFFFF"/>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77" name="Freeform 7"/>
            <p:cNvSpPr>
              <a:spLocks noChangeAspect="1" noEditPoints="1"/>
            </p:cNvSpPr>
            <p:nvPr/>
          </p:nvSpPr>
          <p:spPr bwMode="auto">
            <a:xfrm>
              <a:off x="2133550" y="5624304"/>
              <a:ext cx="521326" cy="413984"/>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rgbClr val="FFFFFF"/>
            </a:solidFill>
            <a:ln w="25400" cap="flat" cmpd="sng" algn="ctr">
              <a:noFill/>
              <a:prstDash val="solid"/>
              <a:headEnd type="none" w="med" len="med"/>
              <a:tailEnd type="none" w="med" len="med"/>
            </a:ln>
            <a:effectLst/>
          </p:spPr>
          <p:txBody>
            <a:bodyPr vert="horz" wrap="square" lIns="118351" tIns="59176" rIns="118351" bIns="59176" numCol="1" rtlCol="0" anchor="ctr" anchorCtr="0" compatLnSpc="1">
              <a:prstTxWarp prst="textNoShape">
                <a:avLst/>
              </a:prstTxWarp>
            </a:bodyPr>
            <a:lstStyle/>
            <a:p>
              <a:pPr defTabSz="1064794">
                <a:defRPr/>
              </a:pPr>
              <a:endParaRPr lang="en-US" sz="2900" kern="0" spc="-174">
                <a:solidFill>
                  <a:schemeClr val="bg1">
                    <a:lumMod val="50000"/>
                    <a:lumOff val="50000"/>
                  </a:schemeClr>
                </a:solidFill>
                <a:latin typeface="Segoe Light" pitchFamily="34" charset="0"/>
              </a:endParaRPr>
            </a:p>
          </p:txBody>
        </p:sp>
      </p:grpSp>
    </p:spTree>
    <p:custDataLst>
      <p:tags r:id="rId1"/>
    </p:custDataLst>
    <p:extLst>
      <p:ext uri="{BB962C8B-B14F-4D97-AF65-F5344CB8AC3E}">
        <p14:creationId xmlns:p14="http://schemas.microsoft.com/office/powerpoint/2010/main" val="3812448102"/>
      </p:ext>
    </p:extLst>
  </p:cSld>
  <p:clrMapOvr>
    <a:masterClrMapping/>
  </p:clrMapOvr>
  <p:transition spd="slow" advTm="667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lvl="1" defTabSz="699085">
              <a:buSzPct val="90000"/>
            </a:pPr>
            <a:r>
              <a:rPr lang="en-US" altLang="zh-CN" sz="4400" kern="0" dirty="0" smtClean="0">
                <a:ln>
                  <a:solidFill>
                    <a:srgbClr val="FFFFFF">
                      <a:alpha val="0"/>
                    </a:srgbClr>
                  </a:solidFill>
                </a:ln>
                <a:solidFill>
                  <a:srgbClr val="FFFFFF"/>
                </a:solidFill>
                <a:latin typeface="微软雅黑" panose="020B0503020204020204" pitchFamily="34" charset="-122"/>
                <a:ea typeface="微软雅黑" panose="020B0503020204020204" pitchFamily="34" charset="-122"/>
              </a:rPr>
              <a:t>One stack</a:t>
            </a:r>
            <a:endParaRPr kumimoji="0" lang="en-US" altLang="zh-CN" sz="4400" b="0" i="0" u="none" strike="noStrike" kern="0" cap="none" spc="0" normalizeH="0" baseline="0" noProof="0" dirty="0" smtClean="0">
              <a:ln>
                <a:solidFill>
                  <a:srgbClr val="FFFFFF">
                    <a:alpha val="0"/>
                  </a:srgbClr>
                </a:solid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59308" y="1"/>
            <a:ext cx="423081" cy="6823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6442853"/>
            <a:ext cx="12192000" cy="41514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 name="内容占位符 2"/>
          <p:cNvSpPr txBox="1">
            <a:spLocks/>
          </p:cNvSpPr>
          <p:nvPr/>
        </p:nvSpPr>
        <p:spPr>
          <a:xfrm>
            <a:off x="838200" y="1294228"/>
            <a:ext cx="10515600" cy="48827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3600" dirty="0"/>
          </a:p>
        </p:txBody>
      </p:sp>
      <p:graphicFrame>
        <p:nvGraphicFramePr>
          <p:cNvPr id="3" name="图示 2"/>
          <p:cNvGraphicFramePr/>
          <p:nvPr>
            <p:extLst>
              <p:ext uri="{D42A27DB-BD31-4B8C-83A1-F6EECF244321}">
                <p14:modId xmlns:p14="http://schemas.microsoft.com/office/powerpoint/2010/main" val="3992281832"/>
              </p:ext>
            </p:extLst>
          </p:nvPr>
        </p:nvGraphicFramePr>
        <p:xfrm>
          <a:off x="259308" y="1377979"/>
          <a:ext cx="7606281" cy="5064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7123813" y="1765719"/>
            <a:ext cx="4348716" cy="3593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zh-CN" altLang="en-US" sz="4000" dirty="0" smtClean="0">
                <a:latin typeface="微软雅黑" panose="020B0503020204020204" pitchFamily="34" charset="-122"/>
                <a:ea typeface="微软雅黑" panose="020B0503020204020204" pitchFamily="34" charset="-122"/>
              </a:rPr>
              <a:t>节约成本</a:t>
            </a:r>
            <a:endParaRPr lang="en-US" altLang="zh-CN" sz="4000" dirty="0" smtClean="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统一</a:t>
            </a:r>
            <a:r>
              <a:rPr lang="en-US" altLang="zh-CN" sz="2400" dirty="0" smtClean="0">
                <a:latin typeface="微软雅黑" panose="020B0503020204020204" pitchFamily="34" charset="-122"/>
                <a:ea typeface="微软雅黑" panose="020B0503020204020204" pitchFamily="34" charset="-122"/>
              </a:rPr>
              <a:t>API</a:t>
            </a:r>
            <a:r>
              <a:rPr lang="zh-CN" altLang="en-US" sz="2400" dirty="0" smtClean="0">
                <a:latin typeface="微软雅黑" panose="020B0503020204020204" pitchFamily="34" charset="-122"/>
                <a:ea typeface="微软雅黑" panose="020B0503020204020204" pitchFamily="34" charset="-122"/>
              </a:rPr>
              <a:t>，降低开发</a:t>
            </a:r>
            <a:r>
              <a:rPr lang="zh-CN" altLang="en-US" sz="2400" dirty="0">
                <a:latin typeface="微软雅黑" panose="020B0503020204020204" pitchFamily="34" charset="-122"/>
                <a:ea typeface="微软雅黑" panose="020B0503020204020204" pitchFamily="34" charset="-122"/>
              </a:rPr>
              <a:t>难度</a:t>
            </a:r>
          </a:p>
          <a:p>
            <a:pPr marL="285750" indent="-285750">
              <a:lnSpc>
                <a:spcPct val="20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一站式部署，</a:t>
            </a:r>
            <a:r>
              <a:rPr lang="zh-CN" altLang="en-US" sz="2400" dirty="0">
                <a:latin typeface="微软雅黑" panose="020B0503020204020204" pitchFamily="34" charset="-122"/>
                <a:ea typeface="微软雅黑" panose="020B0503020204020204" pitchFamily="34" charset="-122"/>
              </a:rPr>
              <a:t>降低</a:t>
            </a:r>
            <a:r>
              <a:rPr lang="zh-CN" altLang="en-US" sz="2400" dirty="0" smtClean="0">
                <a:latin typeface="微软雅黑" panose="020B0503020204020204" pitchFamily="34" charset="-122"/>
                <a:ea typeface="微软雅黑" panose="020B0503020204020204" pitchFamily="34" charset="-122"/>
              </a:rPr>
              <a:t>运维难度</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694428189"/>
      </p:ext>
    </p:extLst>
  </p:cSld>
  <p:clrMapOvr>
    <a:masterClrMapping/>
  </p:clrMapOvr>
  <p:transition spd="slow" advTm="12124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1WJbqXVIEKuzluq6Thzvg"/>
</p:tagLst>
</file>

<file path=ppt/tags/tag2.xml><?xml version="1.0" encoding="utf-8"?>
<p:tagLst xmlns:a="http://schemas.openxmlformats.org/drawingml/2006/main" xmlns:r="http://schemas.openxmlformats.org/officeDocument/2006/relationships" xmlns:p="http://schemas.openxmlformats.org/presentationml/2006/main">
  <p:tag name="TIMING" val="|0.6|0.2|0.3|0.5|0.6"/>
</p:tagLst>
</file>

<file path=ppt/tags/tag3.xml><?xml version="1.0" encoding="utf-8"?>
<p:tagLst xmlns:a="http://schemas.openxmlformats.org/drawingml/2006/main" xmlns:r="http://schemas.openxmlformats.org/officeDocument/2006/relationships" xmlns:p="http://schemas.openxmlformats.org/presentationml/2006/main">
  <p:tag name="TIMING" val="|96.7"/>
</p:tagLst>
</file>

<file path=ppt/tags/tag4.xml><?xml version="1.0" encoding="utf-8"?>
<p:tagLst xmlns:a="http://schemas.openxmlformats.org/drawingml/2006/main" xmlns:r="http://schemas.openxmlformats.org/officeDocument/2006/relationships" xmlns:p="http://schemas.openxmlformats.org/presentationml/2006/main">
  <p:tag name="TIMING" val="|94.8"/>
</p:tagLst>
</file>

<file path=ppt/tags/tag5.xml><?xml version="1.0" encoding="utf-8"?>
<p:tagLst xmlns:a="http://schemas.openxmlformats.org/drawingml/2006/main" xmlns:r="http://schemas.openxmlformats.org/officeDocument/2006/relationships" xmlns:p="http://schemas.openxmlformats.org/presentationml/2006/main">
  <p:tag name="TIMING" val="|0.3"/>
</p:tagLst>
</file>

<file path=ppt/tags/tag6.xml><?xml version="1.0" encoding="utf-8"?>
<p:tagLst xmlns:a="http://schemas.openxmlformats.org/drawingml/2006/main" xmlns:r="http://schemas.openxmlformats.org/officeDocument/2006/relationships" xmlns:p="http://schemas.openxmlformats.org/presentationml/2006/main">
  <p:tag name="TIMING" val="|19.7"/>
</p:tagLst>
</file>

<file path=ppt/tags/tag7.xml><?xml version="1.0" encoding="utf-8"?>
<p:tagLst xmlns:a="http://schemas.openxmlformats.org/drawingml/2006/main" xmlns:r="http://schemas.openxmlformats.org/officeDocument/2006/relationships" xmlns:p="http://schemas.openxmlformats.org/presentationml/2006/main">
  <p:tag name="TIMING" val="|8.4"/>
</p:tagLst>
</file>

<file path=ppt/tags/tag8.xml><?xml version="1.0" encoding="utf-8"?>
<p:tagLst xmlns:a="http://schemas.openxmlformats.org/drawingml/2006/main" xmlns:r="http://schemas.openxmlformats.org/officeDocument/2006/relationships" xmlns:p="http://schemas.openxmlformats.org/presentationml/2006/main">
  <p:tag name="TIMING" val="|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3622</TotalTime>
  <Words>3520</Words>
  <Application>Microsoft Office PowerPoint</Application>
  <PresentationFormat>宽屏</PresentationFormat>
  <Paragraphs>546</Paragraphs>
  <Slides>62</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ＭＳ Ｐゴシック</vt:lpstr>
      <vt:lpstr>Segoe Light</vt:lpstr>
      <vt:lpstr>宋体</vt:lpstr>
      <vt:lpstr>微软雅黑</vt:lpstr>
      <vt:lpstr>Arial</vt:lpstr>
      <vt:lpstr>Calibri</vt:lpstr>
      <vt:lpstr>Segoe UI</vt:lpstr>
      <vt:lpstr>Segoe UI Light</vt:lpstr>
      <vt:lpstr>Office 主题</vt:lpstr>
      <vt:lpstr>Spark入门</vt:lpstr>
      <vt:lpstr>PowerPoint 演示文稿</vt:lpstr>
      <vt:lpstr>PowerPoint 演示文稿</vt:lpstr>
      <vt:lpstr>概念</vt:lpstr>
      <vt:lpstr>趋势</vt:lpstr>
      <vt:lpstr>他们都在用</vt:lpstr>
      <vt:lpstr>Spark是什么</vt:lpstr>
      <vt:lpstr>Spark的特点</vt:lpstr>
      <vt:lpstr>One stack</vt:lpstr>
      <vt:lpstr>快！</vt:lpstr>
      <vt:lpstr>简洁</vt:lpstr>
      <vt:lpstr>生态系统</vt:lpstr>
      <vt:lpstr>与Hadoop的关系</vt:lpstr>
      <vt:lpstr>与Hadoop产品对比</vt:lpstr>
      <vt:lpstr>MapR大数据平台</vt:lpstr>
      <vt:lpstr>平台整合预测</vt:lpstr>
      <vt:lpstr>核心设计</vt:lpstr>
      <vt:lpstr>物理架构</vt:lpstr>
      <vt:lpstr>作业处理运行构架</vt:lpstr>
      <vt:lpstr>Standalone运行构架</vt:lpstr>
      <vt:lpstr>RDD—概念</vt:lpstr>
      <vt:lpstr>RDD—转换常见操作</vt:lpstr>
      <vt:lpstr>RDD—动作常见操作</vt:lpstr>
      <vt:lpstr>RDD—persist、cache、checkpoint</vt:lpstr>
      <vt:lpstr>RDD—依赖</vt:lpstr>
      <vt:lpstr>Scheduling Process</vt:lpstr>
      <vt:lpstr>Scheduling Optimizations</vt:lpstr>
      <vt:lpstr>Lineage</vt:lpstr>
      <vt:lpstr>错误处理</vt:lpstr>
      <vt:lpstr>为什么快——对比MapReduce模型</vt:lpstr>
      <vt:lpstr>为什么快</vt:lpstr>
      <vt:lpstr>Spark SQL</vt:lpstr>
      <vt:lpstr>Scala</vt:lpstr>
      <vt:lpstr>核心设计</vt:lpstr>
      <vt:lpstr>安装配置</vt:lpstr>
      <vt:lpstr>与Java的几点不同</vt:lpstr>
      <vt:lpstr>类层次</vt:lpstr>
      <vt:lpstr>语法要点</vt:lpstr>
      <vt:lpstr>关键源码解析</vt:lpstr>
      <vt:lpstr>作业处理流程</vt:lpstr>
      <vt:lpstr>动手实验</vt:lpstr>
      <vt:lpstr>环境搭建——配置(Standalone)</vt:lpstr>
      <vt:lpstr>环境搭建——安装</vt:lpstr>
      <vt:lpstr>环境搭建——运行</vt:lpstr>
      <vt:lpstr>Shell使用</vt:lpstr>
      <vt:lpstr>Word Count——准备</vt:lpstr>
      <vt:lpstr>Word Count——实现</vt:lpstr>
      <vt:lpstr>Word Count——RDD操作</vt:lpstr>
      <vt:lpstr>IDE集成</vt:lpstr>
      <vt:lpstr>Spark-Submit使用</vt:lpstr>
      <vt:lpstr>Spark SQL——准备</vt:lpstr>
      <vt:lpstr>Spark SQL——DS:文本文件</vt:lpstr>
      <vt:lpstr>Spark SQL——DS:JSON文件</vt:lpstr>
      <vt:lpstr>Spark SQL——Like LINQ</vt:lpstr>
      <vt:lpstr>More…</vt:lpstr>
      <vt:lpstr>附</vt:lpstr>
      <vt:lpstr>单机运行</vt:lpstr>
      <vt:lpstr>推荐配置</vt:lpstr>
      <vt:lpstr>总结</vt:lpstr>
      <vt:lpstr>Key Points</vt:lpstr>
      <vt:lpstr>学习建议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业务咨询机器人</dc:title>
  <dc:creator>蒋震宇</dc:creator>
  <cp:lastModifiedBy>蒋震宇</cp:lastModifiedBy>
  <cp:revision>394</cp:revision>
  <dcterms:created xsi:type="dcterms:W3CDTF">2014-06-19T05:45:47Z</dcterms:created>
  <dcterms:modified xsi:type="dcterms:W3CDTF">2014-08-27T03:56:57Z</dcterms:modified>
</cp:coreProperties>
</file>