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8" r:id="rId3"/>
    <p:sldId id="281" r:id="rId4"/>
    <p:sldId id="289" r:id="rId5"/>
    <p:sldId id="292" r:id="rId6"/>
    <p:sldId id="282" r:id="rId7"/>
    <p:sldId id="290" r:id="rId8"/>
    <p:sldId id="291" r:id="rId9"/>
    <p:sldId id="283" r:id="rId10"/>
    <p:sldId id="293" r:id="rId11"/>
    <p:sldId id="294" r:id="rId12"/>
    <p:sldId id="306" r:id="rId13"/>
    <p:sldId id="308" r:id="rId14"/>
    <p:sldId id="310" r:id="rId15"/>
    <p:sldId id="311" r:id="rId16"/>
    <p:sldId id="307" r:id="rId17"/>
    <p:sldId id="284" r:id="rId18"/>
    <p:sldId id="295" r:id="rId19"/>
    <p:sldId id="313" r:id="rId20"/>
    <p:sldId id="296" r:id="rId21"/>
    <p:sldId id="297" r:id="rId22"/>
    <p:sldId id="305" r:id="rId23"/>
    <p:sldId id="298" r:id="rId24"/>
    <p:sldId id="299" r:id="rId25"/>
    <p:sldId id="300" r:id="rId26"/>
    <p:sldId id="301" r:id="rId27"/>
    <p:sldId id="302" r:id="rId28"/>
    <p:sldId id="285" r:id="rId29"/>
    <p:sldId id="303" r:id="rId30"/>
    <p:sldId id="304" r:id="rId31"/>
    <p:sldId id="286" r:id="rId32"/>
    <p:sldId id="312" r:id="rId33"/>
    <p:sldId id="287" r:id="rId34"/>
    <p:sldId id="31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4CBA1B4B-3F98-4709-A92D-4EFC5711CA2E}">
          <p14:sldIdLst>
            <p14:sldId id="256"/>
            <p14:sldId id="288"/>
          </p14:sldIdLst>
        </p14:section>
        <p14:section name="分词" id="{688E0E27-5D56-4B7B-85CA-AC66ED93BD60}">
          <p14:sldIdLst>
            <p14:sldId id="281"/>
            <p14:sldId id="289"/>
            <p14:sldId id="292"/>
          </p14:sldIdLst>
        </p14:section>
        <p14:section name="检索流程" id="{152D4025-38DB-47BB-88B7-AC7D39ECE826}">
          <p14:sldIdLst>
            <p14:sldId id="282"/>
            <p14:sldId id="290"/>
            <p14:sldId id="291"/>
          </p14:sldIdLst>
        </p14:section>
        <p14:section name="主流框架、类库" id="{81D99F89-6605-466F-A51B-2ADE8DBB46B9}">
          <p14:sldIdLst>
            <p14:sldId id="283"/>
            <p14:sldId id="293"/>
            <p14:sldId id="294"/>
            <p14:sldId id="306"/>
            <p14:sldId id="308"/>
            <p14:sldId id="310"/>
            <p14:sldId id="311"/>
            <p14:sldId id="307"/>
          </p14:sldIdLst>
        </p14:section>
        <p14:section name="动手实验" id="{1FB6ED75-8ECB-48CB-83BD-CC841CB104D5}">
          <p14:sldIdLst>
            <p14:sldId id="284"/>
            <p14:sldId id="295"/>
            <p14:sldId id="313"/>
            <p14:sldId id="296"/>
            <p14:sldId id="297"/>
            <p14:sldId id="305"/>
            <p14:sldId id="298"/>
            <p14:sldId id="299"/>
            <p14:sldId id="300"/>
            <p14:sldId id="301"/>
            <p14:sldId id="302"/>
          </p14:sldIdLst>
        </p14:section>
        <p14:section name="生产应用" id="{7B51AFEA-5E90-4CB7-A5A5-151025507987}">
          <p14:sldIdLst>
            <p14:sldId id="285"/>
            <p14:sldId id="303"/>
            <p14:sldId id="304"/>
          </p14:sldIdLst>
        </p14:section>
        <p14:section name="附" id="{4759EE46-D971-4EED-9324-659ED8A1E5C6}">
          <p14:sldIdLst>
            <p14:sldId id="286"/>
            <p14:sldId id="312"/>
            <p14:sldId id="28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2" autoAdjust="0"/>
  </p:normalViewPr>
  <p:slideViewPr>
    <p:cSldViewPr>
      <p:cViewPr varScale="1">
        <p:scale>
          <a:sx n="60" d="100"/>
          <a:sy n="60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83C5F-20B4-45CB-9739-7440B3DC0A8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68D6D6-8D7B-46AD-90C4-65A938BB5C8A}">
      <dgm:prSet phldrT="[文本]"/>
      <dgm:spPr/>
      <dgm:t>
        <a:bodyPr/>
        <a:lstStyle/>
        <a:p>
          <a:r>
            <a:rPr lang="zh-CN" altLang="en-US" dirty="0" smtClean="0"/>
            <a:t>语言类</a:t>
          </a:r>
          <a:endParaRPr lang="zh-CN" altLang="en-US" dirty="0"/>
        </a:p>
      </dgm:t>
    </dgm:pt>
    <dgm:pt modelId="{683277BE-FA34-480C-80EE-5362E1AF25DC}" type="par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16E173C1-0A6D-4EC8-86C4-B4FFA2FCB811}" type="sib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75A91B37-FAC7-4295-8E9D-65784DC854CB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8D4DA750-B67B-418D-95CD-0209E3C4CE30}" type="par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16AF249A-B97A-45B4-B754-9BB7847B6ED5}" type="sib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42B7CB72-D4F2-4059-BE65-F22AE24E1C41}">
      <dgm:prSet phldrT="[文本]"/>
      <dgm:spPr/>
      <dgm:t>
        <a:bodyPr/>
        <a:lstStyle/>
        <a:p>
          <a:r>
            <a:rPr lang="zh-CN" altLang="en-US" dirty="0" smtClean="0"/>
            <a:t>框架</a:t>
          </a:r>
          <a:r>
            <a:rPr lang="en-US" altLang="zh-CN" dirty="0" smtClean="0"/>
            <a:t>&amp;</a:t>
          </a:r>
          <a:r>
            <a:rPr lang="zh-CN" altLang="en-US" dirty="0" smtClean="0"/>
            <a:t>环境类</a:t>
          </a:r>
          <a:endParaRPr lang="zh-CN" altLang="en-US" dirty="0"/>
        </a:p>
      </dgm:t>
    </dgm:pt>
    <dgm:pt modelId="{E2D66B80-12E6-44DD-9796-288B4458BABF}" type="par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F1F61C7C-3030-4AFA-83B1-8A242AD47A8A}" type="sib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51E82ECE-F621-411A-81EB-C98BAA570799}">
      <dgm:prSet phldrT="[文本]"/>
      <dgm:spPr/>
      <dgm:t>
        <a:bodyPr/>
        <a:lstStyle/>
        <a:p>
          <a:r>
            <a:rPr lang="en-US" altLang="zh-CN" dirty="0" err="1" smtClean="0"/>
            <a:t>Hadoop</a:t>
          </a:r>
          <a:endParaRPr lang="zh-CN" altLang="en-US" dirty="0"/>
        </a:p>
      </dgm:t>
    </dgm:pt>
    <dgm:pt modelId="{E4764083-F814-4D3E-8A68-C2EC0709EF3E}" type="par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99392818-C4DA-473D-8A33-6052651E0EDB}" type="sib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85E5C8DC-2232-4CD0-A348-4E92EEA68D98}">
      <dgm:prSet phldrT="[文本]"/>
      <dgm:spPr/>
      <dgm:t>
        <a:bodyPr/>
        <a:lstStyle/>
        <a:p>
          <a:r>
            <a:rPr lang="en-US" altLang="zh-CN" dirty="0" err="1" smtClean="0"/>
            <a:t>PhoneGap</a:t>
          </a:r>
          <a:endParaRPr lang="zh-CN" altLang="en-US" dirty="0"/>
        </a:p>
      </dgm:t>
    </dgm:pt>
    <dgm:pt modelId="{D2B23653-F2C9-4EB0-A04B-17D4C28C7B06}" type="par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4A32B367-0832-42F4-A46A-29897D89D481}" type="sib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A417BD96-AAB1-435B-9E8C-E86E27030477}">
      <dgm:prSet phldrT="[文本]"/>
      <dgm:spPr/>
      <dgm:t>
        <a:bodyPr/>
        <a:lstStyle/>
        <a:p>
          <a:r>
            <a:rPr lang="zh-CN" altLang="en-US" dirty="0" smtClean="0"/>
            <a:t>设计架构类</a:t>
          </a:r>
          <a:endParaRPr lang="zh-CN" altLang="en-US" dirty="0"/>
        </a:p>
      </dgm:t>
    </dgm:pt>
    <dgm:pt modelId="{8D5380D5-6C8A-42B2-9F8F-A0D20EE22D7C}" type="par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18CA8202-3404-4E09-BA90-8FB9C121C8B1}" type="sib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5449584D-91EF-47DA-9175-8794495DF361}">
      <dgm:prSet phldrT="[文本]"/>
      <dgm:spPr/>
      <dgm:t>
        <a:bodyPr/>
        <a:lstStyle/>
        <a:p>
          <a:r>
            <a:rPr lang="en-US" altLang="zh-CN" dirty="0" smtClean="0"/>
            <a:t>DDD</a:t>
          </a:r>
          <a:endParaRPr lang="zh-CN" altLang="en-US" dirty="0"/>
        </a:p>
      </dgm:t>
    </dgm:pt>
    <dgm:pt modelId="{1A77076D-D984-42A5-96B6-6186C9EA1DBB}" type="par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D328561-6D01-4F2B-915A-0296052D2738}" type="sib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971C5B9-0EA0-43A5-9F8F-CF713F586D01}">
      <dgm:prSet phldrT="[文本]"/>
      <dgm:spPr/>
      <dgm:t>
        <a:bodyPr/>
        <a:lstStyle/>
        <a:p>
          <a:r>
            <a:rPr lang="en-US" altLang="zh-CN" dirty="0" smtClean="0"/>
            <a:t>Event D</a:t>
          </a:r>
          <a:r>
            <a:rPr lang="zh-CN" b="0" dirty="0" smtClean="0"/>
            <a:t>riven</a:t>
          </a:r>
          <a:endParaRPr lang="zh-CN" altLang="en-US" dirty="0"/>
        </a:p>
      </dgm:t>
    </dgm:pt>
    <dgm:pt modelId="{FE8D45B2-B41F-47BF-9C94-C82A27D89F97}" type="par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4AA94A0D-AF81-4257-A904-CA006C26DA39}" type="sib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0D84E0D9-7310-4F29-92E4-3B806AC71FEC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46AE85BB-72F8-4448-A684-84A15F821C5A}" type="par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FB681033-0C72-493B-A622-8E20536F1F8F}" type="sib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279E0C1F-CFA7-403D-94C8-0CF0930A2A77}">
      <dgm:prSet phldrT="[文本]"/>
      <dgm:spPr/>
      <dgm:t>
        <a:bodyPr/>
        <a:lstStyle/>
        <a:p>
          <a:r>
            <a:rPr lang="en-US" altLang="en-US" dirty="0" smtClean="0"/>
            <a:t>Angular.js</a:t>
          </a:r>
          <a:endParaRPr lang="zh-CN" altLang="en-US" dirty="0"/>
        </a:p>
      </dgm:t>
    </dgm:pt>
    <dgm:pt modelId="{B64B0D23-CC46-4147-B617-F785F58EC3B6}" type="par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5E4E1F76-5B6F-43EF-B3E8-C3171F785280}" type="sib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82C92D4A-BC39-4CAD-ADD6-23208CF33303}">
      <dgm:prSet phldrT="[文本]"/>
      <dgm:spPr/>
      <dgm:t>
        <a:bodyPr/>
        <a:lstStyle/>
        <a:p>
          <a:r>
            <a:rPr lang="en-US" altLang="zh-CN" dirty="0" smtClean="0"/>
            <a:t>Spring</a:t>
          </a:r>
          <a:r>
            <a:rPr lang="zh-CN" altLang="en-US" dirty="0" smtClean="0"/>
            <a:t>家族</a:t>
          </a:r>
          <a:endParaRPr lang="zh-CN" altLang="en-US" dirty="0"/>
        </a:p>
      </dgm:t>
    </dgm:pt>
    <dgm:pt modelId="{EC14CCEC-80A8-487E-9753-515E05263F74}" type="par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A1EE2F41-0E1C-45F8-A54E-82A189CF63A5}" type="sib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528753BF-2EE3-42CB-A681-2D8933FDD593}">
      <dgm:prSet phldrT="[文本]"/>
      <dgm:spPr/>
      <dgm:t>
        <a:bodyPr/>
        <a:lstStyle/>
        <a:p>
          <a:r>
            <a:rPr lang="en-US" altLang="zh-CN" dirty="0" err="1" smtClean="0"/>
            <a:t>Django</a:t>
          </a:r>
          <a:endParaRPr lang="zh-CN" altLang="en-US" dirty="0"/>
        </a:p>
      </dgm:t>
    </dgm:pt>
    <dgm:pt modelId="{C16C170E-6B88-475B-8AF5-EE85DA3DCCDE}" type="par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F396871F-AED1-4AB3-8AAC-6BAB3FFB57C9}" type="sib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2482526B-B676-42F3-94C1-07B3B09077B3}">
      <dgm:prSet phldrT="[文本]"/>
      <dgm:spPr/>
      <dgm:t>
        <a:bodyPr/>
        <a:lstStyle/>
        <a:p>
          <a:r>
            <a:rPr lang="en-US" altLang="en-US" dirty="0" err="1" smtClean="0"/>
            <a:t>vert.x</a:t>
          </a:r>
          <a:endParaRPr lang="zh-CN" altLang="en-US" dirty="0"/>
        </a:p>
      </dgm:t>
    </dgm:pt>
    <dgm:pt modelId="{AD9BB8D5-2C50-4B9F-8CA5-3A5D31307D8A}" type="par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1A637CB1-9D4D-439C-BF5C-DA087B3A3C3D}" type="sib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3CBE9BB1-785B-489B-BDF3-0B85D2BBD29E}">
      <dgm:prSet phldrT="[文本]"/>
      <dgm:spPr/>
      <dgm:t>
        <a:bodyPr/>
        <a:lstStyle/>
        <a:p>
          <a:r>
            <a:rPr lang="en-US" altLang="zh-CN" dirty="0" err="1" smtClean="0"/>
            <a:t>Nodejs</a:t>
          </a:r>
          <a:endParaRPr lang="zh-CN" altLang="en-US" dirty="0"/>
        </a:p>
      </dgm:t>
    </dgm:pt>
    <dgm:pt modelId="{F586E160-A062-4B91-90A5-4ED833C4132F}" type="par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B79A4D3D-C019-4290-9D64-F59A253540AB}" type="sib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44BA54C5-1613-421E-8211-67FA2A4E5F4F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0F4BC458-C794-4572-9F8E-5BCC16F9D739}" type="par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EED60C31-43B3-46C9-A30E-B960E01F85EA}" type="sib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BC996979-D47B-4F3F-ADD4-6983D3C51CEF}">
      <dgm:prSet phldrT="[文本]"/>
      <dgm:spPr/>
      <dgm:t>
        <a:bodyPr/>
        <a:lstStyle/>
        <a:p>
          <a:r>
            <a:rPr lang="en-US" dirty="0" err="1" smtClean="0"/>
            <a:t>Scala</a:t>
          </a:r>
          <a:endParaRPr lang="zh-CN" altLang="en-US" dirty="0"/>
        </a:p>
      </dgm:t>
    </dgm:pt>
    <dgm:pt modelId="{3D22AD75-3233-4BC4-A212-1CAC04849314}" type="par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F385BF18-706E-4246-ACA2-863F1DEA88D7}" type="sib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9DF16E84-4124-48A7-93D9-FCAF0F0335F8}">
      <dgm:prSet phldrT="[文本]"/>
      <dgm:spPr/>
      <dgm:t>
        <a:bodyPr/>
        <a:lstStyle/>
        <a:p>
          <a:r>
            <a:rPr lang="en-US" dirty="0" smtClean="0"/>
            <a:t>Groovy</a:t>
          </a:r>
          <a:endParaRPr lang="zh-CN" altLang="en-US" dirty="0"/>
        </a:p>
      </dgm:t>
    </dgm:pt>
    <dgm:pt modelId="{AB0FE13C-5806-4A98-9AFB-E4A90BD2CA72}" type="par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0603E359-51C3-4730-8424-3AD39D78054A}" type="sib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F62EA030-EF4C-4264-9187-29425B72A67D}">
      <dgm:prSet phldrT="[文本]"/>
      <dgm:spPr/>
      <dgm:t>
        <a:bodyPr/>
        <a:lstStyle/>
        <a:p>
          <a:r>
            <a:rPr lang="en-US" altLang="zh-CN" dirty="0" smtClean="0"/>
            <a:t>Go</a:t>
          </a:r>
          <a:endParaRPr lang="zh-CN" altLang="en-US" dirty="0"/>
        </a:p>
      </dgm:t>
    </dgm:pt>
    <dgm:pt modelId="{DBC45882-7848-4886-B33D-6C1C075D0A1E}" type="par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F2651D65-28EB-493C-84FF-F3198427E500}" type="sib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3CE69326-247D-433E-ADCB-7B2926E38D85}">
      <dgm:prSet phldrT="[文本]"/>
      <dgm:spPr/>
      <dgm:t>
        <a:bodyPr/>
        <a:lstStyle/>
        <a:p>
          <a:r>
            <a:rPr lang="zh-CN" altLang="en-US" dirty="0" smtClean="0"/>
            <a:t>设计模式</a:t>
          </a:r>
          <a:endParaRPr lang="zh-CN" altLang="en-US" dirty="0"/>
        </a:p>
      </dgm:t>
    </dgm:pt>
    <dgm:pt modelId="{C87109F6-8182-47D9-B14A-F565A330ABC3}" type="par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20A5CA2E-225A-48C7-9B47-A4040396D9CC}" type="sib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AD852797-663B-40D8-BACB-2FD2F2A02723}">
      <dgm:prSet phldrT="[文本]"/>
      <dgm:spPr/>
      <dgm:t>
        <a:bodyPr/>
        <a:lstStyle/>
        <a:p>
          <a:endParaRPr lang="zh-CN" altLang="en-US" dirty="0"/>
        </a:p>
      </dgm:t>
    </dgm:pt>
    <dgm:pt modelId="{046F79DA-5796-4605-82D1-9BBC8CB2FBB7}" type="par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5755668E-5D2B-4A4A-9173-C57815E18FD0}" type="sib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321D9FFA-0154-47B8-BCE8-03EEBE5CF706}">
      <dgm:prSet phldrT="[文本]"/>
      <dgm:spPr/>
      <dgm:t>
        <a:bodyPr/>
        <a:lstStyle/>
        <a:p>
          <a:r>
            <a:rPr lang="en-US" altLang="zh-CN" dirty="0" err="1" smtClean="0"/>
            <a:t>CloudStack</a:t>
          </a:r>
          <a:endParaRPr lang="zh-CN" altLang="en-US" dirty="0"/>
        </a:p>
      </dgm:t>
    </dgm:pt>
    <dgm:pt modelId="{DC761916-D7C6-45A2-8B41-57F39D6AD941}" type="par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7C5C8C2F-C177-45A0-B67D-308C826FE33E}" type="sib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4F772856-7ED5-4ED6-80BA-A14947D71C52}">
      <dgm:prSet phldrT="[文本]"/>
      <dgm:spPr/>
      <dgm:t>
        <a:bodyPr/>
        <a:lstStyle/>
        <a:p>
          <a:r>
            <a:rPr lang="zh-CN" altLang="en-US" dirty="0" smtClean="0"/>
            <a:t>消息队列</a:t>
          </a:r>
          <a:endParaRPr lang="zh-CN" altLang="en-US" dirty="0"/>
        </a:p>
      </dgm:t>
    </dgm:pt>
    <dgm:pt modelId="{7C989469-504B-462A-B48A-0F628C075F01}" type="par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65F4C01E-C1D4-42AD-AB9A-8EE6025F5C27}" type="sib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32158258-C56C-4A2A-BFCF-E78B37AEF4DD}">
      <dgm:prSet phldrT="[文本]"/>
      <dgm:spPr/>
      <dgm:t>
        <a:bodyPr/>
        <a:lstStyle/>
        <a:p>
          <a:r>
            <a:rPr lang="en-US" altLang="zh-CN" dirty="0" err="1" smtClean="0"/>
            <a:t>Git</a:t>
          </a:r>
          <a:endParaRPr lang="zh-CN" altLang="en-US" dirty="0"/>
        </a:p>
      </dgm:t>
    </dgm:pt>
    <dgm:pt modelId="{CFA2D5BB-5C85-49D2-9F20-650329DF30E4}" type="parTrans" cxnId="{A371FE2B-5684-4CC3-BCC2-938042AEF0A0}">
      <dgm:prSet/>
      <dgm:spPr/>
    </dgm:pt>
    <dgm:pt modelId="{8F4BA558-0549-41D0-8C32-FF1949FEE7EC}" type="sibTrans" cxnId="{A371FE2B-5684-4CC3-BCC2-938042AEF0A0}">
      <dgm:prSet/>
      <dgm:spPr/>
    </dgm:pt>
    <dgm:pt modelId="{E93F7914-11FE-4465-9592-60E0999A9B8F}">
      <dgm:prSet phldrT="[文本]"/>
      <dgm:spPr/>
      <dgm:t>
        <a:bodyPr/>
        <a:lstStyle/>
        <a:p>
          <a:r>
            <a:rPr lang="en-US" altLang="zh-CN" dirty="0" smtClean="0"/>
            <a:t>CI</a:t>
          </a:r>
          <a:endParaRPr lang="zh-CN" altLang="en-US" dirty="0"/>
        </a:p>
      </dgm:t>
    </dgm:pt>
    <dgm:pt modelId="{7C020B38-F1F9-4621-B34F-DF5A1B482941}" type="parTrans" cxnId="{0FC61371-B199-4A09-821C-C9C32537F592}">
      <dgm:prSet/>
      <dgm:spPr/>
    </dgm:pt>
    <dgm:pt modelId="{F8CCF9D2-4835-426F-B1A9-B6EBADF6481D}" type="sibTrans" cxnId="{0FC61371-B199-4A09-821C-C9C32537F592}">
      <dgm:prSet/>
      <dgm:spPr/>
    </dgm:pt>
    <dgm:pt modelId="{AC2181AB-8547-43ED-BD14-63E88DCAB410}" type="pres">
      <dgm:prSet presAssocID="{7ED83C5F-20B4-45CB-9739-7440B3DC0A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81FC91-547D-4887-B40A-6CFA1C435ABC}" type="pres">
      <dgm:prSet presAssocID="{1E68D6D6-8D7B-46AD-90C4-65A938BB5C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EFE6B-76FA-46AA-BB18-B35D6C2CAF9C}" type="pres">
      <dgm:prSet presAssocID="{16E173C1-0A6D-4EC8-86C4-B4FFA2FCB811}" presName="sibTrans" presStyleCnt="0"/>
      <dgm:spPr/>
    </dgm:pt>
    <dgm:pt modelId="{D33D3E6E-2DAB-49D5-A22D-8A7AE2AF2386}" type="pres">
      <dgm:prSet presAssocID="{42B7CB72-D4F2-4059-BE65-F22AE24E1C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8166E-7000-48B5-BAFC-246EE82024B4}" type="pres">
      <dgm:prSet presAssocID="{F1F61C7C-3030-4AFA-83B1-8A242AD47A8A}" presName="sibTrans" presStyleCnt="0"/>
      <dgm:spPr/>
    </dgm:pt>
    <dgm:pt modelId="{378A92BF-730C-4B89-A22F-11233B28DBA0}" type="pres">
      <dgm:prSet presAssocID="{A417BD96-AAB1-435B-9E8C-E86E27030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96287D-92F1-4795-85A4-09EC5D99BCFD}" type="presOf" srcId="{AD852797-663B-40D8-BACB-2FD2F2A02723}" destId="{378A92BF-730C-4B89-A22F-11233B28DBA0}" srcOrd="0" destOrd="8" presId="urn:microsoft.com/office/officeart/2005/8/layout/hList6"/>
    <dgm:cxn modelId="{E1CA47BF-CB7C-47DE-9455-DB8F1DF22ECE}" type="presOf" srcId="{42B7CB72-D4F2-4059-BE65-F22AE24E1C41}" destId="{D33D3E6E-2DAB-49D5-A22D-8A7AE2AF2386}" srcOrd="0" destOrd="0" presId="urn:microsoft.com/office/officeart/2005/8/layout/hList6"/>
    <dgm:cxn modelId="{CC080D9A-5CC6-4DC5-8EC6-6ECC8DD3A9F0}" type="presOf" srcId="{BC996979-D47B-4F3F-ADD4-6983D3C51CEF}" destId="{DB81FC91-547D-4887-B40A-6CFA1C435ABC}" srcOrd="0" destOrd="4" presId="urn:microsoft.com/office/officeart/2005/8/layout/hList6"/>
    <dgm:cxn modelId="{8A5070DB-635E-4649-9C72-A4890A6D391B}" srcId="{A417BD96-AAB1-435B-9E8C-E86E27030477}" destId="{4F772856-7ED5-4ED6-80BA-A14947D71C52}" srcOrd="2" destOrd="0" parTransId="{7C989469-504B-462A-B48A-0F628C075F01}" sibTransId="{65F4C01E-C1D4-42AD-AB9A-8EE6025F5C27}"/>
    <dgm:cxn modelId="{8717CD77-A072-423F-A3A0-2E6C6F009F4E}" srcId="{A417BD96-AAB1-435B-9E8C-E86E27030477}" destId="{A971C5B9-0EA0-43A5-9F8F-CF713F586D01}" srcOrd="1" destOrd="0" parTransId="{FE8D45B2-B41F-47BF-9C94-C82A27D89F97}" sibTransId="{4AA94A0D-AF81-4257-A904-CA006C26DA39}"/>
    <dgm:cxn modelId="{FB014557-F1E8-4144-BC6A-B5298627AD04}" type="presOf" srcId="{2482526B-B676-42F3-94C1-07B3B09077B3}" destId="{D33D3E6E-2DAB-49D5-A22D-8A7AE2AF2386}" srcOrd="0" destOrd="4" presId="urn:microsoft.com/office/officeart/2005/8/layout/hList6"/>
    <dgm:cxn modelId="{01DC669F-9754-4284-A77E-E31ABE9265DD}" srcId="{1E68D6D6-8D7B-46AD-90C4-65A938BB5C8A}" destId="{9DF16E84-4124-48A7-93D9-FCAF0F0335F8}" srcOrd="4" destOrd="0" parTransId="{AB0FE13C-5806-4A98-9AFB-E4A90BD2CA72}" sibTransId="{0603E359-51C3-4730-8424-3AD39D78054A}"/>
    <dgm:cxn modelId="{F43A83D6-CA93-4988-AE7B-917B6D3DD2BC}" srcId="{42B7CB72-D4F2-4059-BE65-F22AE24E1C41}" destId="{82C92D4A-BC39-4CAD-ADD6-23208CF33303}" srcOrd="1" destOrd="0" parTransId="{EC14CCEC-80A8-487E-9753-515E05263F74}" sibTransId="{A1EE2F41-0E1C-45F8-A54E-82A189CF63A5}"/>
    <dgm:cxn modelId="{E3CE7052-491F-4B6B-83BA-83D68FD7E6B1}" srcId="{A417BD96-AAB1-435B-9E8C-E86E27030477}" destId="{3CE69326-247D-433E-ADCB-7B2926E38D85}" srcOrd="3" destOrd="0" parTransId="{C87109F6-8182-47D9-B14A-F565A330ABC3}" sibTransId="{20A5CA2E-225A-48C7-9B47-A4040396D9CC}"/>
    <dgm:cxn modelId="{74D6647F-49FD-4D47-A30E-CE7B3F456D97}" srcId="{1E68D6D6-8D7B-46AD-90C4-65A938BB5C8A}" destId="{75A91B37-FAC7-4295-8E9D-65784DC854CB}" srcOrd="0" destOrd="0" parTransId="{8D4DA750-B67B-418D-95CD-0209E3C4CE30}" sibTransId="{16AF249A-B97A-45B4-B754-9BB7847B6ED5}"/>
    <dgm:cxn modelId="{B51E76B6-59EA-4182-95EC-8EBAF018CFF5}" type="presOf" srcId="{7ED83C5F-20B4-45CB-9739-7440B3DC0A86}" destId="{AC2181AB-8547-43ED-BD14-63E88DCAB410}" srcOrd="0" destOrd="0" presId="urn:microsoft.com/office/officeart/2005/8/layout/hList6"/>
    <dgm:cxn modelId="{EE8090DE-CAAA-4929-84A2-9DF56BD841F3}" srcId="{A417BD96-AAB1-435B-9E8C-E86E27030477}" destId="{321D9FFA-0154-47B8-BCE8-03EEBE5CF706}" srcOrd="4" destOrd="0" parTransId="{DC761916-D7C6-45A2-8B41-57F39D6AD941}" sibTransId="{7C5C8C2F-C177-45A0-B67D-308C826FE33E}"/>
    <dgm:cxn modelId="{405CB256-0FEC-464B-95B7-054A7FCBA1F8}" type="presOf" srcId="{A971C5B9-0EA0-43A5-9F8F-CF713F586D01}" destId="{378A92BF-730C-4B89-A22F-11233B28DBA0}" srcOrd="0" destOrd="2" presId="urn:microsoft.com/office/officeart/2005/8/layout/hList6"/>
    <dgm:cxn modelId="{8024D740-B65F-4F30-B792-A7EAB02603C6}" srcId="{1E68D6D6-8D7B-46AD-90C4-65A938BB5C8A}" destId="{BC996979-D47B-4F3F-ADD4-6983D3C51CEF}" srcOrd="3" destOrd="0" parTransId="{3D22AD75-3233-4BC4-A212-1CAC04849314}" sibTransId="{F385BF18-706E-4246-ACA2-863F1DEA88D7}"/>
    <dgm:cxn modelId="{DF9DF8E3-AC9F-4E35-8D19-15F0604BABBD}" srcId="{42B7CB72-D4F2-4059-BE65-F22AE24E1C41}" destId="{3CBE9BB1-785B-489B-BDF3-0B85D2BBD29E}" srcOrd="4" destOrd="0" parTransId="{F586E160-A062-4B91-90A5-4ED833C4132F}" sibTransId="{B79A4D3D-C019-4290-9D64-F59A253540AB}"/>
    <dgm:cxn modelId="{6CE33CD9-58BE-48D9-948B-250A03D47D15}" type="presOf" srcId="{85E5C8DC-2232-4CD0-A348-4E92EEA68D98}" destId="{D33D3E6E-2DAB-49D5-A22D-8A7AE2AF2386}" srcOrd="0" destOrd="3" presId="urn:microsoft.com/office/officeart/2005/8/layout/hList6"/>
    <dgm:cxn modelId="{05D4FEF0-4C72-435A-8ED8-528EFEC03780}" srcId="{7ED83C5F-20B4-45CB-9739-7440B3DC0A86}" destId="{1E68D6D6-8D7B-46AD-90C4-65A938BB5C8A}" srcOrd="0" destOrd="0" parTransId="{683277BE-FA34-480C-80EE-5362E1AF25DC}" sibTransId="{16E173C1-0A6D-4EC8-86C4-B4FFA2FCB811}"/>
    <dgm:cxn modelId="{597A73C3-B91E-4F56-9064-9057384691F3}" type="presOf" srcId="{75A91B37-FAC7-4295-8E9D-65784DC854CB}" destId="{DB81FC91-547D-4887-B40A-6CFA1C435ABC}" srcOrd="0" destOrd="1" presId="urn:microsoft.com/office/officeart/2005/8/layout/hList6"/>
    <dgm:cxn modelId="{4DA4242E-60D4-465E-ABF2-4F32CB937986}" type="presOf" srcId="{528753BF-2EE3-42CB-A681-2D8933FDD593}" destId="{D33D3E6E-2DAB-49D5-A22D-8A7AE2AF2386}" srcOrd="0" destOrd="7" presId="urn:microsoft.com/office/officeart/2005/8/layout/hList6"/>
    <dgm:cxn modelId="{5E5A2A5A-D499-4471-A016-5A076E449770}" type="presOf" srcId="{321D9FFA-0154-47B8-BCE8-03EEBE5CF706}" destId="{378A92BF-730C-4B89-A22F-11233B28DBA0}" srcOrd="0" destOrd="5" presId="urn:microsoft.com/office/officeart/2005/8/layout/hList6"/>
    <dgm:cxn modelId="{B6BF4652-22EF-438E-87B4-11DC456B5C6B}" type="presOf" srcId="{32158258-C56C-4A2A-BFCF-E78B37AEF4DD}" destId="{378A92BF-730C-4B89-A22F-11233B28DBA0}" srcOrd="0" destOrd="6" presId="urn:microsoft.com/office/officeart/2005/8/layout/hList6"/>
    <dgm:cxn modelId="{6E34588B-5785-47CE-96B9-77D3F6C1C3EC}" type="presOf" srcId="{3CE69326-247D-433E-ADCB-7B2926E38D85}" destId="{378A92BF-730C-4B89-A22F-11233B28DBA0}" srcOrd="0" destOrd="4" presId="urn:microsoft.com/office/officeart/2005/8/layout/hList6"/>
    <dgm:cxn modelId="{F141DC20-D2E4-441B-B61A-AD70574A231E}" type="presOf" srcId="{4F772856-7ED5-4ED6-80BA-A14947D71C52}" destId="{378A92BF-730C-4B89-A22F-11233B28DBA0}" srcOrd="0" destOrd="3" presId="urn:microsoft.com/office/officeart/2005/8/layout/hList6"/>
    <dgm:cxn modelId="{41CF89B3-DC3D-4DB0-BD96-5FD1ED79DA8A}" srcId="{A417BD96-AAB1-435B-9E8C-E86E27030477}" destId="{AD852797-663B-40D8-BACB-2FD2F2A02723}" srcOrd="7" destOrd="0" parTransId="{046F79DA-5796-4605-82D1-9BBC8CB2FBB7}" sibTransId="{5755668E-5D2B-4A4A-9173-C57815E18FD0}"/>
    <dgm:cxn modelId="{A371FE2B-5684-4CC3-BCC2-938042AEF0A0}" srcId="{A417BD96-AAB1-435B-9E8C-E86E27030477}" destId="{32158258-C56C-4A2A-BFCF-E78B37AEF4DD}" srcOrd="5" destOrd="0" parTransId="{CFA2D5BB-5C85-49D2-9F20-650329DF30E4}" sibTransId="{8F4BA558-0549-41D0-8C32-FF1949FEE7EC}"/>
    <dgm:cxn modelId="{BFE69754-216A-43CB-93FB-3805F495DD50}" srcId="{1E68D6D6-8D7B-46AD-90C4-65A938BB5C8A}" destId="{44BA54C5-1613-421E-8211-67FA2A4E5F4F}" srcOrd="1" destOrd="0" parTransId="{0F4BC458-C794-4572-9F8E-5BCC16F9D739}" sibTransId="{EED60C31-43B3-46C9-A30E-B960E01F85EA}"/>
    <dgm:cxn modelId="{3CE5F3B4-E08A-46D1-A0A0-712031519D9B}" srcId="{1E68D6D6-8D7B-46AD-90C4-65A938BB5C8A}" destId="{F62EA030-EF4C-4264-9187-29425B72A67D}" srcOrd="5" destOrd="0" parTransId="{DBC45882-7848-4886-B33D-6C1C075D0A1E}" sibTransId="{F2651D65-28EB-493C-84FF-F3198427E500}"/>
    <dgm:cxn modelId="{B620D70C-BCB0-4DA3-8DDC-0738DCC56BE4}" srcId="{42B7CB72-D4F2-4059-BE65-F22AE24E1C41}" destId="{279E0C1F-CFA7-403D-94C8-0CF0930A2A77}" srcOrd="5" destOrd="0" parTransId="{B64B0D23-CC46-4147-B617-F785F58EC3B6}" sibTransId="{5E4E1F76-5B6F-43EF-B3E8-C3171F785280}"/>
    <dgm:cxn modelId="{DC6FF33C-6C59-42DD-94D2-BD0875BE5CF5}" srcId="{A417BD96-AAB1-435B-9E8C-E86E27030477}" destId="{5449584D-91EF-47DA-9175-8794495DF361}" srcOrd="0" destOrd="0" parTransId="{1A77076D-D984-42A5-96B6-6186C9EA1DBB}" sibTransId="{AD328561-6D01-4F2B-915A-0296052D2738}"/>
    <dgm:cxn modelId="{4409EEA9-177A-412F-BDA8-90DACB17DEA7}" type="presOf" srcId="{A417BD96-AAB1-435B-9E8C-E86E27030477}" destId="{378A92BF-730C-4B89-A22F-11233B28DBA0}" srcOrd="0" destOrd="0" presId="urn:microsoft.com/office/officeart/2005/8/layout/hList6"/>
    <dgm:cxn modelId="{08A3493B-10C5-4BDE-8E4B-90F7ADE6A705}" type="presOf" srcId="{5449584D-91EF-47DA-9175-8794495DF361}" destId="{378A92BF-730C-4B89-A22F-11233B28DBA0}" srcOrd="0" destOrd="1" presId="urn:microsoft.com/office/officeart/2005/8/layout/hList6"/>
    <dgm:cxn modelId="{7633124D-A744-4D96-A024-9550905C73BD}" type="presOf" srcId="{F62EA030-EF4C-4264-9187-29425B72A67D}" destId="{DB81FC91-547D-4887-B40A-6CFA1C435ABC}" srcOrd="0" destOrd="6" presId="urn:microsoft.com/office/officeart/2005/8/layout/hList6"/>
    <dgm:cxn modelId="{77FB7E20-8FDD-44AD-95DE-F2013A6E2977}" srcId="{7ED83C5F-20B4-45CB-9739-7440B3DC0A86}" destId="{42B7CB72-D4F2-4059-BE65-F22AE24E1C41}" srcOrd="1" destOrd="0" parTransId="{E2D66B80-12E6-44DD-9796-288B4458BABF}" sibTransId="{F1F61C7C-3030-4AFA-83B1-8A242AD47A8A}"/>
    <dgm:cxn modelId="{C19DD70A-50E5-41CD-B0CD-1D1CC7432AF9}" type="presOf" srcId="{82C92D4A-BC39-4CAD-ADD6-23208CF33303}" destId="{D33D3E6E-2DAB-49D5-A22D-8A7AE2AF2386}" srcOrd="0" destOrd="2" presId="urn:microsoft.com/office/officeart/2005/8/layout/hList6"/>
    <dgm:cxn modelId="{6F23BF3C-89E6-4FDC-A321-AC1357A7F17E}" type="presOf" srcId="{44BA54C5-1613-421E-8211-67FA2A4E5F4F}" destId="{DB81FC91-547D-4887-B40A-6CFA1C435ABC}" srcOrd="0" destOrd="2" presId="urn:microsoft.com/office/officeart/2005/8/layout/hList6"/>
    <dgm:cxn modelId="{BDFF3871-145D-410A-8BF9-3C49242A79E3}" type="presOf" srcId="{0D84E0D9-7310-4F29-92E4-3B806AC71FEC}" destId="{DB81FC91-547D-4887-B40A-6CFA1C435ABC}" srcOrd="0" destOrd="3" presId="urn:microsoft.com/office/officeart/2005/8/layout/hList6"/>
    <dgm:cxn modelId="{56BFE388-4632-4725-BCC1-82794AF680B3}" type="presOf" srcId="{3CBE9BB1-785B-489B-BDF3-0B85D2BBD29E}" destId="{D33D3E6E-2DAB-49D5-A22D-8A7AE2AF2386}" srcOrd="0" destOrd="5" presId="urn:microsoft.com/office/officeart/2005/8/layout/hList6"/>
    <dgm:cxn modelId="{0FC61371-B199-4A09-821C-C9C32537F592}" srcId="{A417BD96-AAB1-435B-9E8C-E86E27030477}" destId="{E93F7914-11FE-4465-9592-60E0999A9B8F}" srcOrd="6" destOrd="0" parTransId="{7C020B38-F1F9-4621-B34F-DF5A1B482941}" sibTransId="{F8CCF9D2-4835-426F-B1A9-B6EBADF6481D}"/>
    <dgm:cxn modelId="{10F6BF29-AF8D-4B77-BE08-0E3D98E2A668}" srcId="{1E68D6D6-8D7B-46AD-90C4-65A938BB5C8A}" destId="{0D84E0D9-7310-4F29-92E4-3B806AC71FEC}" srcOrd="2" destOrd="0" parTransId="{46AE85BB-72F8-4448-A684-84A15F821C5A}" sibTransId="{FB681033-0C72-493B-A622-8E20536F1F8F}"/>
    <dgm:cxn modelId="{1EF248AA-DC77-499E-9EAF-EB8D2D2856C7}" srcId="{42B7CB72-D4F2-4059-BE65-F22AE24E1C41}" destId="{51E82ECE-F621-411A-81EB-C98BAA570799}" srcOrd="0" destOrd="0" parTransId="{E4764083-F814-4D3E-8A68-C2EC0709EF3E}" sibTransId="{99392818-C4DA-473D-8A33-6052651E0EDB}"/>
    <dgm:cxn modelId="{82C9C916-C632-48CA-BC34-61A3F6316258}" type="presOf" srcId="{9DF16E84-4124-48A7-93D9-FCAF0F0335F8}" destId="{DB81FC91-547D-4887-B40A-6CFA1C435ABC}" srcOrd="0" destOrd="5" presId="urn:microsoft.com/office/officeart/2005/8/layout/hList6"/>
    <dgm:cxn modelId="{A9E4B212-54EE-45AE-9ECF-12DFE9D8C900}" type="presOf" srcId="{1E68D6D6-8D7B-46AD-90C4-65A938BB5C8A}" destId="{DB81FC91-547D-4887-B40A-6CFA1C435ABC}" srcOrd="0" destOrd="0" presId="urn:microsoft.com/office/officeart/2005/8/layout/hList6"/>
    <dgm:cxn modelId="{7DA6B1B0-FDF7-46AA-889F-AD48F1091692}" srcId="{42B7CB72-D4F2-4059-BE65-F22AE24E1C41}" destId="{2482526B-B676-42F3-94C1-07B3B09077B3}" srcOrd="3" destOrd="0" parTransId="{AD9BB8D5-2C50-4B9F-8CA5-3A5D31307D8A}" sibTransId="{1A637CB1-9D4D-439C-BF5C-DA087B3A3C3D}"/>
    <dgm:cxn modelId="{6BD94F66-0C67-4170-A36B-49BF0A715490}" type="presOf" srcId="{51E82ECE-F621-411A-81EB-C98BAA570799}" destId="{D33D3E6E-2DAB-49D5-A22D-8A7AE2AF2386}" srcOrd="0" destOrd="1" presId="urn:microsoft.com/office/officeart/2005/8/layout/hList6"/>
    <dgm:cxn modelId="{037399CE-3737-4166-81E5-2382E0876798}" type="presOf" srcId="{279E0C1F-CFA7-403D-94C8-0CF0930A2A77}" destId="{D33D3E6E-2DAB-49D5-A22D-8A7AE2AF2386}" srcOrd="0" destOrd="6" presId="urn:microsoft.com/office/officeart/2005/8/layout/hList6"/>
    <dgm:cxn modelId="{39AB66EC-220E-4F5B-B2C9-32CFFC4CD04F}" srcId="{42B7CB72-D4F2-4059-BE65-F22AE24E1C41}" destId="{85E5C8DC-2232-4CD0-A348-4E92EEA68D98}" srcOrd="2" destOrd="0" parTransId="{D2B23653-F2C9-4EB0-A04B-17D4C28C7B06}" sibTransId="{4A32B367-0832-42F4-A46A-29897D89D481}"/>
    <dgm:cxn modelId="{6DC344F6-1876-41D9-8E66-93734F10D750}" srcId="{42B7CB72-D4F2-4059-BE65-F22AE24E1C41}" destId="{528753BF-2EE3-42CB-A681-2D8933FDD593}" srcOrd="6" destOrd="0" parTransId="{C16C170E-6B88-475B-8AF5-EE85DA3DCCDE}" sibTransId="{F396871F-AED1-4AB3-8AAC-6BAB3FFB57C9}"/>
    <dgm:cxn modelId="{3F716999-D407-4B6C-9DFE-35F11896B45B}" srcId="{7ED83C5F-20B4-45CB-9739-7440B3DC0A86}" destId="{A417BD96-AAB1-435B-9E8C-E86E27030477}" srcOrd="2" destOrd="0" parTransId="{8D5380D5-6C8A-42B2-9F8F-A0D20EE22D7C}" sibTransId="{18CA8202-3404-4E09-BA90-8FB9C121C8B1}"/>
    <dgm:cxn modelId="{EE9272EE-552E-4BAD-8EF7-8B1882AC9515}" type="presOf" srcId="{E93F7914-11FE-4465-9592-60E0999A9B8F}" destId="{378A92BF-730C-4B89-A22F-11233B28DBA0}" srcOrd="0" destOrd="7" presId="urn:microsoft.com/office/officeart/2005/8/layout/hList6"/>
    <dgm:cxn modelId="{9BC964C5-62A0-4C70-BB5A-79453D32C380}" type="presParOf" srcId="{AC2181AB-8547-43ED-BD14-63E88DCAB410}" destId="{DB81FC91-547D-4887-B40A-6CFA1C435ABC}" srcOrd="0" destOrd="0" presId="urn:microsoft.com/office/officeart/2005/8/layout/hList6"/>
    <dgm:cxn modelId="{E7C74461-63F4-4BFF-A400-15CDBF064778}" type="presParOf" srcId="{AC2181AB-8547-43ED-BD14-63E88DCAB410}" destId="{ABFEFE6B-76FA-46AA-BB18-B35D6C2CAF9C}" srcOrd="1" destOrd="0" presId="urn:microsoft.com/office/officeart/2005/8/layout/hList6"/>
    <dgm:cxn modelId="{E131C541-D024-4E5E-8D28-B741B37896A8}" type="presParOf" srcId="{AC2181AB-8547-43ED-BD14-63E88DCAB410}" destId="{D33D3E6E-2DAB-49D5-A22D-8A7AE2AF2386}" srcOrd="2" destOrd="0" presId="urn:microsoft.com/office/officeart/2005/8/layout/hList6"/>
    <dgm:cxn modelId="{76725591-3FD0-4A7D-B5E8-2422F7425ACA}" type="presParOf" srcId="{AC2181AB-8547-43ED-BD14-63E88DCAB410}" destId="{53E8166E-7000-48B5-BAFC-246EE82024B4}" srcOrd="3" destOrd="0" presId="urn:microsoft.com/office/officeart/2005/8/layout/hList6"/>
    <dgm:cxn modelId="{3B2CAB47-5EC4-47FE-BFE8-802C9131348F}" type="presParOf" srcId="{AC2181AB-8547-43ED-BD14-63E88DCAB410}" destId="{378A92BF-730C-4B89-A22F-11233B28DBA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1FC91-547D-4887-B40A-6CFA1C435ABC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语言类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Java</a:t>
          </a:r>
          <a:r>
            <a:rPr lang="zh-CN" altLang="en-US" sz="1700" kern="1200" dirty="0" smtClean="0"/>
            <a:t>深入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JS</a:t>
          </a:r>
          <a:r>
            <a:rPr lang="zh-CN" altLang="en-US" sz="1700" kern="1200" dirty="0" smtClean="0"/>
            <a:t>深入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Python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Scala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Groovy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Go</a:t>
          </a:r>
          <a:endParaRPr lang="zh-CN" altLang="en-US" sz="1700" kern="1200" dirty="0"/>
        </a:p>
      </dsp:txBody>
      <dsp:txXfrm rot="5400000">
        <a:off x="1005" y="905192"/>
        <a:ext cx="2611933" cy="2715577"/>
      </dsp:txXfrm>
    </dsp:sp>
    <dsp:sp modelId="{D33D3E6E-2DAB-49D5-A22D-8A7AE2AF2386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框架</a:t>
          </a:r>
          <a:r>
            <a:rPr lang="en-US" altLang="zh-CN" sz="2200" kern="1200" dirty="0" smtClean="0"/>
            <a:t>&amp;</a:t>
          </a:r>
          <a:r>
            <a:rPr lang="zh-CN" altLang="en-US" sz="2200" kern="1200" dirty="0" smtClean="0"/>
            <a:t>环境类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Hadoop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Spring</a:t>
          </a:r>
          <a:r>
            <a:rPr lang="zh-CN" altLang="en-US" sz="1700" kern="1200" dirty="0" smtClean="0"/>
            <a:t>家族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PhoneGap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err="1" smtClean="0"/>
            <a:t>vert.x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Nodejs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smtClean="0"/>
            <a:t>Angular.js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Django</a:t>
          </a:r>
          <a:endParaRPr lang="zh-CN" altLang="en-US" sz="1700" kern="1200" dirty="0"/>
        </a:p>
      </dsp:txBody>
      <dsp:txXfrm rot="5400000">
        <a:off x="2808833" y="905192"/>
        <a:ext cx="2611933" cy="2715577"/>
      </dsp:txXfrm>
    </dsp:sp>
    <dsp:sp modelId="{378A92BF-730C-4B89-A22F-11233B28DBA0}">
      <dsp:nvSpPr>
        <dsp:cNvPr id="0" name=""/>
        <dsp:cNvSpPr/>
      </dsp:nvSpPr>
      <dsp:spPr>
        <a:xfrm rot="16200000">
          <a:off x="4659647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设计架构类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DDD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Event D</a:t>
          </a:r>
          <a:r>
            <a:rPr lang="zh-CN" sz="1700" b="0" kern="1200" dirty="0" smtClean="0"/>
            <a:t>riven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消息队列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设计模式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CloudStack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Git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CI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</dsp:txBody>
      <dsp:txXfrm rot="5400000">
        <a:off x="5616662" y="905192"/>
        <a:ext cx="2611933" cy="271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1C44-5AA0-4D87-9EF9-F757AE918975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831F-6F0E-43EF-BED8-BEEBB84EC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9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8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5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DC8D-25DE-4581-BD3E-1D12832A0D0D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2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.../solr/collection1/select?q=%3csearc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forfuture1978/archive/2009/12/14/1623597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全文检索入门与实践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61048"/>
            <a:ext cx="6400800" cy="720080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探讨分词、检索引擎及应用架构</a:t>
            </a:r>
          </a:p>
        </p:txBody>
      </p:sp>
    </p:spTree>
    <p:extLst>
      <p:ext uri="{BB962C8B-B14F-4D97-AF65-F5344CB8AC3E}">
        <p14:creationId xmlns:p14="http://schemas.microsoft.com/office/powerpoint/2010/main" val="34155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Lucene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Lucene是一套用于全文检索和搜寻的开源程序库，由Apache软件基金会支持和提供。它提供了一个简单却强大的应用程式接口，能够做全文索引和搜寻，是目前非常流行的、免费的</a:t>
            </a:r>
            <a:r>
              <a:rPr lang="en-US" altLang="zh-CN" dirty="0"/>
              <a:t>Java</a:t>
            </a:r>
            <a:r>
              <a:rPr lang="zh-CN" altLang="en-US" dirty="0"/>
              <a:t>信息搜索</a:t>
            </a:r>
            <a:r>
              <a:rPr lang="en-US" altLang="zh-CN" dirty="0"/>
              <a:t>(IR)</a:t>
            </a:r>
            <a:r>
              <a:rPr lang="zh-CN" altLang="en-US" dirty="0"/>
              <a:t>库。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04" y="1700808"/>
            <a:ext cx="3186718" cy="661022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9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1600" dirty="0">
                  <a:solidFill>
                    <a:schemeClr val="tx1"/>
                  </a:solidFill>
                </a:rPr>
                <a:t>://lucene.apache.org/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7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17638"/>
            <a:ext cx="2352675" cy="1114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568" y="3074898"/>
            <a:ext cx="7517430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Solr</a:t>
            </a:r>
            <a:r>
              <a:rPr lang="zh-CN" altLang="en-US" dirty="0"/>
              <a:t>是一个高性能，采用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</a:t>
            </a:r>
            <a:r>
              <a:rPr lang="zh-CN" altLang="en-US" dirty="0"/>
              <a:t>发，基于</a:t>
            </a:r>
            <a:r>
              <a:rPr lang="en-US" altLang="zh-CN" dirty="0"/>
              <a:t>Lucene</a:t>
            </a:r>
            <a:r>
              <a:rPr lang="zh-CN" altLang="en-US" dirty="0"/>
              <a:t>的全文搜</a:t>
            </a:r>
            <a:r>
              <a:rPr lang="zh-CN" altLang="en-US" dirty="0" smtClean="0"/>
              <a:t>索程序。</a:t>
            </a:r>
            <a:r>
              <a:rPr lang="zh-CN" altLang="en-US" dirty="0"/>
              <a:t>同时对其进行了扩展，提供了比</a:t>
            </a:r>
            <a:r>
              <a:rPr lang="en-US" altLang="zh-CN" dirty="0"/>
              <a:t>Lucene</a:t>
            </a:r>
            <a:r>
              <a:rPr lang="zh-CN" altLang="en-US" dirty="0"/>
              <a:t>更为丰富的查询语言，同时实现了可配置、可扩展并对查询性能进行了优化，并且提供了一个完善的功能管理界面，是一款非常优秀的全文搜索引擎。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8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http://lucene.apache.org/solr/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3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ElasticSearch</a:t>
            </a:r>
            <a:r>
              <a:rPr lang="zh-CN" altLang="en-US" dirty="0"/>
              <a:t>是一个基于</a:t>
            </a:r>
            <a:r>
              <a:rPr lang="en-US" altLang="zh-CN" dirty="0" err="1"/>
              <a:t>Lucene</a:t>
            </a:r>
            <a:r>
              <a:rPr lang="zh-CN" altLang="en-US" dirty="0"/>
              <a:t>构建的开源，分布式，</a:t>
            </a:r>
            <a:r>
              <a:rPr lang="en-US" altLang="zh-CN" dirty="0" err="1"/>
              <a:t>RESTful</a:t>
            </a:r>
            <a:r>
              <a:rPr lang="zh-CN" altLang="en-US" dirty="0"/>
              <a:t>搜索引擎。设计用于云计算中，能够达到实时搜索，稳定，可靠，快速，安装使用方便。支持通过</a:t>
            </a:r>
            <a:r>
              <a:rPr lang="en-US" altLang="zh-CN" dirty="0"/>
              <a:t>HTTP</a:t>
            </a:r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进行数据索引。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http: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600" dirty="0">
                  <a:solidFill>
                    <a:schemeClr val="tx1"/>
                  </a:solidFill>
                </a:rPr>
                <a:t>www.elasticsearch.org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4" y="1400002"/>
            <a:ext cx="3816666" cy="11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IK Analyzer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49247" y="2780928"/>
            <a:ext cx="7517430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IK Analyzer</a:t>
            </a:r>
            <a:r>
              <a:rPr lang="zh-CN" altLang="en-US" dirty="0"/>
              <a:t>是一个开源的，基于</a:t>
            </a:r>
            <a:r>
              <a:rPr lang="en-US" altLang="zh-CN" dirty="0"/>
              <a:t>java</a:t>
            </a:r>
            <a:r>
              <a:rPr lang="zh-CN" altLang="en-US" dirty="0"/>
              <a:t>语言开发的轻量级的中文分词工具包。从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月推出</a:t>
            </a:r>
            <a:r>
              <a:rPr lang="en-US" altLang="zh-CN" dirty="0"/>
              <a:t>1.0</a:t>
            </a:r>
            <a:r>
              <a:rPr lang="zh-CN" altLang="en-US" dirty="0"/>
              <a:t>版开始， </a:t>
            </a:r>
            <a:r>
              <a:rPr lang="en-US" altLang="zh-CN" dirty="0" err="1"/>
              <a:t>IKAnalyzer</a:t>
            </a:r>
            <a:r>
              <a:rPr lang="zh-CN" altLang="en-US" dirty="0"/>
              <a:t>已经推出了</a:t>
            </a:r>
            <a:r>
              <a:rPr lang="en-US" altLang="zh-CN" dirty="0"/>
              <a:t>4</a:t>
            </a:r>
            <a:r>
              <a:rPr lang="zh-CN" altLang="en-US" dirty="0"/>
              <a:t>个大版本。最初，它是以开源项目</a:t>
            </a:r>
            <a:r>
              <a:rPr lang="en-US" altLang="zh-CN" dirty="0" err="1"/>
              <a:t>Luence</a:t>
            </a:r>
            <a:r>
              <a:rPr lang="zh-CN" altLang="en-US" dirty="0"/>
              <a:t>为应用主体的，结合词典分词和文法分析算法的中文分词组件。从</a:t>
            </a:r>
            <a:r>
              <a:rPr lang="en-US" altLang="zh-CN" dirty="0"/>
              <a:t>3.0</a:t>
            </a:r>
            <a:r>
              <a:rPr lang="zh-CN" altLang="en-US" dirty="0"/>
              <a:t>版本开始，</a:t>
            </a:r>
            <a:r>
              <a:rPr lang="en-US" altLang="zh-CN" dirty="0"/>
              <a:t>IK</a:t>
            </a:r>
            <a:r>
              <a:rPr lang="zh-CN" altLang="en-US" dirty="0"/>
              <a:t>发展为面向</a:t>
            </a:r>
            <a:r>
              <a:rPr lang="en-US" altLang="zh-CN" dirty="0"/>
              <a:t>Java</a:t>
            </a:r>
            <a:r>
              <a:rPr lang="zh-CN" altLang="en-US" dirty="0"/>
              <a:t>的公用分词组件，独立于</a:t>
            </a:r>
            <a:r>
              <a:rPr lang="en-US" altLang="zh-CN" dirty="0" err="1"/>
              <a:t>Lucene</a:t>
            </a:r>
            <a:r>
              <a:rPr lang="zh-CN" altLang="en-US" dirty="0"/>
              <a:t>项目，同时提供了对</a:t>
            </a:r>
            <a:r>
              <a:rPr lang="en-US" altLang="zh-CN" dirty="0" err="1"/>
              <a:t>Lucene</a:t>
            </a:r>
            <a:r>
              <a:rPr lang="zh-CN" altLang="en-US" dirty="0"/>
              <a:t>的默认优化实现。在</a:t>
            </a:r>
            <a:r>
              <a:rPr lang="en-US" altLang="zh-CN" dirty="0"/>
              <a:t>2012</a:t>
            </a:r>
            <a:r>
              <a:rPr lang="zh-CN" altLang="en-US" dirty="0"/>
              <a:t>版本中，</a:t>
            </a:r>
            <a:r>
              <a:rPr lang="en-US" altLang="zh-CN" dirty="0"/>
              <a:t>IK</a:t>
            </a:r>
            <a:r>
              <a:rPr lang="zh-CN" altLang="en-US" dirty="0"/>
              <a:t>实现了简单的分词歧义排除算法，标志着</a:t>
            </a:r>
            <a:r>
              <a:rPr lang="en-US" altLang="zh-CN" dirty="0"/>
              <a:t>IK</a:t>
            </a:r>
            <a:r>
              <a:rPr lang="zh-CN" altLang="en-US" dirty="0"/>
              <a:t>分词器从单纯的词典分词向模拟语义分词衍化。 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http://code.google.com/p/ik-analyzer/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35" y="1455794"/>
            <a:ext cx="3694927" cy="9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中科分词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517430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国内和国际权威的公开评测、五万客户的认可</a:t>
            </a:r>
            <a:r>
              <a:rPr lang="en-US" altLang="zh-CN" dirty="0"/>
              <a:t>——ICTCLAS</a:t>
            </a:r>
            <a:r>
              <a:rPr lang="zh-CN" altLang="en-US" dirty="0"/>
              <a:t>在国内</a:t>
            </a:r>
            <a:r>
              <a:rPr lang="en-US" altLang="zh-CN" dirty="0"/>
              <a:t>973</a:t>
            </a:r>
            <a:r>
              <a:rPr lang="zh-CN" altLang="en-US" dirty="0"/>
              <a:t>专家组组织的评测中活动获得了第一名，在第一届国际中文处理研究机构</a:t>
            </a:r>
            <a:r>
              <a:rPr lang="en-US" altLang="zh-CN" dirty="0" err="1"/>
              <a:t>SigHan</a:t>
            </a:r>
            <a:r>
              <a:rPr lang="zh-CN" altLang="en-US" dirty="0"/>
              <a:t>组织的评测中都获得了多项第一名。</a:t>
            </a:r>
            <a:br>
              <a:rPr lang="zh-CN" altLang="en-US" dirty="0"/>
            </a:br>
            <a:r>
              <a:rPr lang="zh-CN" altLang="en-US" dirty="0"/>
              <a:t>    综合性能</a:t>
            </a:r>
            <a:r>
              <a:rPr lang="en-US" altLang="zh-CN" dirty="0"/>
              <a:t>——ICTCLAS 2011</a:t>
            </a:r>
            <a:r>
              <a:rPr lang="zh-CN" altLang="en-US" dirty="0"/>
              <a:t>分词速</a:t>
            </a:r>
            <a:r>
              <a:rPr lang="en-US" altLang="zh-CN" dirty="0"/>
              <a:t>500KB/s</a:t>
            </a:r>
            <a:r>
              <a:rPr lang="zh-CN" altLang="en-US" dirty="0"/>
              <a:t>左右，分词精度</a:t>
            </a:r>
            <a:r>
              <a:rPr lang="en-US" altLang="zh-CN" dirty="0"/>
              <a:t>98.45%</a:t>
            </a:r>
            <a:r>
              <a:rPr lang="zh-CN" altLang="en-US" dirty="0"/>
              <a:t>，</a:t>
            </a:r>
            <a:r>
              <a:rPr lang="en-US" altLang="zh-CN" dirty="0"/>
              <a:t>API</a:t>
            </a:r>
            <a:r>
              <a:rPr lang="zh-CN" altLang="en-US" dirty="0"/>
              <a:t>不超过</a:t>
            </a:r>
            <a:r>
              <a:rPr lang="en-US" altLang="zh-CN" dirty="0"/>
              <a:t>100KB</a:t>
            </a:r>
            <a:r>
              <a:rPr lang="zh-CN" altLang="en-US" dirty="0"/>
              <a:t>，各种词典数据压缩后不到</a:t>
            </a:r>
            <a:r>
              <a:rPr lang="en-US" altLang="zh-CN" dirty="0"/>
              <a:t>3M</a:t>
            </a:r>
            <a:r>
              <a:rPr lang="zh-CN" altLang="en-US" dirty="0"/>
              <a:t>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http://www.ictclas.org/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4" y="1356594"/>
            <a:ext cx="4420746" cy="7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搜狗语料库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224558"/>
            <a:ext cx="7517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互联网语料库</a:t>
            </a:r>
          </a:p>
          <a:p>
            <a:r>
              <a:rPr lang="en-US" altLang="zh-CN" dirty="0" smtClean="0"/>
              <a:t>TB</a:t>
            </a:r>
            <a:r>
              <a:rPr lang="zh-CN" altLang="en-US" dirty="0"/>
              <a:t>规模的独家资料，给您一个真实全面的互联网。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http://www.sogou.com/labs/resources.html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5" y="1386235"/>
            <a:ext cx="3124079" cy="15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题外话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49" y="1696223"/>
            <a:ext cx="2487102" cy="33123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56643" y="5287176"/>
            <a:ext cx="143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Doug Cutting</a:t>
            </a:r>
            <a:endParaRPr lang="zh-CN" alt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13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http://en.wikipedia.org/wiki/Doug_Cutting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148064" y="189352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Lucene</a:t>
            </a:r>
            <a:endParaRPr lang="zh-CN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5148064" y="2818440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Nutch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5114776" y="3741027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Hadoop</a:t>
            </a:r>
            <a:r>
              <a:rPr lang="en-US" altLang="zh-CN" sz="3600" b="1" dirty="0"/>
              <a:t> 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02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7569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7205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64498" cy="154076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下载并安装</a:t>
            </a:r>
            <a:r>
              <a:rPr lang="en-US" altLang="zh-CN" sz="2000" dirty="0" err="1"/>
              <a:t>Jdk</a:t>
            </a:r>
            <a:r>
              <a:rPr lang="en-US" altLang="zh-CN" sz="2000" dirty="0"/>
              <a:t> http://jdk7.java.net</a:t>
            </a:r>
            <a:r>
              <a:rPr lang="en-US" altLang="zh-CN" sz="2000" dirty="0" smtClean="0"/>
              <a:t>/</a:t>
            </a:r>
            <a:endParaRPr lang="en-US" altLang="zh-CN" sz="2000" dirty="0"/>
          </a:p>
          <a:p>
            <a:r>
              <a:rPr lang="zh-CN" altLang="en-US" sz="2000" dirty="0" smtClean="0"/>
              <a:t>下载</a:t>
            </a:r>
            <a:r>
              <a:rPr lang="en-US" altLang="zh-CN" sz="2000" dirty="0" smtClean="0"/>
              <a:t>Solr4.X http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lucene.apache.org/solr/mirrors-solr-latest-redir.html</a:t>
            </a:r>
          </a:p>
          <a:p>
            <a:r>
              <a:rPr lang="zh-CN" altLang="en-US" sz="2000" dirty="0" smtClean="0"/>
              <a:t>解</a:t>
            </a:r>
            <a:r>
              <a:rPr lang="zh-CN" altLang="en-US" sz="2000" dirty="0"/>
              <a:t>压 </a:t>
            </a:r>
            <a:r>
              <a:rPr lang="en-US" altLang="zh-CN" sz="2000" dirty="0" smtClean="0"/>
              <a:t>apache-solr-4.X.zip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3140968"/>
            <a:ext cx="4434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动手实验资源：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://github.com/gudaoxuri/OpenTrains.</a:t>
            </a:r>
            <a:r>
              <a:rPr lang="zh-CN" altLang="en-US" dirty="0" smtClean="0"/>
              <a:t>git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82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5933"/>
            <a:ext cx="2520280" cy="5133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2996952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4365104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68" y="5733256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568" y="5115650"/>
            <a:ext cx="2016224" cy="325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87824" y="3645024"/>
            <a:ext cx="145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Jetty </a:t>
            </a:r>
            <a:r>
              <a:rPr lang="zh-CN" altLang="en-US" sz="2400" dirty="0" smtClean="0"/>
              <a:t>相关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33955" y="1417638"/>
            <a:ext cx="2216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重要文件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solr.xml</a:t>
            </a:r>
          </a:p>
          <a:p>
            <a:r>
              <a:rPr lang="en-US" altLang="zh-CN" sz="2800" dirty="0" smtClean="0"/>
              <a:t>schema.xml</a:t>
            </a:r>
          </a:p>
          <a:p>
            <a:r>
              <a:rPr lang="en-US" altLang="zh-CN" sz="2800" dirty="0"/>
              <a:t>solrconfig.xml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70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是“全文搜索引擎”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搜索引擎是目前广泛应用的主流搜索引擎。它的工作原理是计算机索引程序通过扫描文章中的每一个词，对每一个词建立一个索引，指明该词在文章中出现的次数和位置，当用户查询时，检索程序就根据事先建立的索引进行查找，并将查找的结果反馈给用户的检索方式。这个过程类似于通过字典中的检索字表查字的过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8942" y="2052918"/>
            <a:ext cx="8292798" cy="3593623"/>
          </a:xfrm>
        </p:spPr>
        <p:txBody>
          <a:bodyPr>
            <a:normAutofit fontScale="92500"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启动</a:t>
            </a:r>
            <a:r>
              <a:rPr lang="en-US" altLang="zh-CN" sz="2800" dirty="0" err="1" smtClean="0"/>
              <a:t>solr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java </a:t>
            </a:r>
            <a:r>
              <a:rPr lang="en-US" altLang="zh-CN" sz="2800" dirty="0"/>
              <a:t>-jar </a:t>
            </a:r>
            <a:r>
              <a:rPr lang="en-US" altLang="zh-CN" sz="2800" dirty="0" smtClean="0"/>
              <a:t>start.jar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提</a:t>
            </a:r>
            <a:r>
              <a:rPr lang="zh-CN" altLang="en-US" sz="2800" dirty="0" smtClean="0"/>
              <a:t>交索引：</a:t>
            </a:r>
            <a:r>
              <a:rPr lang="en-US" altLang="zh-CN" sz="2800" dirty="0"/>
              <a:t>java -jar post.jar 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vd:file</a:t>
            </a:r>
            <a:r>
              <a:rPr lang="en-US" altLang="zh-CN" sz="2800" dirty="0" smtClean="0"/>
              <a:t>(s)&gt;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查</a:t>
            </a:r>
            <a:r>
              <a:rPr lang="zh-CN" altLang="en-US" sz="2800" dirty="0" smtClean="0"/>
              <a:t>询索引：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http</a:t>
            </a:r>
            <a:r>
              <a:rPr lang="en-US" altLang="zh-CN" sz="2800" dirty="0" smtClean="0">
                <a:hlinkClick r:id="rId2"/>
              </a:rPr>
              <a:t>://.../</a:t>
            </a:r>
            <a:r>
              <a:rPr lang="en-US" altLang="zh-CN" sz="2800" dirty="0" err="1">
                <a:hlinkClick r:id="rId2"/>
              </a:rPr>
              <a:t>solr</a:t>
            </a:r>
            <a:r>
              <a:rPr lang="en-US" altLang="zh-CN" sz="2800" dirty="0">
                <a:hlinkClick r:id="rId2"/>
              </a:rPr>
              <a:t>/collection1/</a:t>
            </a:r>
            <a:r>
              <a:rPr lang="en-US" altLang="zh-CN" sz="2800" dirty="0" err="1">
                <a:hlinkClick r:id="rId2"/>
              </a:rPr>
              <a:t>select?q</a:t>
            </a:r>
            <a:r>
              <a:rPr lang="en-US" altLang="zh-CN" sz="2800" dirty="0" smtClean="0">
                <a:hlinkClick r:id="rId2"/>
              </a:rPr>
              <a:t>=&lt;search</a:t>
            </a:r>
            <a:r>
              <a:rPr lang="en-US" altLang="zh-CN" sz="2800" dirty="0" smtClean="0"/>
              <a:t> key&gt;&amp;</a:t>
            </a:r>
            <a:r>
              <a:rPr lang="en-US" altLang="zh-CN" sz="2800" dirty="0" err="1"/>
              <a:t>wt</a:t>
            </a:r>
            <a:r>
              <a:rPr lang="en-US" altLang="zh-CN" sz="2800" dirty="0" smtClean="0"/>
              <a:t>=&lt;return type  e.g.xml/</a:t>
            </a:r>
            <a:r>
              <a:rPr lang="en-US" altLang="zh-CN" sz="2800" dirty="0" err="1" smtClean="0"/>
              <a:t>json</a:t>
            </a:r>
            <a:r>
              <a:rPr lang="en-US" altLang="zh-CN" sz="2800" dirty="0" smtClean="0"/>
              <a:t>&gt;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14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熟悉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的基础操作：索引提交、查询。</a:t>
            </a:r>
          </a:p>
        </p:txBody>
      </p:sp>
      <p:sp>
        <p:nvSpPr>
          <p:cNvPr id="15" name="Rectangle 5"/>
          <p:cNvSpPr/>
          <p:nvPr/>
        </p:nvSpPr>
        <p:spPr>
          <a:xfrm>
            <a:off x="7528292" y="2267980"/>
            <a:ext cx="1213448" cy="7280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</a:t>
            </a:r>
            <a:r>
              <a:rPr lang="zh-CN" altLang="en-US" dirty="0" smtClean="0"/>
              <a:t>要用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打开界面！</a:t>
            </a:r>
            <a:endParaRPr lang="zh-CN" altLang="en-US" dirty="0"/>
          </a:p>
        </p:txBody>
      </p:sp>
      <p:pic>
        <p:nvPicPr>
          <p:cNvPr id="1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57" y="2562909"/>
            <a:ext cx="4031456" cy="3233564"/>
          </a:xfrm>
          <a:prstGeom prst="rect">
            <a:avLst/>
          </a:prstGeom>
        </p:spPr>
      </p:pic>
      <p:sp>
        <p:nvSpPr>
          <p:cNvPr id="17" name="Rectangle 8"/>
          <p:cNvSpPr/>
          <p:nvPr/>
        </p:nvSpPr>
        <p:spPr>
          <a:xfrm>
            <a:off x="400895" y="4292816"/>
            <a:ext cx="522150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&lt;add&gt;</a:t>
            </a:r>
          </a:p>
          <a:p>
            <a:r>
              <a:rPr lang="zh-CN" altLang="en-US" dirty="0"/>
              <a:t>&lt;doc&gt;</a:t>
            </a:r>
          </a:p>
          <a:p>
            <a:r>
              <a:rPr lang="zh-CN" altLang="en-US" dirty="0"/>
              <a:t>  &lt;field name="id"&gt;SOLR1000&lt;/field&gt;</a:t>
            </a:r>
          </a:p>
          <a:p>
            <a:r>
              <a:rPr lang="zh-CN" altLang="en-US" dirty="0"/>
              <a:t>  &lt;field name="name"&gt;Solr, the Enterprise Search Server&lt;/field&gt;</a:t>
            </a:r>
          </a:p>
          <a:p>
            <a:r>
              <a:rPr lang="zh-CN" altLang="en-US" dirty="0" smtClean="0"/>
              <a:t>&lt;/</a:t>
            </a:r>
            <a:r>
              <a:rPr lang="zh-CN" altLang="en-US" dirty="0"/>
              <a:t>doc&gt;</a:t>
            </a:r>
          </a:p>
          <a:p>
            <a:r>
              <a:rPr lang="zh-CN" altLang="en-US" dirty="0"/>
              <a:t>&lt;/add&gt;</a:t>
            </a:r>
          </a:p>
        </p:txBody>
      </p:sp>
      <p:grpSp>
        <p:nvGrpSpPr>
          <p:cNvPr id="18" name="Group 12"/>
          <p:cNvGrpSpPr/>
          <p:nvPr/>
        </p:nvGrpSpPr>
        <p:grpSpPr>
          <a:xfrm>
            <a:off x="2601442" y="6324138"/>
            <a:ext cx="6085358" cy="400110"/>
            <a:chOff x="4103266" y="6164095"/>
            <a:chExt cx="7104531" cy="467120"/>
          </a:xfrm>
        </p:grpSpPr>
        <p:sp>
          <p:nvSpPr>
            <p:cNvPr id="19" name="Rectangle 9"/>
            <p:cNvSpPr/>
            <p:nvPr/>
          </p:nvSpPr>
          <p:spPr>
            <a:xfrm>
              <a:off x="4758019" y="6164095"/>
              <a:ext cx="6449778" cy="4671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http://lucene.apache.org/solr/4_4_0/tutorial.html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0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中文支持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37706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修改</a:t>
            </a:r>
            <a:r>
              <a:rPr lang="en-US" altLang="zh-CN" dirty="0" smtClean="0"/>
              <a:t>schema.xml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>field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修改</a:t>
            </a:r>
            <a:r>
              <a:rPr lang="en-US" altLang="zh-CN" dirty="0"/>
              <a:t>schema.xml </a:t>
            </a:r>
            <a:r>
              <a:rPr lang="zh-CN" altLang="en-US" dirty="0"/>
              <a:t>增</a:t>
            </a:r>
            <a:r>
              <a:rPr lang="zh-CN" altLang="en-US" dirty="0" smtClean="0"/>
              <a:t>加 </a:t>
            </a:r>
            <a:r>
              <a:rPr lang="en-US" altLang="zh-CN" dirty="0" err="1" smtClean="0"/>
              <a:t>fieldType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添</a:t>
            </a:r>
            <a:r>
              <a:rPr lang="zh-CN" altLang="en-US" dirty="0" smtClean="0"/>
              <a:t>加</a:t>
            </a:r>
            <a:r>
              <a:rPr lang="en-US" altLang="zh-CN" dirty="0" smtClean="0"/>
              <a:t>IKAnalyzer2012FF_u1.jar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en-US" altLang="zh-CN" dirty="0" smtClean="0"/>
              <a:t>solr.xml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/>
              <a:t>str</a:t>
            </a:r>
            <a:r>
              <a:rPr lang="en-US" altLang="zh-CN" dirty="0"/>
              <a:t> name="</a:t>
            </a:r>
            <a:r>
              <a:rPr lang="en-US" altLang="zh-CN" dirty="0" err="1"/>
              <a:t>sharedLib</a:t>
            </a:r>
            <a:r>
              <a:rPr lang="en-US" altLang="zh-CN" dirty="0"/>
              <a:t>"&gt;${</a:t>
            </a:r>
            <a:r>
              <a:rPr lang="en-US" altLang="zh-CN" dirty="0" err="1"/>
              <a:t>sharedLib:lib</a:t>
            </a:r>
            <a:r>
              <a:rPr lang="en-US" altLang="zh-CN" dirty="0"/>
              <a:t>}&lt;/</a:t>
            </a:r>
            <a:r>
              <a:rPr lang="en-US" altLang="zh-CN" dirty="0" err="1"/>
              <a:t>str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schema.xml</a:t>
            </a:r>
            <a:r>
              <a:rPr lang="zh-CN" altLang="en-US" sz="2400" dirty="0"/>
              <a:t>的配置，使用中文分词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87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多核使用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 smtClean="0"/>
              <a:t>启动 </a:t>
            </a:r>
            <a:r>
              <a:rPr lang="en-US" altLang="zh-CN" sz="2800" dirty="0" err="1"/>
              <a:t>solr</a:t>
            </a:r>
            <a:r>
              <a:rPr lang="en-US" altLang="zh-CN" sz="2800" dirty="0"/>
              <a:t>: java -</a:t>
            </a:r>
            <a:r>
              <a:rPr lang="en-US" altLang="zh-CN" sz="2800" dirty="0" err="1" smtClean="0"/>
              <a:t>Dsolr.solr.home</a:t>
            </a:r>
            <a:r>
              <a:rPr lang="en-US" altLang="zh-CN" sz="2800" dirty="0" smtClean="0"/>
              <a:t>=multicore </a:t>
            </a:r>
            <a:r>
              <a:rPr lang="en-US" altLang="zh-CN" sz="2800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pt-BR" altLang="zh-CN" sz="2800" dirty="0"/>
              <a:t>java -</a:t>
            </a:r>
            <a:r>
              <a:rPr lang="pt-BR" altLang="zh-CN" sz="2800" dirty="0" smtClean="0"/>
              <a:t>Durl=.../core1/update </a:t>
            </a:r>
            <a:r>
              <a:rPr lang="pt-BR" altLang="zh-CN" sz="2800" dirty="0"/>
              <a:t>-jar </a:t>
            </a:r>
            <a:r>
              <a:rPr lang="pt-BR" altLang="zh-CN" sz="2800" dirty="0" smtClean="0"/>
              <a:t>post.jar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vd:file</a:t>
            </a:r>
            <a:r>
              <a:rPr lang="en-US" altLang="zh-CN" sz="2800" dirty="0"/>
              <a:t>(s)&gt;</a:t>
            </a:r>
          </a:p>
          <a:p>
            <a:pPr>
              <a:lnSpc>
                <a:spcPct val="160000"/>
              </a:lnSpc>
            </a:pPr>
            <a:endParaRPr lang="zh-CN" altLang="en-US" sz="2800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multicore</a:t>
            </a:r>
            <a:r>
              <a:rPr lang="zh-CN" altLang="en-US" sz="2400" dirty="0"/>
              <a:t>的配置使用。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727413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\multicore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97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财富</a:t>
            </a:r>
            <a:r>
              <a:rPr lang="en-US" altLang="zh-CN" dirty="0"/>
              <a:t>TOP2000</a:t>
            </a:r>
            <a:r>
              <a:rPr lang="zh-CN" altLang="en-US" dirty="0"/>
              <a:t>信息查询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添加 </a:t>
            </a:r>
            <a:r>
              <a:rPr lang="en-US" altLang="zh-CN" dirty="0"/>
              <a:t>solr-dataimporthandler-4.4.0.jar</a:t>
            </a:r>
            <a:r>
              <a:rPr lang="zh-CN" altLang="en-US" dirty="0"/>
              <a:t>、</a:t>
            </a:r>
            <a:r>
              <a:rPr lang="en-US" altLang="zh-CN" dirty="0"/>
              <a:t>IKAnalyzer2012FF_u1.jar</a:t>
            </a:r>
            <a:r>
              <a:rPr lang="zh-CN" altLang="en-US" dirty="0" smtClean="0"/>
              <a:t>、</a:t>
            </a:r>
            <a:r>
              <a:rPr lang="en-US" altLang="zh-CN" dirty="0"/>
              <a:t>h2-1.3.172.jar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 </a:t>
            </a:r>
            <a:r>
              <a:rPr lang="en-US" altLang="zh-CN" dirty="0"/>
              <a:t>lib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修改</a:t>
            </a:r>
            <a:r>
              <a:rPr lang="en-US" altLang="zh-CN" dirty="0" smtClean="0"/>
              <a:t>schema.xml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db-data-config.xml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启动 </a:t>
            </a:r>
            <a:r>
              <a:rPr lang="en-US" altLang="zh-CN" dirty="0" err="1"/>
              <a:t>solr</a:t>
            </a:r>
            <a:r>
              <a:rPr lang="en-US" altLang="zh-CN" dirty="0"/>
              <a:t>: java -</a:t>
            </a:r>
            <a:r>
              <a:rPr lang="en-US" altLang="zh-CN" dirty="0" err="1" smtClean="0"/>
              <a:t>Dsolr.solr.home</a:t>
            </a:r>
            <a:r>
              <a:rPr lang="en-US" altLang="zh-CN" dirty="0" smtClean="0"/>
              <a:t>=example-DIH/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/ </a:t>
            </a:r>
            <a:r>
              <a:rPr lang="en-US" altLang="zh-CN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DIH</a:t>
            </a:r>
            <a:r>
              <a:rPr lang="zh-CN" altLang="en-US" dirty="0"/>
              <a:t>导入</a:t>
            </a:r>
            <a:endParaRPr lang="en-US" altLang="zh-CN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学习使用</a:t>
            </a:r>
            <a:r>
              <a:rPr lang="en-US" altLang="zh-CN" sz="2400" dirty="0"/>
              <a:t>DIH</a:t>
            </a:r>
            <a:r>
              <a:rPr lang="zh-CN" altLang="en-US" sz="2400" dirty="0"/>
              <a:t>插件。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0701" y="6295439"/>
            <a:ext cx="355155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Base:example</a:t>
            </a:r>
            <a:r>
              <a:rPr lang="en-US" altLang="zh-CN" sz="2000" dirty="0"/>
              <a:t>\example-DIH\</a:t>
            </a:r>
            <a:r>
              <a:rPr lang="en-US" altLang="zh-CN" sz="2000" dirty="0" err="1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4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DIH</a:t>
            </a:r>
            <a:r>
              <a:rPr lang="zh-CN" altLang="en-US" dirty="0"/>
              <a:t>更多应用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</a:t>
            </a:r>
            <a:r>
              <a:rPr lang="zh-CN" altLang="en-US" dirty="0"/>
              <a:t>实体配置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mail</a:t>
            </a:r>
            <a:r>
              <a:rPr lang="zh-CN" altLang="en-US" dirty="0"/>
              <a:t>、</a:t>
            </a:r>
            <a:r>
              <a:rPr lang="en-US" altLang="zh-CN" dirty="0"/>
              <a:t>word……</a:t>
            </a:r>
            <a:r>
              <a:rPr lang="zh-CN" altLang="en-US" dirty="0"/>
              <a:t>中导入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7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://wiki.apache.org/solr/DataImportHandler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1408386"/>
            <a:ext cx="8490219" cy="4184394"/>
          </a:xfrm>
        </p:spPr>
        <p:txBody>
          <a:bodyPr>
            <a:norm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dirty="0"/>
              <a:t>Boost</a:t>
            </a:r>
          </a:p>
          <a:p>
            <a:r>
              <a:rPr lang="zh-CN" altLang="en-US" dirty="0"/>
              <a:t>范围搜索（</a:t>
            </a:r>
            <a:r>
              <a:rPr lang="en-US" altLang="zh-CN" dirty="0"/>
              <a:t>Range Searches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38539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客户端调用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建立连接：</a:t>
            </a:r>
            <a:r>
              <a:rPr lang="en-US" altLang="zh-CN" dirty="0" err="1"/>
              <a:t>SolrServer</a:t>
            </a:r>
            <a:r>
              <a:rPr lang="en-US" altLang="zh-CN" dirty="0"/>
              <a:t> server = new </a:t>
            </a:r>
            <a:r>
              <a:rPr lang="en-US" altLang="zh-CN" dirty="0" err="1"/>
              <a:t>HttpSolrServer</a:t>
            </a:r>
            <a:r>
              <a:rPr lang="en-US" altLang="zh-CN" dirty="0"/>
              <a:t>( </a:t>
            </a:r>
            <a:r>
              <a:rPr lang="en-US" altLang="zh-CN" dirty="0" err="1"/>
              <a:t>url</a:t>
            </a:r>
            <a:r>
              <a:rPr lang="en-US" altLang="zh-CN" dirty="0"/>
              <a:t>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添加索引：</a:t>
            </a:r>
            <a:r>
              <a:rPr lang="en-US" altLang="zh-CN" dirty="0" err="1"/>
              <a:t>server.add</a:t>
            </a:r>
            <a:r>
              <a:rPr lang="en-US" altLang="zh-CN" dirty="0"/>
              <a:t>( docs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提交索引：</a:t>
            </a:r>
            <a:r>
              <a:rPr lang="en-US" altLang="zh-CN" dirty="0" err="1"/>
              <a:t>server.commit</a:t>
            </a:r>
            <a:r>
              <a:rPr lang="en-US" altLang="zh-CN" dirty="0"/>
              <a:t>()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删除索引：</a:t>
            </a:r>
            <a:r>
              <a:rPr lang="en-US" altLang="zh-CN" dirty="0" err="1"/>
              <a:t>server.deleteByQuery</a:t>
            </a:r>
            <a:r>
              <a:rPr lang="en-US" altLang="zh-CN" dirty="0"/>
              <a:t>( key );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查询索引：</a:t>
            </a:r>
            <a:r>
              <a:rPr lang="en-US" altLang="zh-CN" dirty="0" err="1"/>
              <a:t>server.query</a:t>
            </a:r>
            <a:r>
              <a:rPr lang="en-US" altLang="zh-CN" dirty="0"/>
              <a:t>( query )</a:t>
            </a:r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solrj</a:t>
            </a:r>
            <a:r>
              <a:rPr lang="zh-CN" altLang="en-US" sz="2400" dirty="0"/>
              <a:t>操作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。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82269" y="6135760"/>
            <a:ext cx="7104531" cy="400110"/>
            <a:chOff x="4103266" y="6164095"/>
            <a:chExt cx="7104531" cy="400110"/>
          </a:xfrm>
        </p:grpSpPr>
        <p:sp>
          <p:nvSpPr>
            <p:cNvPr id="7" name="Rectangle 5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://wiki.apache.org/solr/Solrj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6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7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知识点整理：搜索参数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17307"/>
              </p:ext>
            </p:extLst>
          </p:nvPr>
        </p:nvGraphicFramePr>
        <p:xfrm>
          <a:off x="347290" y="1628800"/>
          <a:ext cx="8473182" cy="40792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45611"/>
                <a:gridCol w="7627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查询字符串。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指定返回那些字段内容，用逗号或空格分隔多个。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返回第一条记录在完整找到结果中的偏移位置，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开始。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指定返回结果最多有多少条记录，配合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来实现分页。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排序，格式：</a:t>
                      </a:r>
                      <a:r>
                        <a:rPr lang="en-US" altLang="zh-CN" dirty="0" smtClean="0"/>
                        <a:t>sort=&lt;field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&gt;[,&lt;field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&gt;]…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指定输出格式，比如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xml, 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fq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过虑查询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q.op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</a:t>
                      </a:r>
                      <a:r>
                        <a:rPr lang="en-US" altLang="zh-CN" dirty="0" smtClean="0"/>
                        <a:t>schema.xml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defaultOperator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df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默认的查询字段。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qt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指定那个类型来处理查询请求，一般不用指定，默认是</a:t>
                      </a:r>
                      <a:r>
                        <a:rPr lang="en-US" altLang="zh-CN" dirty="0" smtClean="0"/>
                        <a:t>standard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返回的结果是否缩进。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在云端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5112568" cy="5392484"/>
          </a:xfrm>
        </p:spPr>
      </p:pic>
    </p:spTree>
    <p:extLst>
      <p:ext uri="{BB962C8B-B14F-4D97-AF65-F5344CB8AC3E}">
        <p14:creationId xmlns:p14="http://schemas.microsoft.com/office/powerpoint/2010/main" val="24877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倒排索引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一切从它开始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示例：</a:t>
            </a:r>
            <a:r>
              <a:rPr lang="en-US" altLang="zh-CN" sz="2800" dirty="0"/>
              <a:t>http://</a:t>
            </a:r>
            <a:r>
              <a:rPr lang="en-US" altLang="zh-CN" sz="2800" dirty="0" smtClean="0"/>
              <a:t>wiki.apache.org/solr/SolrCloud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与</a:t>
            </a:r>
            <a:r>
              <a:rPr lang="en-US" altLang="zh-CN" sz="2800" dirty="0" smtClean="0"/>
              <a:t>tomcat</a:t>
            </a:r>
            <a:r>
              <a:rPr lang="zh-CN" altLang="en-US" sz="2800" dirty="0" smtClean="0"/>
              <a:t>集成：</a:t>
            </a:r>
            <a:r>
              <a:rPr lang="en-US" altLang="zh-CN" sz="2800" dirty="0"/>
              <a:t>http://blog.csdn.net/shirdrn/article/details/9718387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6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8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5472608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/>
              <a:t>http://</a:t>
            </a:r>
            <a:r>
              <a:rPr lang="en-US" altLang="zh-CN" sz="2000" dirty="0" smtClean="0"/>
              <a:t>wiki.apache.org/solr/FrontPage  </a:t>
            </a:r>
            <a:r>
              <a:rPr lang="en-US" altLang="zh-CN" sz="2000" dirty="0" err="1"/>
              <a:t>Solr</a:t>
            </a:r>
            <a:r>
              <a:rPr lang="zh-CN" altLang="en-US" sz="2000" dirty="0"/>
              <a:t>官方</a:t>
            </a:r>
            <a:r>
              <a:rPr lang="zh-CN" altLang="en-US" sz="2000" dirty="0" smtClean="0"/>
              <a:t>文档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http://</a:t>
            </a:r>
            <a:r>
              <a:rPr lang="en-US" altLang="zh-CN" sz="2000" dirty="0" smtClean="0"/>
              <a:t>lucene.apache.org/core/4_4_0/index.html </a:t>
            </a:r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官方文档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Lucene</a:t>
            </a:r>
            <a:r>
              <a:rPr lang="en-US" altLang="zh-CN" sz="2000" dirty="0"/>
              <a:t> in </a:t>
            </a:r>
            <a:r>
              <a:rPr lang="en-US" altLang="zh-CN" sz="2000" dirty="0" smtClean="0"/>
              <a:t>action </a:t>
            </a:r>
            <a:r>
              <a:rPr lang="zh-CN" altLang="en-US" sz="2000" dirty="0" smtClean="0"/>
              <a:t>推荐书籍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19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0152" y="3886200"/>
            <a:ext cx="1832248" cy="910952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/>
              <a:t>BY </a:t>
            </a:r>
            <a:r>
              <a:rPr lang="zh-CN" altLang="en-US" sz="2400" dirty="0" smtClean="0"/>
              <a:t>蒋震宇</a:t>
            </a:r>
            <a:endParaRPr lang="en-US" altLang="zh-CN" sz="2400" dirty="0" smtClean="0"/>
          </a:p>
          <a:p>
            <a:pPr algn="r"/>
            <a:r>
              <a:rPr lang="en-US" altLang="zh-CN" sz="2400" smtClean="0"/>
              <a:t>2013.09.21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339752" y="2720454"/>
            <a:ext cx="43204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Q&amp;A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634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37795 0.5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-0.04479 0.33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165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13368 0.261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3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592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grpSp>
        <p:nvGrpSpPr>
          <p:cNvPr id="5" name="Group 58"/>
          <p:cNvGrpSpPr/>
          <p:nvPr/>
        </p:nvGrpSpPr>
        <p:grpSpPr>
          <a:xfrm>
            <a:off x="155456" y="1196752"/>
            <a:ext cx="3840480" cy="1808336"/>
            <a:chOff x="404947" y="1548818"/>
            <a:chExt cx="3840480" cy="1808336"/>
          </a:xfrm>
        </p:grpSpPr>
        <p:sp>
          <p:nvSpPr>
            <p:cNvPr id="6" name="Rectangle 9"/>
            <p:cNvSpPr/>
            <p:nvPr/>
          </p:nvSpPr>
          <p:spPr>
            <a:xfrm>
              <a:off x="404947" y="1548818"/>
              <a:ext cx="3840480" cy="180833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源内容</a:t>
              </a:r>
              <a:endParaRPr lang="zh-CN" altLang="en-US" sz="1200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528544" y="167204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程拥有电信业务系统和支撑系统全面</a:t>
              </a:r>
              <a:r>
                <a:rPr lang="zh-CN" altLang="en-US" sz="1200" dirty="0"/>
                <a:t>的解决</a:t>
              </a:r>
              <a:r>
                <a:rPr lang="zh-CN" altLang="en-US" sz="1200" dirty="0" smtClean="0"/>
                <a:t>方案。</a:t>
              </a:r>
              <a:endParaRPr lang="zh-CN" altLang="en-US" sz="1200" dirty="0"/>
            </a:p>
          </p:txBody>
        </p:sp>
        <p:sp>
          <p:nvSpPr>
            <p:cNvPr id="8" name="Rectangle 8"/>
            <p:cNvSpPr/>
            <p:nvPr/>
          </p:nvSpPr>
          <p:spPr>
            <a:xfrm>
              <a:off x="528544" y="237261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程的</a:t>
              </a:r>
              <a:r>
                <a:rPr lang="zh-CN" altLang="en-US" sz="1200" dirty="0"/>
                <a:t>解决方案在政府及其他各行业都得到了广泛应用。</a:t>
              </a:r>
            </a:p>
          </p:txBody>
        </p:sp>
      </p:grpSp>
      <p:grpSp>
        <p:nvGrpSpPr>
          <p:cNvPr id="9" name="Group 59"/>
          <p:cNvGrpSpPr/>
          <p:nvPr/>
        </p:nvGrpSpPr>
        <p:grpSpPr>
          <a:xfrm>
            <a:off x="4630134" y="1200280"/>
            <a:ext cx="3614274" cy="1803476"/>
            <a:chOff x="4937763" y="1541419"/>
            <a:chExt cx="3422468" cy="1815736"/>
          </a:xfrm>
        </p:grpSpPr>
        <p:sp>
          <p:nvSpPr>
            <p:cNvPr id="10" name="Rectangle 10"/>
            <p:cNvSpPr/>
            <p:nvPr/>
          </p:nvSpPr>
          <p:spPr>
            <a:xfrm>
              <a:off x="4937763" y="1541419"/>
              <a:ext cx="3422468" cy="18157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过滤、分词</a:t>
              </a:r>
              <a:endParaRPr lang="zh-CN" altLang="en-US" sz="1200" dirty="0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5019088" y="1666385"/>
              <a:ext cx="3248127" cy="356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去符号、停用字，统一大小写、时态等</a:t>
              </a:r>
              <a:endParaRPr lang="zh-CN" altLang="en-US" sz="1200" dirty="0"/>
            </a:p>
          </p:txBody>
        </p:sp>
      </p:grpSp>
      <p:sp>
        <p:nvSpPr>
          <p:cNvPr id="13" name="Right Arrow 13"/>
          <p:cNvSpPr/>
          <p:nvPr/>
        </p:nvSpPr>
        <p:spPr>
          <a:xfrm>
            <a:off x="4114800" y="1817229"/>
            <a:ext cx="457200" cy="5463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57"/>
          <p:cNvGrpSpPr/>
          <p:nvPr/>
        </p:nvGrpSpPr>
        <p:grpSpPr>
          <a:xfrm>
            <a:off x="155454" y="3285519"/>
            <a:ext cx="2826100" cy="3347916"/>
            <a:chOff x="796832" y="3535985"/>
            <a:chExt cx="6296298" cy="3347916"/>
          </a:xfrm>
        </p:grpSpPr>
        <p:sp>
          <p:nvSpPr>
            <p:cNvPr id="15" name="Rectangle 55"/>
            <p:cNvSpPr/>
            <p:nvPr/>
          </p:nvSpPr>
          <p:spPr>
            <a:xfrm>
              <a:off x="1469093" y="3542149"/>
              <a:ext cx="5624037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56"/>
            <p:cNvSpPr/>
            <p:nvPr/>
          </p:nvSpPr>
          <p:spPr>
            <a:xfrm>
              <a:off x="796832" y="3535985"/>
              <a:ext cx="672261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索引库</a:t>
              </a:r>
              <a:endParaRPr lang="zh-CN" altLang="en-US" dirty="0"/>
            </a:p>
          </p:txBody>
        </p:sp>
      </p:grpSp>
      <p:sp>
        <p:nvSpPr>
          <p:cNvPr id="39" name="右弧形箭头 38"/>
          <p:cNvSpPr/>
          <p:nvPr/>
        </p:nvSpPr>
        <p:spPr>
          <a:xfrm>
            <a:off x="8316416" y="2759074"/>
            <a:ext cx="576064" cy="1487974"/>
          </a:xfrm>
          <a:prstGeom prst="curvedLeftArrow">
            <a:avLst>
              <a:gd name="adj1" fmla="val 43626"/>
              <a:gd name="adj2" fmla="val 74955"/>
              <a:gd name="adj3" fmla="val 5145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7"/>
          <p:cNvSpPr/>
          <p:nvPr/>
        </p:nvSpPr>
        <p:spPr>
          <a:xfrm>
            <a:off x="4716016" y="1772816"/>
            <a:ext cx="3430162" cy="469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鸿</a:t>
            </a:r>
            <a:r>
              <a:rPr lang="zh-CN" altLang="en-US" sz="1200" dirty="0" smtClean="0"/>
              <a:t>程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拥有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电信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业务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系统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支撑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系统 </a:t>
            </a:r>
            <a:r>
              <a:rPr lang="en-US" altLang="zh-CN" sz="1200" dirty="0"/>
              <a:t>|  </a:t>
            </a:r>
            <a:r>
              <a:rPr lang="zh-CN" altLang="en-US" sz="1200" dirty="0" smtClean="0"/>
              <a:t>全面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解决方案</a:t>
            </a:r>
            <a:endParaRPr lang="zh-CN" altLang="en-US" sz="1200" dirty="0"/>
          </a:p>
        </p:txBody>
      </p:sp>
      <p:sp>
        <p:nvSpPr>
          <p:cNvPr id="41" name="Rectangle 8"/>
          <p:cNvSpPr/>
          <p:nvPr/>
        </p:nvSpPr>
        <p:spPr>
          <a:xfrm>
            <a:off x="4716016" y="2242682"/>
            <a:ext cx="3430162" cy="48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鸿</a:t>
            </a:r>
            <a:r>
              <a:rPr lang="zh-CN" altLang="en-US" sz="1200" dirty="0" smtClean="0"/>
              <a:t>程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解决方案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政府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其他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各行业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得到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广泛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应用</a:t>
            </a:r>
            <a:endParaRPr lang="zh-CN" altLang="en-US" sz="1200" dirty="0"/>
          </a:p>
        </p:txBody>
      </p:sp>
      <p:sp>
        <p:nvSpPr>
          <p:cNvPr id="42" name="Rectangle 15"/>
          <p:cNvSpPr/>
          <p:nvPr/>
        </p:nvSpPr>
        <p:spPr>
          <a:xfrm>
            <a:off x="4630134" y="3281327"/>
            <a:ext cx="3614274" cy="33459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zh-CN" altLang="en-US" sz="1200" dirty="0" smtClean="0"/>
              <a:t>索引集合</a:t>
            </a:r>
            <a:endParaRPr lang="zh-CN" altLang="en-US" sz="1200" dirty="0"/>
          </a:p>
        </p:txBody>
      </p:sp>
      <p:sp>
        <p:nvSpPr>
          <p:cNvPr id="43" name="Rectangle 16"/>
          <p:cNvSpPr/>
          <p:nvPr/>
        </p:nvSpPr>
        <p:spPr>
          <a:xfrm>
            <a:off x="4776260" y="3599104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鸿程</a:t>
            </a:r>
          </a:p>
        </p:txBody>
      </p:sp>
      <p:sp>
        <p:nvSpPr>
          <p:cNvPr id="44" name="Rectangle 18"/>
          <p:cNvSpPr/>
          <p:nvPr/>
        </p:nvSpPr>
        <p:spPr>
          <a:xfrm>
            <a:off x="4776260" y="4020046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电信</a:t>
            </a:r>
          </a:p>
        </p:txBody>
      </p:sp>
      <p:sp>
        <p:nvSpPr>
          <p:cNvPr id="46" name="Rectangle 20"/>
          <p:cNvSpPr/>
          <p:nvPr/>
        </p:nvSpPr>
        <p:spPr>
          <a:xfrm>
            <a:off x="4776260" y="4861930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解决方案</a:t>
            </a:r>
          </a:p>
        </p:txBody>
      </p:sp>
      <p:sp>
        <p:nvSpPr>
          <p:cNvPr id="47" name="Rectangle 21"/>
          <p:cNvSpPr/>
          <p:nvPr/>
        </p:nvSpPr>
        <p:spPr>
          <a:xfrm>
            <a:off x="4776260" y="4440988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</a:t>
            </a:r>
          </a:p>
        </p:txBody>
      </p:sp>
      <p:sp>
        <p:nvSpPr>
          <p:cNvPr id="48" name="Rectangle 23"/>
          <p:cNvSpPr/>
          <p:nvPr/>
        </p:nvSpPr>
        <p:spPr>
          <a:xfrm>
            <a:off x="4776260" y="5282871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政府</a:t>
            </a:r>
            <a:endParaRPr lang="zh-CN" altLang="en-US" sz="1200" dirty="0"/>
          </a:p>
        </p:txBody>
      </p:sp>
      <p:sp>
        <p:nvSpPr>
          <p:cNvPr id="49" name="Rectangle 25"/>
          <p:cNvSpPr/>
          <p:nvPr/>
        </p:nvSpPr>
        <p:spPr>
          <a:xfrm>
            <a:off x="4776260" y="5628805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50" name="Rectangle 16"/>
          <p:cNvSpPr/>
          <p:nvPr/>
        </p:nvSpPr>
        <p:spPr>
          <a:xfrm>
            <a:off x="6047057" y="3599104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1" name="Rectangle 16"/>
          <p:cNvSpPr/>
          <p:nvPr/>
        </p:nvSpPr>
        <p:spPr>
          <a:xfrm>
            <a:off x="6047057" y="4017470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1[1]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2" name="Rectangle 16"/>
          <p:cNvSpPr/>
          <p:nvPr/>
        </p:nvSpPr>
        <p:spPr>
          <a:xfrm>
            <a:off x="6047057" y="4435836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1[2]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53" name="Rectangle 16"/>
          <p:cNvSpPr/>
          <p:nvPr/>
        </p:nvSpPr>
        <p:spPr>
          <a:xfrm>
            <a:off x="6047057" y="4854202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4" name="Rectangle 16"/>
          <p:cNvSpPr/>
          <p:nvPr/>
        </p:nvSpPr>
        <p:spPr>
          <a:xfrm>
            <a:off x="6047057" y="5272567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2</a:t>
            </a:r>
            <a:r>
              <a:rPr lang="en-US" altLang="zh-CN" sz="1200" dirty="0" smtClean="0"/>
              <a:t>[1]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5" name="Rectangle 25"/>
          <p:cNvSpPr/>
          <p:nvPr/>
        </p:nvSpPr>
        <p:spPr>
          <a:xfrm>
            <a:off x="6047057" y="5644149"/>
            <a:ext cx="2115703" cy="2547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3" name="左大括号 2"/>
          <p:cNvSpPr/>
          <p:nvPr/>
        </p:nvSpPr>
        <p:spPr>
          <a:xfrm rot="16200000">
            <a:off x="5263246" y="5487755"/>
            <a:ext cx="201688" cy="1175655"/>
          </a:xfrm>
          <a:prstGeom prst="leftBrac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25506" y="62007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关键词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6" name="左大括号 55"/>
          <p:cNvSpPr/>
          <p:nvPr/>
        </p:nvSpPr>
        <p:spPr>
          <a:xfrm rot="16200000">
            <a:off x="6995774" y="5026023"/>
            <a:ext cx="201690" cy="2099122"/>
          </a:xfrm>
          <a:prstGeom prst="leftBrac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931414" y="6216098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出现文档编号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[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频次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]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位置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Right Arrow 13"/>
          <p:cNvSpPr/>
          <p:nvPr/>
        </p:nvSpPr>
        <p:spPr>
          <a:xfrm rot="10800000">
            <a:off x="3055754" y="4059091"/>
            <a:ext cx="1492732" cy="5463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87575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603325" y="3927202"/>
            <a:ext cx="205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索引结构：</a:t>
            </a:r>
            <a:endParaRPr lang="en-US" altLang="zh-CN" sz="2000" dirty="0" smtClean="0"/>
          </a:p>
          <a:p>
            <a:r>
              <a:rPr lang="zh-CN" altLang="en-US" sz="2000" dirty="0">
                <a:hlinkClick r:id="rId2"/>
              </a:rPr>
              <a:t>http://www.cnblogs.com/forfuture1978/archive/2009/12/14/1623597.html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94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0864" y="1437730"/>
            <a:ext cx="223224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6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/>
                <a:t>http://liyanblog.cn/articles/2012/10/19/1350624315902.html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0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重中之重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3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6" y="1417638"/>
            <a:ext cx="7463148" cy="5103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0" y="1556792"/>
            <a:ext cx="7604919" cy="49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4949097" cy="424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74887"/>
            <a:ext cx="3786733" cy="50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4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主流框架、类库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工欲善其事 必先利其器</a:t>
            </a:r>
          </a:p>
        </p:txBody>
      </p:sp>
    </p:spTree>
    <p:extLst>
      <p:ext uri="{BB962C8B-B14F-4D97-AF65-F5344CB8AC3E}">
        <p14:creationId xmlns:p14="http://schemas.microsoft.com/office/powerpoint/2010/main" val="1104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1247</Words>
  <Application>Microsoft Office PowerPoint</Application>
  <PresentationFormat>全屏显示(4:3)</PresentationFormat>
  <Paragraphs>208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Office 主题​​</vt:lpstr>
      <vt:lpstr>全文检索入门与实践</vt:lpstr>
      <vt:lpstr>什么是“全文搜索引擎”</vt:lpstr>
      <vt:lpstr>分词&amp;倒排索引</vt:lpstr>
      <vt:lpstr>概念</vt:lpstr>
      <vt:lpstr>主流算法</vt:lpstr>
      <vt:lpstr>检索流程</vt:lpstr>
      <vt:lpstr>流程</vt:lpstr>
      <vt:lpstr>流程</vt:lpstr>
      <vt:lpstr>主流框架、类库</vt:lpstr>
      <vt:lpstr>Lucene</vt:lpstr>
      <vt:lpstr>Solr</vt:lpstr>
      <vt:lpstr>ElasticSearch</vt:lpstr>
      <vt:lpstr>IK Analyzer</vt:lpstr>
      <vt:lpstr>中科分词</vt:lpstr>
      <vt:lpstr>搜狗语料库</vt:lpstr>
      <vt:lpstr>题外话</vt:lpstr>
      <vt:lpstr>动手实验1</vt:lpstr>
      <vt:lpstr>准备</vt:lpstr>
      <vt:lpstr>准备</vt:lpstr>
      <vt:lpstr>第一个Demo</vt:lpstr>
      <vt:lpstr>中文支持</vt:lpstr>
      <vt:lpstr>多核使用</vt:lpstr>
      <vt:lpstr>财富TOP2000信息查询</vt:lpstr>
      <vt:lpstr>DIH更多应用</vt:lpstr>
      <vt:lpstr>统计分析</vt:lpstr>
      <vt:lpstr>客户端调用</vt:lpstr>
      <vt:lpstr>知识点整理：搜索参数</vt:lpstr>
      <vt:lpstr>生产应用</vt:lpstr>
      <vt:lpstr>SolrCloud 架构</vt:lpstr>
      <vt:lpstr>SolrCloud 部署</vt:lpstr>
      <vt:lpstr>更多内容</vt:lpstr>
      <vt:lpstr>http://wiki.apache.org/solr/FrontPage  Solr官方文档  http://lucene.apache.org/core/4_4_0/index.html Lucene 官方文档  Lucene in action 推荐书籍 </vt:lpstr>
      <vt:lpstr>Thank You</vt:lpstr>
      <vt:lpstr>Next…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全文检索入门与实践</dc:title>
  <dc:creator>蒋震宇</dc:creator>
  <cp:lastModifiedBy>蒋震宇</cp:lastModifiedBy>
  <cp:revision>68</cp:revision>
  <dcterms:created xsi:type="dcterms:W3CDTF">2012-06-04T12:51:16Z</dcterms:created>
  <dcterms:modified xsi:type="dcterms:W3CDTF">2013-11-19T03:27:21Z</dcterms:modified>
</cp:coreProperties>
</file>