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1" r:id="rId4"/>
    <p:sldId id="289" r:id="rId5"/>
    <p:sldId id="292" r:id="rId6"/>
    <p:sldId id="282" r:id="rId7"/>
    <p:sldId id="290" r:id="rId8"/>
    <p:sldId id="291" r:id="rId9"/>
    <p:sldId id="283" r:id="rId10"/>
    <p:sldId id="293" r:id="rId11"/>
    <p:sldId id="294" r:id="rId12"/>
    <p:sldId id="306" r:id="rId13"/>
    <p:sldId id="308" r:id="rId14"/>
    <p:sldId id="310" r:id="rId15"/>
    <p:sldId id="311" r:id="rId16"/>
    <p:sldId id="307" r:id="rId17"/>
    <p:sldId id="284" r:id="rId18"/>
    <p:sldId id="295" r:id="rId19"/>
    <p:sldId id="313" r:id="rId20"/>
    <p:sldId id="296" r:id="rId21"/>
    <p:sldId id="297" r:id="rId22"/>
    <p:sldId id="305" r:id="rId23"/>
    <p:sldId id="298" r:id="rId24"/>
    <p:sldId id="299" r:id="rId25"/>
    <p:sldId id="300" r:id="rId26"/>
    <p:sldId id="301" r:id="rId27"/>
    <p:sldId id="302" r:id="rId28"/>
    <p:sldId id="285" r:id="rId29"/>
    <p:sldId id="303" r:id="rId30"/>
    <p:sldId id="304" r:id="rId31"/>
    <p:sldId id="286" r:id="rId32"/>
    <p:sldId id="312" r:id="rId33"/>
    <p:sldId id="28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4CBA1B4B-3F98-4709-A92D-4EFC5711CA2E}">
          <p14:sldIdLst>
            <p14:sldId id="256"/>
            <p14:sldId id="288"/>
          </p14:sldIdLst>
        </p14:section>
        <p14:section name="分词" id="{688E0E27-5D56-4B7B-85CA-AC66ED93BD60}">
          <p14:sldIdLst>
            <p14:sldId id="281"/>
            <p14:sldId id="289"/>
            <p14:sldId id="292"/>
          </p14:sldIdLst>
        </p14:section>
        <p14:section name="检索流程" id="{152D4025-38DB-47BB-88B7-AC7D39ECE826}">
          <p14:sldIdLst>
            <p14:sldId id="282"/>
            <p14:sldId id="290"/>
            <p14:sldId id="291"/>
          </p14:sldIdLst>
        </p14:section>
        <p14:section name="主流框架、类库" id="{81D99F89-6605-466F-A51B-2ADE8DBB46B9}">
          <p14:sldIdLst>
            <p14:sldId id="283"/>
            <p14:sldId id="293"/>
            <p14:sldId id="294"/>
            <p14:sldId id="306"/>
            <p14:sldId id="308"/>
            <p14:sldId id="310"/>
            <p14:sldId id="311"/>
            <p14:sldId id="307"/>
          </p14:sldIdLst>
        </p14:section>
        <p14:section name="动手实验" id="{1FB6ED75-8ECB-48CB-83BD-CC841CB104D5}">
          <p14:sldIdLst>
            <p14:sldId id="284"/>
            <p14:sldId id="295"/>
            <p14:sldId id="313"/>
            <p14:sldId id="296"/>
            <p14:sldId id="297"/>
            <p14:sldId id="305"/>
            <p14:sldId id="298"/>
            <p14:sldId id="299"/>
            <p14:sldId id="300"/>
            <p14:sldId id="301"/>
            <p14:sldId id="302"/>
          </p14:sldIdLst>
        </p14:section>
        <p14:section name="生产应用" id="{7B51AFEA-5E90-4CB7-A5A5-151025507987}">
          <p14:sldIdLst>
            <p14:sldId id="285"/>
            <p14:sldId id="303"/>
            <p14:sldId id="304"/>
          </p14:sldIdLst>
        </p14:section>
        <p14:section name="附" id="{4759EE46-D971-4EED-9324-659ED8A1E5C6}">
          <p14:sldIdLst>
            <p14:sldId id="286"/>
            <p14:sldId id="312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05" autoAdjust="0"/>
  </p:normalViewPr>
  <p:slideViewPr>
    <p:cSldViewPr>
      <p:cViewPr varScale="1">
        <p:scale>
          <a:sx n="75" d="100"/>
          <a:sy n="75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9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8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5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4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5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5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DC8D-25DE-4581-BD3E-1D12832A0D0D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26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.../solr/collection1/select?q=%3csearc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7200" dirty="0"/>
              <a:t>全文检索入门与实践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3861048"/>
            <a:ext cx="6400800" cy="720080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/>
              <a:t>探讨分词、检索引擎及应用架构</a:t>
            </a:r>
          </a:p>
        </p:txBody>
      </p:sp>
    </p:spTree>
    <p:extLst>
      <p:ext uri="{BB962C8B-B14F-4D97-AF65-F5344CB8AC3E}">
        <p14:creationId xmlns:p14="http://schemas.microsoft.com/office/powerpoint/2010/main" val="34155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Lucene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3074898"/>
            <a:ext cx="751743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Lucene是一套用于全文检索和搜寻的开源程序库，由Apache软件基金会支持和提供。它提供了一个简单却强大的应用程式接口，能够做全文索引和搜寻，是目前非常流行的、免费的</a:t>
            </a:r>
            <a:r>
              <a:rPr lang="en-US" altLang="zh-CN" dirty="0"/>
              <a:t>Java</a:t>
            </a:r>
            <a:r>
              <a:rPr lang="zh-CN" altLang="en-US" dirty="0"/>
              <a:t>信息搜索</a:t>
            </a:r>
            <a:r>
              <a:rPr lang="en-US" altLang="zh-CN" dirty="0"/>
              <a:t>(IR)</a:t>
            </a:r>
            <a:r>
              <a:rPr lang="zh-CN" altLang="en-US" dirty="0"/>
              <a:t>库。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04" y="1700808"/>
            <a:ext cx="3186718" cy="661022"/>
          </a:xfrm>
          <a:prstGeom prst="rect">
            <a:avLst/>
          </a:prstGeom>
        </p:spPr>
      </p:pic>
      <p:grpSp>
        <p:nvGrpSpPr>
          <p:cNvPr id="8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9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1600" dirty="0">
                  <a:solidFill>
                    <a:schemeClr val="tx1"/>
                  </a:solidFill>
                </a:rPr>
                <a:t>://lucene.apache.org/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75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417638"/>
            <a:ext cx="2352675" cy="1114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568" y="3074898"/>
            <a:ext cx="7517430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Solr</a:t>
            </a:r>
            <a:r>
              <a:rPr lang="zh-CN" altLang="en-US" dirty="0"/>
              <a:t>是一个高性能，采用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</a:t>
            </a:r>
            <a:r>
              <a:rPr lang="zh-CN" altLang="en-US" dirty="0"/>
              <a:t>发，基于</a:t>
            </a:r>
            <a:r>
              <a:rPr lang="en-US" altLang="zh-CN" dirty="0"/>
              <a:t>Lucene</a:t>
            </a:r>
            <a:r>
              <a:rPr lang="zh-CN" altLang="en-US" dirty="0"/>
              <a:t>的全文搜</a:t>
            </a:r>
            <a:r>
              <a:rPr lang="zh-CN" altLang="en-US" dirty="0" smtClean="0"/>
              <a:t>索程序。</a:t>
            </a:r>
            <a:r>
              <a:rPr lang="zh-CN" altLang="en-US" dirty="0"/>
              <a:t>同时对其进行了扩展，提供了比</a:t>
            </a:r>
            <a:r>
              <a:rPr lang="en-US" altLang="zh-CN" dirty="0"/>
              <a:t>Lucene</a:t>
            </a:r>
            <a:r>
              <a:rPr lang="zh-CN" altLang="en-US" dirty="0"/>
              <a:t>更为丰富的查询语言，同时实现了可配置、可扩展并对查询性能进行了优化，并且提供了一个完善的功能管理界面，是一款非常优秀的全文搜索引擎。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8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http://lucene.apache.org/solr/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3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3074898"/>
            <a:ext cx="751743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ElasticSearch</a:t>
            </a:r>
            <a:r>
              <a:rPr lang="zh-CN" altLang="en-US" dirty="0"/>
              <a:t>是一个基于</a:t>
            </a:r>
            <a:r>
              <a:rPr lang="en-US" altLang="zh-CN" dirty="0" err="1"/>
              <a:t>Lucene</a:t>
            </a:r>
            <a:r>
              <a:rPr lang="zh-CN" altLang="en-US" dirty="0"/>
              <a:t>构建的开源，分布式，</a:t>
            </a:r>
            <a:r>
              <a:rPr lang="en-US" altLang="zh-CN" dirty="0" err="1"/>
              <a:t>RESTful</a:t>
            </a:r>
            <a:r>
              <a:rPr lang="zh-CN" altLang="en-US" dirty="0"/>
              <a:t>搜索引擎。设计用于云计算中，能够达到实时搜索，稳定，可靠，快速，安装使用方便。支持通过</a:t>
            </a:r>
            <a:r>
              <a:rPr lang="en-US" altLang="zh-CN" dirty="0"/>
              <a:t>HTTP</a:t>
            </a:r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进行数据索引。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</a:rPr>
                <a:t>http: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//</a:t>
              </a:r>
              <a:r>
                <a:rPr lang="en-US" altLang="zh-CN" sz="1600" dirty="0">
                  <a:solidFill>
                    <a:schemeClr val="tx1"/>
                  </a:solidFill>
                </a:rPr>
                <a:t>www.elasticsearch.org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4" y="1400002"/>
            <a:ext cx="3816666" cy="11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IK Analyzer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49247" y="2780928"/>
            <a:ext cx="7517430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IK Analyzer</a:t>
            </a:r>
            <a:r>
              <a:rPr lang="zh-CN" altLang="en-US" dirty="0"/>
              <a:t>是一个开源的，基于</a:t>
            </a:r>
            <a:r>
              <a:rPr lang="en-US" altLang="zh-CN" dirty="0"/>
              <a:t>java</a:t>
            </a:r>
            <a:r>
              <a:rPr lang="zh-CN" altLang="en-US" dirty="0"/>
              <a:t>语言开发的轻量级的中文分词工具包。从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月推出</a:t>
            </a:r>
            <a:r>
              <a:rPr lang="en-US" altLang="zh-CN" dirty="0"/>
              <a:t>1.0</a:t>
            </a:r>
            <a:r>
              <a:rPr lang="zh-CN" altLang="en-US" dirty="0"/>
              <a:t>版开始， </a:t>
            </a:r>
            <a:r>
              <a:rPr lang="en-US" altLang="zh-CN" dirty="0" err="1"/>
              <a:t>IKAnalyzer</a:t>
            </a:r>
            <a:r>
              <a:rPr lang="zh-CN" altLang="en-US" dirty="0"/>
              <a:t>已经推出了</a:t>
            </a:r>
            <a:r>
              <a:rPr lang="en-US" altLang="zh-CN" dirty="0"/>
              <a:t>4</a:t>
            </a:r>
            <a:r>
              <a:rPr lang="zh-CN" altLang="en-US" dirty="0"/>
              <a:t>个大版本。最初，它是以开源项目</a:t>
            </a:r>
            <a:r>
              <a:rPr lang="en-US" altLang="zh-CN" dirty="0" err="1"/>
              <a:t>Luence</a:t>
            </a:r>
            <a:r>
              <a:rPr lang="zh-CN" altLang="en-US" dirty="0"/>
              <a:t>为应用主体的，结合词典分词和文法分析算法的中文分词组件。从</a:t>
            </a:r>
            <a:r>
              <a:rPr lang="en-US" altLang="zh-CN" dirty="0"/>
              <a:t>3.0</a:t>
            </a:r>
            <a:r>
              <a:rPr lang="zh-CN" altLang="en-US" dirty="0"/>
              <a:t>版本开始，</a:t>
            </a:r>
            <a:r>
              <a:rPr lang="en-US" altLang="zh-CN" dirty="0"/>
              <a:t>IK</a:t>
            </a:r>
            <a:r>
              <a:rPr lang="zh-CN" altLang="en-US" dirty="0"/>
              <a:t>发展为面向</a:t>
            </a:r>
            <a:r>
              <a:rPr lang="en-US" altLang="zh-CN" dirty="0"/>
              <a:t>Java</a:t>
            </a:r>
            <a:r>
              <a:rPr lang="zh-CN" altLang="en-US" dirty="0"/>
              <a:t>的公用分词组件，独立于</a:t>
            </a:r>
            <a:r>
              <a:rPr lang="en-US" altLang="zh-CN" dirty="0" err="1"/>
              <a:t>Lucene</a:t>
            </a:r>
            <a:r>
              <a:rPr lang="zh-CN" altLang="en-US" dirty="0"/>
              <a:t>项目，同时提供了对</a:t>
            </a:r>
            <a:r>
              <a:rPr lang="en-US" altLang="zh-CN" dirty="0" err="1"/>
              <a:t>Lucene</a:t>
            </a:r>
            <a:r>
              <a:rPr lang="zh-CN" altLang="en-US" dirty="0"/>
              <a:t>的默认优化实现。在</a:t>
            </a:r>
            <a:r>
              <a:rPr lang="en-US" altLang="zh-CN" dirty="0"/>
              <a:t>2012</a:t>
            </a:r>
            <a:r>
              <a:rPr lang="zh-CN" altLang="en-US" dirty="0"/>
              <a:t>版本中，</a:t>
            </a:r>
            <a:r>
              <a:rPr lang="en-US" altLang="zh-CN" dirty="0"/>
              <a:t>IK</a:t>
            </a:r>
            <a:r>
              <a:rPr lang="zh-CN" altLang="en-US" dirty="0"/>
              <a:t>实现了简单的分词歧义排除算法，标志着</a:t>
            </a:r>
            <a:r>
              <a:rPr lang="en-US" altLang="zh-CN" dirty="0"/>
              <a:t>IK</a:t>
            </a:r>
            <a:r>
              <a:rPr lang="zh-CN" altLang="en-US" dirty="0"/>
              <a:t>分词器从单纯的词典分词向模拟语义分词衍化。 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http://code.google.com/p/ik-analyzer/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35" y="1455794"/>
            <a:ext cx="3694927" cy="9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中科分词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2708920"/>
            <a:ext cx="7517430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国内和国际权威的公开评测、五万客户的认可</a:t>
            </a:r>
            <a:r>
              <a:rPr lang="en-US" altLang="zh-CN" dirty="0"/>
              <a:t>——ICTCLAS</a:t>
            </a:r>
            <a:r>
              <a:rPr lang="zh-CN" altLang="en-US" dirty="0"/>
              <a:t>在国内</a:t>
            </a:r>
            <a:r>
              <a:rPr lang="en-US" altLang="zh-CN" dirty="0"/>
              <a:t>973</a:t>
            </a:r>
            <a:r>
              <a:rPr lang="zh-CN" altLang="en-US" dirty="0"/>
              <a:t>专家组组织的评测中活动获得了第一名，在第一届国际中文处理研究机构</a:t>
            </a:r>
            <a:r>
              <a:rPr lang="en-US" altLang="zh-CN" dirty="0" err="1"/>
              <a:t>SigHan</a:t>
            </a:r>
            <a:r>
              <a:rPr lang="zh-CN" altLang="en-US" dirty="0"/>
              <a:t>组织的评测中都获得了多项第一名。</a:t>
            </a:r>
            <a:br>
              <a:rPr lang="zh-CN" altLang="en-US" dirty="0"/>
            </a:br>
            <a:r>
              <a:rPr lang="zh-CN" altLang="en-US" dirty="0"/>
              <a:t>    综合性能</a:t>
            </a:r>
            <a:r>
              <a:rPr lang="en-US" altLang="zh-CN" dirty="0"/>
              <a:t>——ICTCLAS 2011</a:t>
            </a:r>
            <a:r>
              <a:rPr lang="zh-CN" altLang="en-US" dirty="0"/>
              <a:t>分词速</a:t>
            </a:r>
            <a:r>
              <a:rPr lang="en-US" altLang="zh-CN" dirty="0"/>
              <a:t>500KB/s</a:t>
            </a:r>
            <a:r>
              <a:rPr lang="zh-CN" altLang="en-US" dirty="0"/>
              <a:t>左右，分词精度</a:t>
            </a:r>
            <a:r>
              <a:rPr lang="en-US" altLang="zh-CN" dirty="0"/>
              <a:t>98.45%</a:t>
            </a:r>
            <a:r>
              <a:rPr lang="zh-CN" altLang="en-US" dirty="0"/>
              <a:t>，</a:t>
            </a:r>
            <a:r>
              <a:rPr lang="en-US" altLang="zh-CN" dirty="0"/>
              <a:t>API</a:t>
            </a:r>
            <a:r>
              <a:rPr lang="zh-CN" altLang="en-US" dirty="0"/>
              <a:t>不超过</a:t>
            </a:r>
            <a:r>
              <a:rPr lang="en-US" altLang="zh-CN" dirty="0"/>
              <a:t>100KB</a:t>
            </a:r>
            <a:r>
              <a:rPr lang="zh-CN" altLang="en-US" dirty="0"/>
              <a:t>，各种词典数据压缩后不到</a:t>
            </a:r>
            <a:r>
              <a:rPr lang="en-US" altLang="zh-CN" dirty="0"/>
              <a:t>3M</a:t>
            </a:r>
            <a:r>
              <a:rPr lang="zh-CN" altLang="en-US" dirty="0"/>
              <a:t>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http://www.ictclas.org/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64" y="1356594"/>
            <a:ext cx="4420746" cy="7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搜狗语料库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3224558"/>
            <a:ext cx="7517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互联网语料库</a:t>
            </a:r>
          </a:p>
          <a:p>
            <a:r>
              <a:rPr lang="en-US" altLang="zh-CN" dirty="0" smtClean="0"/>
              <a:t>TB</a:t>
            </a:r>
            <a:r>
              <a:rPr lang="zh-CN" altLang="en-US" dirty="0"/>
              <a:t>规模的独家资料，给您一个真实全面的互联网。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http://www.sogou.com/labs/resources.html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5" y="1386235"/>
            <a:ext cx="3124079" cy="15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题外话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49" y="1696223"/>
            <a:ext cx="2487102" cy="33123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56643" y="5287176"/>
            <a:ext cx="1430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Doug Cutting</a:t>
            </a:r>
            <a:endParaRPr lang="zh-CN" altLang="en-US" dirty="0"/>
          </a:p>
        </p:txBody>
      </p:sp>
      <p:grpSp>
        <p:nvGrpSpPr>
          <p:cNvPr id="12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13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http://en.wikipedia.org/wiki/Doug_Cutting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5148064" y="1893524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Lucene</a:t>
            </a:r>
            <a:endParaRPr lang="zh-CN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5148064" y="2818440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Nutch</a:t>
            </a:r>
            <a:endParaRPr lang="zh-CN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5114776" y="3741027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Hadoop</a:t>
            </a:r>
            <a:r>
              <a:rPr lang="en-US" altLang="zh-CN" sz="3600" b="1" dirty="0"/>
              <a:t> 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027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7569 -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27205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1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动手实验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Try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8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64498" cy="154076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下载并安装</a:t>
            </a:r>
            <a:r>
              <a:rPr lang="en-US" altLang="zh-CN" sz="2000" dirty="0" err="1"/>
              <a:t>Jdk</a:t>
            </a:r>
            <a:r>
              <a:rPr lang="en-US" altLang="zh-CN" sz="2000" dirty="0"/>
              <a:t> http://jdk7.java.net</a:t>
            </a:r>
            <a:r>
              <a:rPr lang="en-US" altLang="zh-CN" sz="2000" dirty="0" smtClean="0"/>
              <a:t>/</a:t>
            </a:r>
            <a:endParaRPr lang="en-US" altLang="zh-CN" sz="2000" dirty="0"/>
          </a:p>
          <a:p>
            <a:r>
              <a:rPr lang="zh-CN" altLang="en-US" sz="2000" dirty="0" smtClean="0"/>
              <a:t>下载</a:t>
            </a:r>
            <a:r>
              <a:rPr lang="en-US" altLang="zh-CN" sz="2000" dirty="0" smtClean="0"/>
              <a:t>Solr4.X http</a:t>
            </a:r>
            <a:r>
              <a:rPr lang="en-US" altLang="zh-CN" sz="2000" dirty="0"/>
              <a:t>://</a:t>
            </a:r>
            <a:r>
              <a:rPr lang="en-US" altLang="zh-CN" sz="2000" dirty="0" smtClean="0"/>
              <a:t>lucene.apache.org/solr/mirrors-solr-latest-redir.html</a:t>
            </a:r>
          </a:p>
          <a:p>
            <a:r>
              <a:rPr lang="zh-CN" altLang="en-US" sz="2000" dirty="0" smtClean="0"/>
              <a:t>解</a:t>
            </a:r>
            <a:r>
              <a:rPr lang="zh-CN" altLang="en-US" sz="2000" dirty="0"/>
              <a:t>压 </a:t>
            </a:r>
            <a:r>
              <a:rPr lang="en-US" altLang="zh-CN" sz="2000" dirty="0" smtClean="0"/>
              <a:t>apache-solr-4.X.zip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39552" y="3140968"/>
            <a:ext cx="44346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动手实验资源：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https</a:t>
            </a:r>
            <a:r>
              <a:rPr lang="zh-CN" altLang="en-US" dirty="0"/>
              <a:t>://github.com/gudaoxuri/OpenTrains.</a:t>
            </a:r>
            <a:r>
              <a:rPr lang="zh-CN" altLang="en-US" dirty="0" smtClean="0"/>
              <a:t>git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82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95933"/>
            <a:ext cx="2520280" cy="5133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68" y="2996952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4365104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568" y="5733256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3568" y="5115650"/>
            <a:ext cx="2016224" cy="325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87824" y="3645024"/>
            <a:ext cx="145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Jetty </a:t>
            </a:r>
            <a:r>
              <a:rPr lang="zh-CN" altLang="en-US" sz="2400" dirty="0" smtClean="0"/>
              <a:t>相关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33955" y="1417638"/>
            <a:ext cx="2216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重要文件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solr.xml</a:t>
            </a:r>
          </a:p>
          <a:p>
            <a:r>
              <a:rPr lang="en-US" altLang="zh-CN" sz="2800" dirty="0" smtClean="0"/>
              <a:t>schema.xml</a:t>
            </a:r>
          </a:p>
          <a:p>
            <a:r>
              <a:rPr lang="en-US" altLang="zh-CN" sz="2800" dirty="0"/>
              <a:t>solrconfig.xml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70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是“全文搜索引擎”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全文搜索引擎是目前广泛应用的主流搜索引擎。它的工作原理是计算机索引程序通过扫描文章中的每一个词，对每一个词建立一个索引，指明该词在文章中出现的次数和位置，当用户查询时，检索程序就根据事先建立的索引进行查找，并将查找的结果反馈给用户的检索方式。这个过程类似于通过字典中的检索字表查字的过程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2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8942" y="2052918"/>
            <a:ext cx="8292798" cy="3593623"/>
          </a:xfrm>
        </p:spPr>
        <p:txBody>
          <a:bodyPr>
            <a:normAutofit fontScale="92500"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启动</a:t>
            </a:r>
            <a:r>
              <a:rPr lang="en-US" altLang="zh-CN" sz="2800" dirty="0" err="1" smtClean="0"/>
              <a:t>solr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java </a:t>
            </a:r>
            <a:r>
              <a:rPr lang="en-US" altLang="zh-CN" sz="2800" dirty="0"/>
              <a:t>-jar </a:t>
            </a:r>
            <a:r>
              <a:rPr lang="en-US" altLang="zh-CN" sz="2800" dirty="0" smtClean="0"/>
              <a:t>start.jar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提</a:t>
            </a:r>
            <a:r>
              <a:rPr lang="zh-CN" altLang="en-US" sz="2800" dirty="0" smtClean="0"/>
              <a:t>交索引：</a:t>
            </a:r>
            <a:r>
              <a:rPr lang="en-US" altLang="zh-CN" sz="2800" dirty="0"/>
              <a:t>java -jar post.jar 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vd:file</a:t>
            </a:r>
            <a:r>
              <a:rPr lang="en-US" altLang="zh-CN" sz="2800" dirty="0" smtClean="0"/>
              <a:t>(s)&gt;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查</a:t>
            </a:r>
            <a:r>
              <a:rPr lang="zh-CN" altLang="en-US" sz="2800" dirty="0" smtClean="0"/>
              <a:t>询索引：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2"/>
              </a:rPr>
              <a:t>http</a:t>
            </a:r>
            <a:r>
              <a:rPr lang="en-US" altLang="zh-CN" sz="2800" dirty="0" smtClean="0">
                <a:hlinkClick r:id="rId2"/>
              </a:rPr>
              <a:t>://.../</a:t>
            </a:r>
            <a:r>
              <a:rPr lang="en-US" altLang="zh-CN" sz="2800" dirty="0" err="1">
                <a:hlinkClick r:id="rId2"/>
              </a:rPr>
              <a:t>solr</a:t>
            </a:r>
            <a:r>
              <a:rPr lang="en-US" altLang="zh-CN" sz="2800" dirty="0">
                <a:hlinkClick r:id="rId2"/>
              </a:rPr>
              <a:t>/collection1/</a:t>
            </a:r>
            <a:r>
              <a:rPr lang="en-US" altLang="zh-CN" sz="2800" dirty="0" err="1">
                <a:hlinkClick r:id="rId2"/>
              </a:rPr>
              <a:t>select?q</a:t>
            </a:r>
            <a:r>
              <a:rPr lang="en-US" altLang="zh-CN" sz="2800" dirty="0" smtClean="0">
                <a:hlinkClick r:id="rId2"/>
              </a:rPr>
              <a:t>=&lt;search</a:t>
            </a:r>
            <a:r>
              <a:rPr lang="en-US" altLang="zh-CN" sz="2800" dirty="0" smtClean="0"/>
              <a:t> key&gt;&amp;</a:t>
            </a:r>
            <a:r>
              <a:rPr lang="en-US" altLang="zh-CN" sz="2800" dirty="0" err="1"/>
              <a:t>wt</a:t>
            </a:r>
            <a:r>
              <a:rPr lang="en-US" altLang="zh-CN" sz="2800" dirty="0" smtClean="0"/>
              <a:t>=&lt;return type  e.g.xml/</a:t>
            </a:r>
            <a:r>
              <a:rPr lang="en-US" altLang="zh-CN" sz="2800" dirty="0" err="1" smtClean="0"/>
              <a:t>json</a:t>
            </a:r>
            <a:r>
              <a:rPr lang="en-US" altLang="zh-CN" sz="2800" dirty="0" smtClean="0"/>
              <a:t>&gt;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14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熟悉</a:t>
            </a:r>
            <a:r>
              <a:rPr lang="en-US" altLang="zh-CN" sz="2400" dirty="0" err="1"/>
              <a:t>solr</a:t>
            </a:r>
            <a:r>
              <a:rPr lang="zh-CN" altLang="en-US" sz="2400" dirty="0"/>
              <a:t>的基础操作：索引提交、查询。</a:t>
            </a:r>
          </a:p>
        </p:txBody>
      </p:sp>
      <p:sp>
        <p:nvSpPr>
          <p:cNvPr id="15" name="Rectangle 5"/>
          <p:cNvSpPr/>
          <p:nvPr/>
        </p:nvSpPr>
        <p:spPr>
          <a:xfrm>
            <a:off x="7528292" y="2267980"/>
            <a:ext cx="1213448" cy="7280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</a:t>
            </a:r>
            <a:r>
              <a:rPr lang="zh-CN" altLang="en-US" dirty="0" smtClean="0"/>
              <a:t>要用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打开界面！</a:t>
            </a:r>
            <a:endParaRPr lang="zh-CN" altLang="en-US" dirty="0"/>
          </a:p>
        </p:txBody>
      </p:sp>
      <p:pic>
        <p:nvPicPr>
          <p:cNvPr id="1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57" y="2562909"/>
            <a:ext cx="4031456" cy="3233564"/>
          </a:xfrm>
          <a:prstGeom prst="rect">
            <a:avLst/>
          </a:prstGeom>
        </p:spPr>
      </p:pic>
      <p:sp>
        <p:nvSpPr>
          <p:cNvPr id="17" name="Rectangle 8"/>
          <p:cNvSpPr/>
          <p:nvPr/>
        </p:nvSpPr>
        <p:spPr>
          <a:xfrm>
            <a:off x="400895" y="4292816"/>
            <a:ext cx="522150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&lt;add&gt;</a:t>
            </a:r>
          </a:p>
          <a:p>
            <a:r>
              <a:rPr lang="zh-CN" altLang="en-US" dirty="0"/>
              <a:t>&lt;doc&gt;</a:t>
            </a:r>
          </a:p>
          <a:p>
            <a:r>
              <a:rPr lang="zh-CN" altLang="en-US" dirty="0"/>
              <a:t>  &lt;field name="id"&gt;SOLR1000&lt;/field&gt;</a:t>
            </a:r>
          </a:p>
          <a:p>
            <a:r>
              <a:rPr lang="zh-CN" altLang="en-US" dirty="0"/>
              <a:t>  &lt;field name="name"&gt;Solr, the Enterprise Search Server&lt;/field&gt;</a:t>
            </a:r>
          </a:p>
          <a:p>
            <a:r>
              <a:rPr lang="zh-CN" altLang="en-US" dirty="0" smtClean="0"/>
              <a:t>&lt;/</a:t>
            </a:r>
            <a:r>
              <a:rPr lang="zh-CN" altLang="en-US" dirty="0"/>
              <a:t>doc&gt;</a:t>
            </a:r>
          </a:p>
          <a:p>
            <a:r>
              <a:rPr lang="zh-CN" altLang="en-US" dirty="0"/>
              <a:t>&lt;/add&gt;</a:t>
            </a:r>
          </a:p>
        </p:txBody>
      </p:sp>
      <p:grpSp>
        <p:nvGrpSpPr>
          <p:cNvPr id="18" name="Group 12"/>
          <p:cNvGrpSpPr/>
          <p:nvPr/>
        </p:nvGrpSpPr>
        <p:grpSpPr>
          <a:xfrm>
            <a:off x="2601442" y="6324138"/>
            <a:ext cx="6085358" cy="400110"/>
            <a:chOff x="4103266" y="6164095"/>
            <a:chExt cx="7104531" cy="467120"/>
          </a:xfrm>
        </p:grpSpPr>
        <p:sp>
          <p:nvSpPr>
            <p:cNvPr id="19" name="Rectangle 9"/>
            <p:cNvSpPr/>
            <p:nvPr/>
          </p:nvSpPr>
          <p:spPr>
            <a:xfrm>
              <a:off x="4758019" y="6164095"/>
              <a:ext cx="6449778" cy="4671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http://lucene.apache.org/solr/4_4_0/tutorial.html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0701" y="6295439"/>
            <a:ext cx="211096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0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中文支持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37706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修改</a:t>
            </a:r>
            <a:r>
              <a:rPr lang="en-US" altLang="zh-CN" dirty="0" smtClean="0"/>
              <a:t>schema.xml </a:t>
            </a:r>
            <a:r>
              <a:rPr lang="zh-CN" altLang="en-US" dirty="0" smtClean="0"/>
              <a:t>增加 </a:t>
            </a:r>
            <a:r>
              <a:rPr lang="en-US" altLang="zh-CN" dirty="0" smtClean="0"/>
              <a:t>field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修改</a:t>
            </a:r>
            <a:r>
              <a:rPr lang="en-US" altLang="zh-CN" dirty="0"/>
              <a:t>schema.xml </a:t>
            </a:r>
            <a:r>
              <a:rPr lang="zh-CN" altLang="en-US" dirty="0"/>
              <a:t>增</a:t>
            </a:r>
            <a:r>
              <a:rPr lang="zh-CN" altLang="en-US" dirty="0" smtClean="0"/>
              <a:t>加 </a:t>
            </a:r>
            <a:r>
              <a:rPr lang="en-US" altLang="zh-CN" dirty="0" err="1" smtClean="0"/>
              <a:t>fieldType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添</a:t>
            </a:r>
            <a:r>
              <a:rPr lang="zh-CN" altLang="en-US" dirty="0" smtClean="0"/>
              <a:t>加</a:t>
            </a:r>
            <a:r>
              <a:rPr lang="en-US" altLang="zh-CN" dirty="0" smtClean="0"/>
              <a:t>IKAnalyzer2012FF_u1.jar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en-US" altLang="zh-CN" dirty="0" smtClean="0"/>
              <a:t>solr.xml </a:t>
            </a:r>
            <a:r>
              <a:rPr lang="zh-CN" altLang="en-US" dirty="0" smtClean="0"/>
              <a:t>增加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dirty="0" err="1"/>
              <a:t>str</a:t>
            </a:r>
            <a:r>
              <a:rPr lang="en-US" altLang="zh-CN" dirty="0"/>
              <a:t> name="</a:t>
            </a:r>
            <a:r>
              <a:rPr lang="en-US" altLang="zh-CN" dirty="0" err="1"/>
              <a:t>sharedLib</a:t>
            </a:r>
            <a:r>
              <a:rPr lang="en-US" altLang="zh-CN" dirty="0"/>
              <a:t>"&gt;${</a:t>
            </a:r>
            <a:r>
              <a:rPr lang="en-US" altLang="zh-CN" dirty="0" err="1"/>
              <a:t>sharedLib:lib</a:t>
            </a:r>
            <a:r>
              <a:rPr lang="en-US" altLang="zh-CN" dirty="0"/>
              <a:t>}&lt;/</a:t>
            </a:r>
            <a:r>
              <a:rPr lang="en-US" altLang="zh-CN" dirty="0" err="1"/>
              <a:t>str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了解</a:t>
            </a:r>
            <a:r>
              <a:rPr lang="en-US" altLang="zh-CN" sz="2400" dirty="0"/>
              <a:t>schema.xml</a:t>
            </a:r>
            <a:r>
              <a:rPr lang="zh-CN" altLang="en-US" sz="2400" dirty="0"/>
              <a:t>的配置，使用中文分词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90701" y="6295439"/>
            <a:ext cx="211096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87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多核使用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 smtClean="0"/>
              <a:t>启动 </a:t>
            </a:r>
            <a:r>
              <a:rPr lang="en-US" altLang="zh-CN" sz="2800" dirty="0" err="1"/>
              <a:t>solr</a:t>
            </a:r>
            <a:r>
              <a:rPr lang="en-US" altLang="zh-CN" sz="2800" dirty="0"/>
              <a:t>: java -</a:t>
            </a:r>
            <a:r>
              <a:rPr lang="en-US" altLang="zh-CN" sz="2800" dirty="0" err="1" smtClean="0"/>
              <a:t>Dsolr.solr.home</a:t>
            </a:r>
            <a:r>
              <a:rPr lang="en-US" altLang="zh-CN" sz="2800" dirty="0" smtClean="0"/>
              <a:t>=multicore </a:t>
            </a:r>
            <a:r>
              <a:rPr lang="en-US" altLang="zh-CN" sz="2800" dirty="0"/>
              <a:t>-jar start.jar </a:t>
            </a:r>
          </a:p>
          <a:p>
            <a:pPr>
              <a:lnSpc>
                <a:spcPct val="160000"/>
              </a:lnSpc>
            </a:pPr>
            <a:r>
              <a:rPr lang="pt-BR" altLang="zh-CN" sz="2800" dirty="0"/>
              <a:t>java -</a:t>
            </a:r>
            <a:r>
              <a:rPr lang="pt-BR" altLang="zh-CN" sz="2800" dirty="0" smtClean="0"/>
              <a:t>Durl=.../core1/update </a:t>
            </a:r>
            <a:r>
              <a:rPr lang="pt-BR" altLang="zh-CN" sz="2800" dirty="0"/>
              <a:t>-jar </a:t>
            </a:r>
            <a:r>
              <a:rPr lang="pt-BR" altLang="zh-CN" sz="2800" dirty="0" smtClean="0"/>
              <a:t>post.jar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vd:file</a:t>
            </a:r>
            <a:r>
              <a:rPr lang="en-US" altLang="zh-CN" sz="2800" dirty="0"/>
              <a:t>(s)&gt;</a:t>
            </a:r>
          </a:p>
          <a:p>
            <a:pPr>
              <a:lnSpc>
                <a:spcPct val="160000"/>
              </a:lnSpc>
            </a:pPr>
            <a:endParaRPr lang="zh-CN" altLang="en-US" sz="2800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了解</a:t>
            </a:r>
            <a:r>
              <a:rPr lang="en-US" altLang="zh-CN" sz="2400" dirty="0"/>
              <a:t>multicore</a:t>
            </a:r>
            <a:r>
              <a:rPr lang="zh-CN" altLang="en-US" sz="2400" dirty="0"/>
              <a:t>的配置使用。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0701" y="6295439"/>
            <a:ext cx="2727413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\multicore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97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财富</a:t>
            </a:r>
            <a:r>
              <a:rPr lang="en-US" altLang="zh-CN" dirty="0"/>
              <a:t>TOP2000</a:t>
            </a:r>
            <a:r>
              <a:rPr lang="zh-CN" altLang="en-US" dirty="0"/>
              <a:t>信息查询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添加 </a:t>
            </a:r>
            <a:r>
              <a:rPr lang="en-US" altLang="zh-CN" dirty="0"/>
              <a:t>solr-dataimporthandler-4.4.0.jar</a:t>
            </a:r>
            <a:r>
              <a:rPr lang="zh-CN" altLang="en-US" dirty="0"/>
              <a:t>、</a:t>
            </a:r>
            <a:r>
              <a:rPr lang="en-US" altLang="zh-CN" dirty="0"/>
              <a:t>IKAnalyzer2012FF_u1.jar</a:t>
            </a:r>
            <a:r>
              <a:rPr lang="zh-CN" altLang="en-US" dirty="0" smtClean="0"/>
              <a:t>、</a:t>
            </a:r>
            <a:r>
              <a:rPr lang="en-US" altLang="zh-CN" dirty="0"/>
              <a:t>h2-1.3.172.jar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 </a:t>
            </a:r>
            <a:r>
              <a:rPr lang="en-US" altLang="zh-CN" dirty="0"/>
              <a:t>lib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修改</a:t>
            </a:r>
            <a:r>
              <a:rPr lang="en-US" altLang="zh-CN" dirty="0" smtClean="0"/>
              <a:t>schema.xml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配置</a:t>
            </a:r>
            <a:r>
              <a:rPr lang="en-US" altLang="zh-CN" dirty="0"/>
              <a:t>db-data-config.xml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启动 </a:t>
            </a:r>
            <a:r>
              <a:rPr lang="en-US" altLang="zh-CN" dirty="0" err="1"/>
              <a:t>solr</a:t>
            </a:r>
            <a:r>
              <a:rPr lang="en-US" altLang="zh-CN" dirty="0"/>
              <a:t>: java -</a:t>
            </a:r>
            <a:r>
              <a:rPr lang="en-US" altLang="zh-CN" dirty="0" err="1" smtClean="0"/>
              <a:t>Dsolr.solr.home</a:t>
            </a:r>
            <a:r>
              <a:rPr lang="en-US" altLang="zh-CN" dirty="0" smtClean="0"/>
              <a:t>=example-DIH/</a:t>
            </a:r>
            <a:r>
              <a:rPr lang="en-US" altLang="zh-CN" dirty="0" err="1" smtClean="0"/>
              <a:t>solr</a:t>
            </a:r>
            <a:r>
              <a:rPr lang="en-US" altLang="zh-CN" dirty="0" smtClean="0"/>
              <a:t>/ </a:t>
            </a:r>
            <a:r>
              <a:rPr lang="en-US" altLang="zh-CN" dirty="0"/>
              <a:t>-jar start.jar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DIH</a:t>
            </a:r>
            <a:r>
              <a:rPr lang="zh-CN" altLang="en-US" dirty="0"/>
              <a:t>导入</a:t>
            </a:r>
            <a:endParaRPr lang="en-US" altLang="zh-CN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学习使用</a:t>
            </a:r>
            <a:r>
              <a:rPr lang="en-US" altLang="zh-CN" sz="2400" dirty="0"/>
              <a:t>DIH</a:t>
            </a:r>
            <a:r>
              <a:rPr lang="zh-CN" altLang="en-US" sz="2400" dirty="0"/>
              <a:t>插件。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0701" y="6295439"/>
            <a:ext cx="355155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Base:example</a:t>
            </a:r>
            <a:r>
              <a:rPr lang="en-US" altLang="zh-CN" sz="2000" dirty="0"/>
              <a:t>\example-DIH\</a:t>
            </a:r>
            <a:r>
              <a:rPr lang="en-US" altLang="zh-CN" sz="2000" dirty="0" err="1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4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DIH</a:t>
            </a:r>
            <a:r>
              <a:rPr lang="zh-CN" altLang="en-US" dirty="0"/>
              <a:t>更多应用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多</a:t>
            </a:r>
            <a:r>
              <a:rPr lang="zh-CN" altLang="en-US" dirty="0"/>
              <a:t>实体配置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mail</a:t>
            </a:r>
            <a:r>
              <a:rPr lang="zh-CN" altLang="en-US" dirty="0"/>
              <a:t>、</a:t>
            </a:r>
            <a:r>
              <a:rPr lang="en-US" altLang="zh-CN" dirty="0"/>
              <a:t>word……</a:t>
            </a:r>
            <a:r>
              <a:rPr lang="zh-CN" altLang="en-US" dirty="0"/>
              <a:t>中导入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1637208" y="6037257"/>
            <a:ext cx="7104531" cy="400110"/>
            <a:chOff x="4103266" y="6164095"/>
            <a:chExt cx="7104531" cy="400110"/>
          </a:xfrm>
        </p:grpSpPr>
        <p:sp>
          <p:nvSpPr>
            <p:cNvPr id="7" name="Rectangle 4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2000" dirty="0">
                  <a:solidFill>
                    <a:schemeClr val="tx1"/>
                  </a:solidFill>
                </a:rPr>
                <a:t>://wiki.apache.org/solr/DataImportHandler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5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8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统计分析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1408386"/>
            <a:ext cx="8490219" cy="4184394"/>
          </a:xfrm>
        </p:spPr>
        <p:txBody>
          <a:bodyPr>
            <a:norm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dirty="0"/>
              <a:t>Boost</a:t>
            </a:r>
          </a:p>
          <a:p>
            <a:r>
              <a:rPr lang="zh-CN" altLang="en-US" dirty="0"/>
              <a:t>范围搜索（</a:t>
            </a:r>
            <a:r>
              <a:rPr lang="en-US" altLang="zh-CN" dirty="0"/>
              <a:t>Range Searches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Faceting</a:t>
            </a:r>
          </a:p>
        </p:txBody>
      </p:sp>
    </p:spTree>
    <p:extLst>
      <p:ext uri="{BB962C8B-B14F-4D97-AF65-F5344CB8AC3E}">
        <p14:creationId xmlns:p14="http://schemas.microsoft.com/office/powerpoint/2010/main" val="38539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客户端调用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建立连接：</a:t>
            </a:r>
            <a:r>
              <a:rPr lang="en-US" altLang="zh-CN" dirty="0" err="1"/>
              <a:t>SolrServer</a:t>
            </a:r>
            <a:r>
              <a:rPr lang="en-US" altLang="zh-CN" dirty="0"/>
              <a:t> server = new </a:t>
            </a:r>
            <a:r>
              <a:rPr lang="en-US" altLang="zh-CN" dirty="0" err="1"/>
              <a:t>HttpSolrServer</a:t>
            </a:r>
            <a:r>
              <a:rPr lang="en-US" altLang="zh-CN" dirty="0"/>
              <a:t>( </a:t>
            </a:r>
            <a:r>
              <a:rPr lang="en-US" altLang="zh-CN" dirty="0" err="1"/>
              <a:t>url</a:t>
            </a:r>
            <a:r>
              <a:rPr lang="en-US" altLang="zh-CN" dirty="0"/>
              <a:t> 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添加索引：</a:t>
            </a:r>
            <a:r>
              <a:rPr lang="en-US" altLang="zh-CN" dirty="0" err="1"/>
              <a:t>server.add</a:t>
            </a:r>
            <a:r>
              <a:rPr lang="en-US" altLang="zh-CN" dirty="0"/>
              <a:t>( docs 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提交索引：</a:t>
            </a:r>
            <a:r>
              <a:rPr lang="en-US" altLang="zh-CN" dirty="0" err="1"/>
              <a:t>server.commit</a:t>
            </a:r>
            <a:r>
              <a:rPr lang="en-US" altLang="zh-CN" dirty="0"/>
              <a:t>()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删除索引：</a:t>
            </a:r>
            <a:r>
              <a:rPr lang="en-US" altLang="zh-CN" dirty="0" err="1"/>
              <a:t>server.deleteByQuery</a:t>
            </a:r>
            <a:r>
              <a:rPr lang="en-US" altLang="zh-CN" dirty="0"/>
              <a:t>( key );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查询索引：</a:t>
            </a:r>
            <a:r>
              <a:rPr lang="en-US" altLang="zh-CN" dirty="0" err="1"/>
              <a:t>server.query</a:t>
            </a:r>
            <a:r>
              <a:rPr lang="en-US" altLang="zh-CN" dirty="0"/>
              <a:t>( query )</a:t>
            </a:r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solrj</a:t>
            </a:r>
            <a:r>
              <a:rPr lang="zh-CN" altLang="en-US" sz="2400" dirty="0"/>
              <a:t>操作</a:t>
            </a:r>
            <a:r>
              <a:rPr lang="en-US" altLang="zh-CN" sz="2400" dirty="0" err="1"/>
              <a:t>solr</a:t>
            </a:r>
            <a:r>
              <a:rPr lang="zh-CN" altLang="en-US" sz="2400" dirty="0"/>
              <a:t>。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82269" y="6135760"/>
            <a:ext cx="7104531" cy="400110"/>
            <a:chOff x="4103266" y="6164095"/>
            <a:chExt cx="7104531" cy="400110"/>
          </a:xfrm>
        </p:grpSpPr>
        <p:sp>
          <p:nvSpPr>
            <p:cNvPr id="7" name="Rectangle 5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2000" dirty="0">
                  <a:solidFill>
                    <a:schemeClr val="tx1"/>
                  </a:solidFill>
                </a:rPr>
                <a:t>://wiki.apache.org/solr/Solrj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6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7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79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知识点整理：搜索参数</a:t>
            </a: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917307"/>
              </p:ext>
            </p:extLst>
          </p:nvPr>
        </p:nvGraphicFramePr>
        <p:xfrm>
          <a:off x="347290" y="1628800"/>
          <a:ext cx="8473182" cy="40792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45611"/>
                <a:gridCol w="7627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查询字符串。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指定返回那些字段内容，用逗号或空格分隔多个。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返回第一条记录在完整找到结果中的偏移位置，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开始。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指定返回结果最多有多少条记录，配合</a:t>
                      </a:r>
                      <a:r>
                        <a:rPr lang="en-US" altLang="zh-CN" dirty="0" smtClean="0"/>
                        <a:t>start</a:t>
                      </a:r>
                      <a:r>
                        <a:rPr lang="zh-CN" altLang="en-US" dirty="0" smtClean="0"/>
                        <a:t>来实现分页。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排序，格式：</a:t>
                      </a:r>
                      <a:r>
                        <a:rPr lang="en-US" altLang="zh-CN" dirty="0" smtClean="0"/>
                        <a:t>sort=&lt;field name&gt;+&lt;</a:t>
                      </a:r>
                      <a:r>
                        <a:rPr lang="en-US" altLang="zh-CN" dirty="0" err="1" smtClean="0"/>
                        <a:t>desc|asc</a:t>
                      </a:r>
                      <a:r>
                        <a:rPr lang="en-US" altLang="zh-CN" dirty="0" smtClean="0"/>
                        <a:t>&gt;[,&lt;field name&gt;+&lt;</a:t>
                      </a:r>
                      <a:r>
                        <a:rPr lang="en-US" altLang="zh-CN" dirty="0" err="1" smtClean="0"/>
                        <a:t>desc|asc</a:t>
                      </a:r>
                      <a:r>
                        <a:rPr lang="en-US" altLang="zh-CN" dirty="0" smtClean="0"/>
                        <a:t>&gt;]…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指定输出格式，比如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xml, </a:t>
                      </a:r>
                      <a:r>
                        <a:rPr lang="en-US" altLang="zh-CN" dirty="0" err="1" smtClean="0"/>
                        <a:t>json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fq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过虑查询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q.op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覆盖</a:t>
                      </a:r>
                      <a:r>
                        <a:rPr lang="en-US" altLang="zh-CN" dirty="0" smtClean="0"/>
                        <a:t>schema.xml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defaultOperator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df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默认的查询字段。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qt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指定那个类型来处理查询请求，一般不用指定，默认是</a:t>
                      </a:r>
                      <a:r>
                        <a:rPr lang="en-US" altLang="zh-CN" dirty="0" smtClean="0"/>
                        <a:t>standard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返回的结果是否缩进。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在云端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SolrCloud</a:t>
            </a:r>
            <a:r>
              <a:rPr lang="en-US" altLang="zh-CN" dirty="0" smtClean="0"/>
              <a:t>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96752"/>
            <a:ext cx="5112568" cy="5392484"/>
          </a:xfrm>
        </p:spPr>
      </p:pic>
    </p:spTree>
    <p:extLst>
      <p:ext uri="{BB962C8B-B14F-4D97-AF65-F5344CB8AC3E}">
        <p14:creationId xmlns:p14="http://schemas.microsoft.com/office/powerpoint/2010/main" val="24877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一切从它开始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3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SolrCloud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示例：</a:t>
            </a:r>
            <a:r>
              <a:rPr lang="en-US" altLang="zh-CN" sz="2800" dirty="0"/>
              <a:t>http://</a:t>
            </a:r>
            <a:r>
              <a:rPr lang="en-US" altLang="zh-CN" sz="2800" dirty="0" smtClean="0"/>
              <a:t>wiki.apache.org/solr/SolrCloud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与</a:t>
            </a:r>
            <a:r>
              <a:rPr lang="en-US" altLang="zh-CN" sz="2800" dirty="0" smtClean="0"/>
              <a:t>tomcat</a:t>
            </a:r>
            <a:r>
              <a:rPr lang="zh-CN" altLang="en-US" sz="2800" dirty="0" smtClean="0"/>
              <a:t>集成：</a:t>
            </a:r>
            <a:r>
              <a:rPr lang="en-US" altLang="zh-CN" sz="2800" dirty="0"/>
              <a:t>http://blog.csdn.net/shirdrn/article/details/9718387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6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抛砖引玉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8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5472608"/>
          </a:xfrm>
        </p:spPr>
        <p:txBody>
          <a:bodyPr>
            <a:noAutofit/>
          </a:bodyPr>
          <a:lstStyle/>
          <a:p>
            <a:pPr algn="l"/>
            <a:r>
              <a:rPr lang="en-US" altLang="zh-CN" sz="2000" dirty="0"/>
              <a:t>http://</a:t>
            </a:r>
            <a:r>
              <a:rPr lang="en-US" altLang="zh-CN" sz="2000" dirty="0" smtClean="0"/>
              <a:t>wiki.apache.org/solr/FrontPage  </a:t>
            </a:r>
            <a:r>
              <a:rPr lang="en-US" altLang="zh-CN" sz="2000" dirty="0" err="1"/>
              <a:t>Solr</a:t>
            </a:r>
            <a:r>
              <a:rPr lang="zh-CN" altLang="en-US" sz="2000" dirty="0"/>
              <a:t>官方</a:t>
            </a:r>
            <a:r>
              <a:rPr lang="zh-CN" altLang="en-US" sz="2000" dirty="0" smtClean="0"/>
              <a:t>文档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http://</a:t>
            </a:r>
            <a:r>
              <a:rPr lang="en-US" altLang="zh-CN" sz="2000" dirty="0" smtClean="0"/>
              <a:t>lucene.apache.org/core/4_4_0/index.html </a:t>
            </a:r>
            <a:r>
              <a:rPr lang="en-US" altLang="zh-CN" sz="2000" dirty="0" err="1" smtClean="0"/>
              <a:t>Lucene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官方文档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Lucene</a:t>
            </a:r>
            <a:r>
              <a:rPr lang="en-US" altLang="zh-CN" sz="2000" dirty="0"/>
              <a:t> in </a:t>
            </a:r>
            <a:r>
              <a:rPr lang="en-US" altLang="zh-CN" sz="2000" dirty="0" smtClean="0"/>
              <a:t>action </a:t>
            </a:r>
            <a:r>
              <a:rPr lang="zh-CN" altLang="en-US" sz="2000" dirty="0" smtClean="0"/>
              <a:t>推荐书籍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19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40152" y="3886200"/>
            <a:ext cx="1832248" cy="910952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 smtClean="0"/>
              <a:t>BY </a:t>
            </a:r>
            <a:r>
              <a:rPr lang="zh-CN" altLang="en-US" sz="2400" dirty="0" smtClean="0"/>
              <a:t>蒋震宇</a:t>
            </a:r>
            <a:endParaRPr lang="en-US" altLang="zh-CN" sz="2400" dirty="0" smtClean="0"/>
          </a:p>
          <a:p>
            <a:pPr algn="r"/>
            <a:r>
              <a:rPr lang="en-US" altLang="zh-CN" sz="2400" smtClean="0"/>
              <a:t>2013.09.21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339752" y="2720454"/>
            <a:ext cx="43204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Q&amp;A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9634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37795 0.502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2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022E-16 L -0.04479 0.330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165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0.13368 0.261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3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grpSp>
        <p:nvGrpSpPr>
          <p:cNvPr id="5" name="Group 58"/>
          <p:cNvGrpSpPr/>
          <p:nvPr/>
        </p:nvGrpSpPr>
        <p:grpSpPr>
          <a:xfrm>
            <a:off x="430878" y="1392062"/>
            <a:ext cx="3840480" cy="1808336"/>
            <a:chOff x="404947" y="1548818"/>
            <a:chExt cx="3840480" cy="1808336"/>
          </a:xfrm>
        </p:grpSpPr>
        <p:sp>
          <p:nvSpPr>
            <p:cNvPr id="6" name="Rectangle 9"/>
            <p:cNvSpPr/>
            <p:nvPr/>
          </p:nvSpPr>
          <p:spPr>
            <a:xfrm>
              <a:off x="404947" y="1548818"/>
              <a:ext cx="3840480" cy="180833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zh-CN" altLang="en-US" sz="1200" dirty="0" smtClean="0"/>
                <a:t>源内容</a:t>
              </a:r>
              <a:endParaRPr lang="zh-CN" altLang="en-US" sz="1200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528544" y="1672047"/>
              <a:ext cx="3566525" cy="608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/>
                <a:t>鸿</a:t>
              </a:r>
              <a:r>
                <a:rPr lang="zh-CN" altLang="en-US" sz="1200" dirty="0" smtClean="0"/>
                <a:t>程拥有电信业务系统</a:t>
              </a:r>
              <a:r>
                <a:rPr lang="zh-CN" altLang="en-US" sz="1200" dirty="0"/>
                <a:t>全面的解决</a:t>
              </a:r>
              <a:r>
                <a:rPr lang="zh-CN" altLang="en-US" sz="1200" dirty="0" smtClean="0"/>
                <a:t>方案。</a:t>
              </a:r>
              <a:endParaRPr lang="zh-CN" altLang="en-US" sz="1200" dirty="0"/>
            </a:p>
          </p:txBody>
        </p:sp>
        <p:sp>
          <p:nvSpPr>
            <p:cNvPr id="8" name="Rectangle 8"/>
            <p:cNvSpPr/>
            <p:nvPr/>
          </p:nvSpPr>
          <p:spPr>
            <a:xfrm>
              <a:off x="528544" y="2372617"/>
              <a:ext cx="3566525" cy="608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/>
                <a:t>鸿</a:t>
              </a:r>
              <a:r>
                <a:rPr lang="zh-CN" altLang="en-US" sz="1200" dirty="0" smtClean="0"/>
                <a:t>程丰富</a:t>
              </a:r>
              <a:r>
                <a:rPr lang="zh-CN" altLang="en-US" sz="1200" dirty="0"/>
                <a:t>的解决方案在政府及其他各行业都得到了广泛应用。</a:t>
              </a:r>
            </a:p>
          </p:txBody>
        </p:sp>
      </p:grpSp>
      <p:grpSp>
        <p:nvGrpSpPr>
          <p:cNvPr id="9" name="Group 59"/>
          <p:cNvGrpSpPr/>
          <p:nvPr/>
        </p:nvGrpSpPr>
        <p:grpSpPr>
          <a:xfrm>
            <a:off x="4781454" y="1392062"/>
            <a:ext cx="3422468" cy="1803476"/>
            <a:chOff x="4937763" y="1541419"/>
            <a:chExt cx="3422468" cy="1815736"/>
          </a:xfrm>
        </p:grpSpPr>
        <p:sp>
          <p:nvSpPr>
            <p:cNvPr id="10" name="Rectangle 10"/>
            <p:cNvSpPr/>
            <p:nvPr/>
          </p:nvSpPr>
          <p:spPr>
            <a:xfrm>
              <a:off x="4937763" y="1541419"/>
              <a:ext cx="3422468" cy="18157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zh-CN" altLang="en-US" sz="1200" dirty="0" smtClean="0"/>
                <a:t>过滤、分词</a:t>
              </a:r>
              <a:endParaRPr lang="zh-CN" altLang="en-US" sz="1200" dirty="0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5068391" y="1666385"/>
              <a:ext cx="3135087" cy="6088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/>
                <a:t>去符号、停用字等过滤</a:t>
              </a:r>
              <a:endParaRPr lang="zh-CN" altLang="en-US" sz="1200" dirty="0"/>
            </a:p>
          </p:txBody>
        </p:sp>
        <p:sp>
          <p:nvSpPr>
            <p:cNvPr id="12" name="Rectangle 12"/>
            <p:cNvSpPr/>
            <p:nvPr/>
          </p:nvSpPr>
          <p:spPr>
            <a:xfrm>
              <a:off x="5068390" y="2393381"/>
              <a:ext cx="3135087" cy="6088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/>
                <a:t>不同分词器分词</a:t>
              </a:r>
              <a:endParaRPr lang="zh-CN" altLang="en-US" sz="1200" dirty="0"/>
            </a:p>
          </p:txBody>
        </p:sp>
      </p:grpSp>
      <p:sp>
        <p:nvSpPr>
          <p:cNvPr id="13" name="Right Arrow 13"/>
          <p:cNvSpPr/>
          <p:nvPr/>
        </p:nvSpPr>
        <p:spPr>
          <a:xfrm>
            <a:off x="4297806" y="2035852"/>
            <a:ext cx="457200" cy="546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57"/>
          <p:cNvGrpSpPr/>
          <p:nvPr/>
        </p:nvGrpSpPr>
        <p:grpSpPr>
          <a:xfrm>
            <a:off x="1907626" y="3284984"/>
            <a:ext cx="6296296" cy="3347916"/>
            <a:chOff x="796834" y="3535985"/>
            <a:chExt cx="6296296" cy="3347916"/>
          </a:xfrm>
        </p:grpSpPr>
        <p:sp>
          <p:nvSpPr>
            <p:cNvPr id="15" name="Rectangle 55"/>
            <p:cNvSpPr/>
            <p:nvPr/>
          </p:nvSpPr>
          <p:spPr>
            <a:xfrm>
              <a:off x="1293225" y="3542149"/>
              <a:ext cx="5799905" cy="3341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4480" y="3762103"/>
              <a:ext cx="1417319" cy="300445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zh-CN" altLang="en-US" sz="1200" dirty="0" smtClean="0"/>
                <a:t>索引集合</a:t>
              </a:r>
              <a:endParaRPr lang="zh-CN" alt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83404" y="4079880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鸿程</a:t>
              </a:r>
            </a:p>
          </p:txBody>
        </p:sp>
        <p:sp>
          <p:nvSpPr>
            <p:cNvPr id="18" name="Rectangle 18"/>
            <p:cNvSpPr/>
            <p:nvPr/>
          </p:nvSpPr>
          <p:spPr>
            <a:xfrm>
              <a:off x="1683404" y="4459400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电信</a:t>
              </a: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1683404" y="4838920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业务</a:t>
              </a:r>
              <a:endParaRPr lang="zh-CN" altLang="en-US" sz="1200" dirty="0"/>
            </a:p>
          </p:txBody>
        </p:sp>
        <p:sp>
          <p:nvSpPr>
            <p:cNvPr id="20" name="Rectangle 20"/>
            <p:cNvSpPr/>
            <p:nvPr/>
          </p:nvSpPr>
          <p:spPr>
            <a:xfrm>
              <a:off x="1683404" y="5597960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解决方案</a:t>
              </a:r>
            </a:p>
          </p:txBody>
        </p:sp>
        <p:sp>
          <p:nvSpPr>
            <p:cNvPr id="21" name="Rectangle 21"/>
            <p:cNvSpPr/>
            <p:nvPr/>
          </p:nvSpPr>
          <p:spPr>
            <a:xfrm>
              <a:off x="1683404" y="5218440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系统</a:t>
              </a: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1683404" y="5977480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政府</a:t>
              </a:r>
              <a:endParaRPr lang="zh-CN" altLang="en-US" sz="1200" dirty="0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1683404" y="6356998"/>
              <a:ext cx="1175657" cy="2700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……</a:t>
              </a:r>
              <a:endParaRPr lang="zh-CN" altLang="en-US" sz="1200" dirty="0"/>
            </a:p>
          </p:txBody>
        </p:sp>
        <p:sp>
          <p:nvSpPr>
            <p:cNvPr id="24" name="Rectangle 26"/>
            <p:cNvSpPr/>
            <p:nvPr/>
          </p:nvSpPr>
          <p:spPr>
            <a:xfrm>
              <a:off x="3876261" y="3762103"/>
              <a:ext cx="2968676" cy="300445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zh-CN" altLang="en-US" sz="1200" dirty="0" smtClean="0"/>
                <a:t>文档集合</a:t>
              </a:r>
              <a:endParaRPr lang="zh-CN" altLang="en-US" sz="1200" dirty="0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4362995" y="4340365"/>
              <a:ext cx="2325187" cy="6088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/>
                <a:t>文档</a:t>
              </a:r>
              <a:r>
                <a:rPr lang="zh-CN" altLang="en-US" sz="1200" dirty="0"/>
                <a:t>内容</a:t>
              </a:r>
            </a:p>
          </p:txBody>
        </p:sp>
        <p:sp>
          <p:nvSpPr>
            <p:cNvPr id="26" name="Rectangle 28"/>
            <p:cNvSpPr/>
            <p:nvPr/>
          </p:nvSpPr>
          <p:spPr>
            <a:xfrm>
              <a:off x="4362995" y="5443478"/>
              <a:ext cx="2325187" cy="6088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/>
                <a:t>文档内容</a:t>
              </a:r>
            </a:p>
          </p:txBody>
        </p:sp>
        <p:sp>
          <p:nvSpPr>
            <p:cNvPr id="27" name="Rectangle 29"/>
            <p:cNvSpPr/>
            <p:nvPr/>
          </p:nvSpPr>
          <p:spPr>
            <a:xfrm>
              <a:off x="3984171" y="4340365"/>
              <a:ext cx="378824" cy="6088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序号</a:t>
              </a:r>
              <a:endParaRPr lang="zh-CN" altLang="en-US" sz="1200" dirty="0"/>
            </a:p>
          </p:txBody>
        </p:sp>
        <p:sp>
          <p:nvSpPr>
            <p:cNvPr id="28" name="Rectangle 30"/>
            <p:cNvSpPr/>
            <p:nvPr/>
          </p:nvSpPr>
          <p:spPr>
            <a:xfrm>
              <a:off x="3991068" y="5443477"/>
              <a:ext cx="378824" cy="6088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序号</a:t>
              </a:r>
              <a:endParaRPr lang="zh-CN" altLang="en-US" sz="1200" dirty="0"/>
            </a:p>
          </p:txBody>
        </p:sp>
        <p:cxnSp>
          <p:nvCxnSpPr>
            <p:cNvPr id="29" name="Straight Connector 32"/>
            <p:cNvCxnSpPr>
              <a:stCxn id="17" idx="3"/>
              <a:endCxn id="27" idx="1"/>
            </p:cNvCxnSpPr>
            <p:nvPr/>
          </p:nvCxnSpPr>
          <p:spPr>
            <a:xfrm>
              <a:off x="2859061" y="4214906"/>
              <a:ext cx="1125110" cy="42988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3"/>
            <p:cNvCxnSpPr>
              <a:endCxn id="27" idx="1"/>
            </p:cNvCxnSpPr>
            <p:nvPr/>
          </p:nvCxnSpPr>
          <p:spPr>
            <a:xfrm>
              <a:off x="2859061" y="4594426"/>
              <a:ext cx="1125110" cy="5036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5"/>
            <p:cNvCxnSpPr>
              <a:stCxn id="22" idx="3"/>
              <a:endCxn id="28" idx="1"/>
            </p:cNvCxnSpPr>
            <p:nvPr/>
          </p:nvCxnSpPr>
          <p:spPr>
            <a:xfrm flipV="1">
              <a:off x="2859061" y="5747908"/>
              <a:ext cx="1132007" cy="36459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42"/>
            <p:cNvCxnSpPr>
              <a:stCxn id="19" idx="3"/>
              <a:endCxn id="27" idx="1"/>
            </p:cNvCxnSpPr>
            <p:nvPr/>
          </p:nvCxnSpPr>
          <p:spPr>
            <a:xfrm flipV="1">
              <a:off x="2859061" y="4644795"/>
              <a:ext cx="1125110" cy="329151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6"/>
            <p:cNvCxnSpPr>
              <a:stCxn id="21" idx="3"/>
              <a:endCxn id="27" idx="1"/>
            </p:cNvCxnSpPr>
            <p:nvPr/>
          </p:nvCxnSpPr>
          <p:spPr>
            <a:xfrm flipV="1">
              <a:off x="2859061" y="4644795"/>
              <a:ext cx="1125110" cy="708671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7"/>
            <p:cNvCxnSpPr>
              <a:stCxn id="17" idx="3"/>
            </p:cNvCxnSpPr>
            <p:nvPr/>
          </p:nvCxnSpPr>
          <p:spPr>
            <a:xfrm>
              <a:off x="2859061" y="4214906"/>
              <a:ext cx="1125110" cy="152764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8"/>
            <p:cNvCxnSpPr>
              <a:stCxn id="20" idx="3"/>
              <a:endCxn id="28" idx="1"/>
            </p:cNvCxnSpPr>
            <p:nvPr/>
          </p:nvCxnSpPr>
          <p:spPr>
            <a:xfrm>
              <a:off x="2859061" y="5732986"/>
              <a:ext cx="1132007" cy="14922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56"/>
            <p:cNvSpPr/>
            <p:nvPr/>
          </p:nvSpPr>
          <p:spPr>
            <a:xfrm>
              <a:off x="796834" y="3535985"/>
              <a:ext cx="496391" cy="3341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索引库</a:t>
              </a:r>
              <a:endParaRPr lang="zh-CN" altLang="en-US" dirty="0"/>
            </a:p>
          </p:txBody>
        </p:sp>
      </p:grpSp>
      <p:sp>
        <p:nvSpPr>
          <p:cNvPr id="39" name="右弧形箭头 38"/>
          <p:cNvSpPr/>
          <p:nvPr/>
        </p:nvSpPr>
        <p:spPr>
          <a:xfrm>
            <a:off x="8244408" y="2759074"/>
            <a:ext cx="576064" cy="1487974"/>
          </a:xfrm>
          <a:prstGeom prst="curvedLeftArrow">
            <a:avLst>
              <a:gd name="adj1" fmla="val 43626"/>
              <a:gd name="adj2" fmla="val 74955"/>
              <a:gd name="adj3" fmla="val 514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Straight Connector 46"/>
          <p:cNvCxnSpPr>
            <a:stCxn id="20" idx="3"/>
          </p:cNvCxnSpPr>
          <p:nvPr/>
        </p:nvCxnSpPr>
        <p:spPr>
          <a:xfrm flipV="1">
            <a:off x="3969853" y="4393795"/>
            <a:ext cx="1084624" cy="108819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0864" y="1437730"/>
            <a:ext cx="2232248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N-gram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马尔科夫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6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1600" dirty="0"/>
                <a:t>http://liyanblog.cn/articles/2012/10/19/1350624315902.html</a:t>
              </a:r>
            </a:p>
          </p:txBody>
        </p:sp>
        <p:sp>
          <p:nvSpPr>
            <p:cNvPr id="7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0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检索流程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重中之重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2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3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6" y="1417638"/>
            <a:ext cx="7463148" cy="51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28800"/>
            <a:ext cx="4949097" cy="4248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74887"/>
            <a:ext cx="3786733" cy="50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4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主流框架、类库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工欲善其事 必先利其器</a:t>
            </a:r>
          </a:p>
        </p:txBody>
      </p:sp>
    </p:spTree>
    <p:extLst>
      <p:ext uri="{BB962C8B-B14F-4D97-AF65-F5344CB8AC3E}">
        <p14:creationId xmlns:p14="http://schemas.microsoft.com/office/powerpoint/2010/main" val="11044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1111</Words>
  <Application>Microsoft Office PowerPoint</Application>
  <PresentationFormat>全屏显示(4:3)</PresentationFormat>
  <Paragraphs>177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Office 主题​​</vt:lpstr>
      <vt:lpstr>全文检索入门与实践</vt:lpstr>
      <vt:lpstr>什么是“全文搜索引擎”</vt:lpstr>
      <vt:lpstr>分词</vt:lpstr>
      <vt:lpstr>概念</vt:lpstr>
      <vt:lpstr>主流算法</vt:lpstr>
      <vt:lpstr>检索流程</vt:lpstr>
      <vt:lpstr>流程</vt:lpstr>
      <vt:lpstr>流程</vt:lpstr>
      <vt:lpstr>主流框架、类库</vt:lpstr>
      <vt:lpstr>Lucene</vt:lpstr>
      <vt:lpstr>Solr</vt:lpstr>
      <vt:lpstr>ElasticSearch</vt:lpstr>
      <vt:lpstr>IK Analyzer</vt:lpstr>
      <vt:lpstr>中科分词</vt:lpstr>
      <vt:lpstr>搜狗语料库</vt:lpstr>
      <vt:lpstr>题外话</vt:lpstr>
      <vt:lpstr>动手实验1</vt:lpstr>
      <vt:lpstr>准备</vt:lpstr>
      <vt:lpstr>准备</vt:lpstr>
      <vt:lpstr>第一个Demo</vt:lpstr>
      <vt:lpstr>中文支持</vt:lpstr>
      <vt:lpstr>多核使用</vt:lpstr>
      <vt:lpstr>财富TOP2000信息查询</vt:lpstr>
      <vt:lpstr>DIH更多应用</vt:lpstr>
      <vt:lpstr>统计分析</vt:lpstr>
      <vt:lpstr>客户端调用</vt:lpstr>
      <vt:lpstr>知识点整理：搜索参数</vt:lpstr>
      <vt:lpstr>生产应用</vt:lpstr>
      <vt:lpstr>SolrCloud 架构</vt:lpstr>
      <vt:lpstr>SolrCloud 部署</vt:lpstr>
      <vt:lpstr>更多内容</vt:lpstr>
      <vt:lpstr>http://wiki.apache.org/solr/FrontPage  Solr官方文档  http://lucene.apache.org/core/4_4_0/index.html Lucene 官方文档  Lucene in action 推荐书籍 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全文检索入门与实践</dc:title>
  <dc:creator>蒋震宇</dc:creator>
  <cp:lastModifiedBy>蒋震宇</cp:lastModifiedBy>
  <cp:revision>54</cp:revision>
  <dcterms:created xsi:type="dcterms:W3CDTF">2012-06-04T12:51:16Z</dcterms:created>
  <dcterms:modified xsi:type="dcterms:W3CDTF">2013-09-22T06:11:42Z</dcterms:modified>
</cp:coreProperties>
</file>