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431" r:id="rId10"/>
    <p:sldId id="432" r:id="rId11"/>
    <p:sldId id="433" r:id="rId12"/>
    <p:sldId id="434" r:id="rId13"/>
    <p:sldId id="396" r:id="rId14"/>
    <p:sldId id="392" r:id="rId15"/>
    <p:sldId id="268" r:id="rId16"/>
    <p:sldId id="430" r:id="rId17"/>
    <p:sldId id="437" r:id="rId18"/>
    <p:sldId id="436"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19B4"/>
    <a:srgbClr val="0039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CE3A5-17C2-4C5E-84B1-A371CFB9E9FE}" v="20" dt="2024-12-12T07:33:11.37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26" autoAdjust="0"/>
  </p:normalViewPr>
  <p:slideViewPr>
    <p:cSldViewPr>
      <p:cViewPr varScale="1">
        <p:scale>
          <a:sx n="96" d="100"/>
          <a:sy n="96" d="100"/>
        </p:scale>
        <p:origin x="106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delli Manoj" userId="77f62c1347eb5d02" providerId="LiveId" clId="{6ECCE3A5-17C2-4C5E-84B1-A371CFB9E9FE}"/>
    <pc:docChg chg="undo redo custSel modSld">
      <pc:chgData name="Gudelli Manoj" userId="77f62c1347eb5d02" providerId="LiveId" clId="{6ECCE3A5-17C2-4C5E-84B1-A371CFB9E9FE}" dt="2024-12-12T07:51:48.219" v="1031" actId="14100"/>
      <pc:docMkLst>
        <pc:docMk/>
      </pc:docMkLst>
      <pc:sldChg chg="modSp mod">
        <pc:chgData name="Gudelli Manoj" userId="77f62c1347eb5d02" providerId="LiveId" clId="{6ECCE3A5-17C2-4C5E-84B1-A371CFB9E9FE}" dt="2024-12-12T07:50:44.092" v="1026" actId="20577"/>
        <pc:sldMkLst>
          <pc:docMk/>
          <pc:sldMk cId="0" sldId="256"/>
        </pc:sldMkLst>
        <pc:spChg chg="mod">
          <ac:chgData name="Gudelli Manoj" userId="77f62c1347eb5d02" providerId="LiveId" clId="{6ECCE3A5-17C2-4C5E-84B1-A371CFB9E9FE}" dt="2024-12-12T06:23:44.268" v="120" actId="2711"/>
          <ac:spMkLst>
            <pc:docMk/>
            <pc:sldMk cId="0" sldId="256"/>
            <ac:spMk id="2" creationId="{00000000-0000-0000-0000-000000000000}"/>
          </ac:spMkLst>
        </pc:spChg>
        <pc:spChg chg="mod">
          <ac:chgData name="Gudelli Manoj" userId="77f62c1347eb5d02" providerId="LiveId" clId="{6ECCE3A5-17C2-4C5E-84B1-A371CFB9E9FE}" dt="2024-12-12T06:17:56.507" v="72" actId="20577"/>
          <ac:spMkLst>
            <pc:docMk/>
            <pc:sldMk cId="0" sldId="256"/>
            <ac:spMk id="3" creationId="{00000000-0000-0000-0000-000000000000}"/>
          </ac:spMkLst>
        </pc:spChg>
        <pc:spChg chg="mod">
          <ac:chgData name="Gudelli Manoj" userId="77f62c1347eb5d02" providerId="LiveId" clId="{6ECCE3A5-17C2-4C5E-84B1-A371CFB9E9FE}" dt="2024-12-12T07:50:44.092" v="1026" actId="20577"/>
          <ac:spMkLst>
            <pc:docMk/>
            <pc:sldMk cId="0" sldId="256"/>
            <ac:spMk id="6" creationId="{4DFFA99E-F018-8D26-1DF7-316E0E020E5A}"/>
          </ac:spMkLst>
        </pc:spChg>
        <pc:spChg chg="mod">
          <ac:chgData name="Gudelli Manoj" userId="77f62c1347eb5d02" providerId="LiveId" clId="{6ECCE3A5-17C2-4C5E-84B1-A371CFB9E9FE}" dt="2024-12-12T06:20:58.034" v="116" actId="1036"/>
          <ac:spMkLst>
            <pc:docMk/>
            <pc:sldMk cId="0" sldId="256"/>
            <ac:spMk id="11" creationId="{00000000-0000-0000-0000-000000000000}"/>
          </ac:spMkLst>
        </pc:spChg>
      </pc:sldChg>
      <pc:sldChg chg="modSp mod">
        <pc:chgData name="Gudelli Manoj" userId="77f62c1347eb5d02" providerId="LiveId" clId="{6ECCE3A5-17C2-4C5E-84B1-A371CFB9E9FE}" dt="2024-12-12T06:39:21.724" v="339" actId="20577"/>
        <pc:sldMkLst>
          <pc:docMk/>
          <pc:sldMk cId="0" sldId="259"/>
        </pc:sldMkLst>
        <pc:spChg chg="mod">
          <ac:chgData name="Gudelli Manoj" userId="77f62c1347eb5d02" providerId="LiveId" clId="{6ECCE3A5-17C2-4C5E-84B1-A371CFB9E9FE}" dt="2024-12-12T06:39:21.724" v="339" actId="20577"/>
          <ac:spMkLst>
            <pc:docMk/>
            <pc:sldMk cId="0" sldId="259"/>
            <ac:spMk id="5" creationId="{00000000-0000-0000-0000-000000000000}"/>
          </ac:spMkLst>
        </pc:spChg>
      </pc:sldChg>
      <pc:sldChg chg="addSp modSp mod">
        <pc:chgData name="Gudelli Manoj" userId="77f62c1347eb5d02" providerId="LiveId" clId="{6ECCE3A5-17C2-4C5E-84B1-A371CFB9E9FE}" dt="2024-12-12T07:51:48.219" v="1031" actId="14100"/>
        <pc:sldMkLst>
          <pc:docMk/>
          <pc:sldMk cId="0" sldId="268"/>
        </pc:sldMkLst>
        <pc:spChg chg="add mod">
          <ac:chgData name="Gudelli Manoj" userId="77f62c1347eb5d02" providerId="LiveId" clId="{6ECCE3A5-17C2-4C5E-84B1-A371CFB9E9FE}" dt="2024-12-12T07:00:10.128" v="421"/>
          <ac:spMkLst>
            <pc:docMk/>
            <pc:sldMk cId="0" sldId="268"/>
            <ac:spMk id="3" creationId="{9FDABE54-52CD-3A15-7E8F-FF4986362CFB}"/>
          </ac:spMkLst>
        </pc:spChg>
        <pc:spChg chg="add mod">
          <ac:chgData name="Gudelli Manoj" userId="77f62c1347eb5d02" providerId="LiveId" clId="{6ECCE3A5-17C2-4C5E-84B1-A371CFB9E9FE}" dt="2024-12-12T07:00:10.128" v="421"/>
          <ac:spMkLst>
            <pc:docMk/>
            <pc:sldMk cId="0" sldId="268"/>
            <ac:spMk id="4" creationId="{7B5E1D5A-0B2C-23B7-A854-7180704A9D77}"/>
          </ac:spMkLst>
        </pc:spChg>
        <pc:spChg chg="mod">
          <ac:chgData name="Gudelli Manoj" userId="77f62c1347eb5d02" providerId="LiveId" clId="{6ECCE3A5-17C2-4C5E-84B1-A371CFB9E9FE}" dt="2024-12-12T07:51:48.219" v="1031" actId="14100"/>
          <ac:spMkLst>
            <pc:docMk/>
            <pc:sldMk cId="0" sldId="268"/>
            <ac:spMk id="7" creationId="{999BE84F-140A-A65D-49B7-11FCAEFAB7EB}"/>
          </ac:spMkLst>
        </pc:spChg>
        <pc:spChg chg="add mod">
          <ac:chgData name="Gudelli Manoj" userId="77f62c1347eb5d02" providerId="LiveId" clId="{6ECCE3A5-17C2-4C5E-84B1-A371CFB9E9FE}" dt="2024-12-12T07:00:10.128" v="421"/>
          <ac:spMkLst>
            <pc:docMk/>
            <pc:sldMk cId="0" sldId="268"/>
            <ac:spMk id="8" creationId="{367DD7B8-06C5-A0AA-3A26-3715BD885FD6}"/>
          </ac:spMkLst>
        </pc:spChg>
        <pc:spChg chg="add mod">
          <ac:chgData name="Gudelli Manoj" userId="77f62c1347eb5d02" providerId="LiveId" clId="{6ECCE3A5-17C2-4C5E-84B1-A371CFB9E9FE}" dt="2024-12-12T07:00:10.128" v="421"/>
          <ac:spMkLst>
            <pc:docMk/>
            <pc:sldMk cId="0" sldId="268"/>
            <ac:spMk id="9" creationId="{B5B24F75-AE66-480A-ECD9-140949D99755}"/>
          </ac:spMkLst>
        </pc:spChg>
        <pc:spChg chg="add mod">
          <ac:chgData name="Gudelli Manoj" userId="77f62c1347eb5d02" providerId="LiveId" clId="{6ECCE3A5-17C2-4C5E-84B1-A371CFB9E9FE}" dt="2024-12-12T07:00:10.128" v="421"/>
          <ac:spMkLst>
            <pc:docMk/>
            <pc:sldMk cId="0" sldId="268"/>
            <ac:spMk id="10" creationId="{7ED06670-9747-8FE4-A1F4-2DE1E0941B79}"/>
          </ac:spMkLst>
        </pc:spChg>
        <pc:spChg chg="add mod">
          <ac:chgData name="Gudelli Manoj" userId="77f62c1347eb5d02" providerId="LiveId" clId="{6ECCE3A5-17C2-4C5E-84B1-A371CFB9E9FE}" dt="2024-12-12T07:00:10.128" v="421"/>
          <ac:spMkLst>
            <pc:docMk/>
            <pc:sldMk cId="0" sldId="268"/>
            <ac:spMk id="11" creationId="{1DCADD3B-26AC-8D4B-318A-1294001F5B51}"/>
          </ac:spMkLst>
        </pc:spChg>
        <pc:spChg chg="add mod">
          <ac:chgData name="Gudelli Manoj" userId="77f62c1347eb5d02" providerId="LiveId" clId="{6ECCE3A5-17C2-4C5E-84B1-A371CFB9E9FE}" dt="2024-12-12T07:00:10.128" v="421"/>
          <ac:spMkLst>
            <pc:docMk/>
            <pc:sldMk cId="0" sldId="268"/>
            <ac:spMk id="12" creationId="{13F0E258-C540-8EF0-ECFF-70CD13FF39F6}"/>
          </ac:spMkLst>
        </pc:spChg>
        <pc:graphicFrameChg chg="add mod">
          <ac:chgData name="Gudelli Manoj" userId="77f62c1347eb5d02" providerId="LiveId" clId="{6ECCE3A5-17C2-4C5E-84B1-A371CFB9E9FE}" dt="2024-12-12T07:00:07.656" v="420"/>
          <ac:graphicFrameMkLst>
            <pc:docMk/>
            <pc:sldMk cId="0" sldId="268"/>
            <ac:graphicFrameMk id="2" creationId="{32023B9E-7EEB-3BCE-7557-6F47C4620000}"/>
          </ac:graphicFrameMkLst>
        </pc:graphicFrameChg>
      </pc:sldChg>
      <pc:sldChg chg="modSp mod">
        <pc:chgData name="Gudelli Manoj" userId="77f62c1347eb5d02" providerId="LiveId" clId="{6ECCE3A5-17C2-4C5E-84B1-A371CFB9E9FE}" dt="2024-12-12T07:50:03.166" v="1024" actId="115"/>
        <pc:sldMkLst>
          <pc:docMk/>
          <pc:sldMk cId="0" sldId="290"/>
        </pc:sldMkLst>
        <pc:spChg chg="mod">
          <ac:chgData name="Gudelli Manoj" userId="77f62c1347eb5d02" providerId="LiveId" clId="{6ECCE3A5-17C2-4C5E-84B1-A371CFB9E9FE}" dt="2024-12-12T07:50:03.166" v="1024" actId="115"/>
          <ac:spMkLst>
            <pc:docMk/>
            <pc:sldMk cId="0" sldId="290"/>
            <ac:spMk id="6" creationId="{3B25CAC1-BFE2-0AC5-9CAB-B94334B92E07}"/>
          </ac:spMkLst>
        </pc:spChg>
      </pc:sldChg>
      <pc:sldChg chg="modSp mod">
        <pc:chgData name="Gudelli Manoj" userId="77f62c1347eb5d02" providerId="LiveId" clId="{6ECCE3A5-17C2-4C5E-84B1-A371CFB9E9FE}" dt="2024-12-12T06:32:55.625" v="293" actId="20577"/>
        <pc:sldMkLst>
          <pc:docMk/>
          <pc:sldMk cId="0" sldId="376"/>
        </pc:sldMkLst>
        <pc:spChg chg="mod">
          <ac:chgData name="Gudelli Manoj" userId="77f62c1347eb5d02" providerId="LiveId" clId="{6ECCE3A5-17C2-4C5E-84B1-A371CFB9E9FE}" dt="2024-12-12T06:32:55.625" v="293" actId="20577"/>
          <ac:spMkLst>
            <pc:docMk/>
            <pc:sldMk cId="0" sldId="376"/>
            <ac:spMk id="3" creationId="{28CAD143-4B3B-C55F-728E-303FB828D1E1}"/>
          </ac:spMkLst>
        </pc:spChg>
      </pc:sldChg>
      <pc:sldChg chg="modSp mod">
        <pc:chgData name="Gudelli Manoj" userId="77f62c1347eb5d02" providerId="LiveId" clId="{6ECCE3A5-17C2-4C5E-84B1-A371CFB9E9FE}" dt="2024-12-12T07:51:30.803" v="1029" actId="1076"/>
        <pc:sldMkLst>
          <pc:docMk/>
          <pc:sldMk cId="0" sldId="392"/>
        </pc:sldMkLst>
        <pc:spChg chg="mod">
          <ac:chgData name="Gudelli Manoj" userId="77f62c1347eb5d02" providerId="LiveId" clId="{6ECCE3A5-17C2-4C5E-84B1-A371CFB9E9FE}" dt="2024-12-12T07:51:19.336" v="1028" actId="1076"/>
          <ac:spMkLst>
            <pc:docMk/>
            <pc:sldMk cId="0" sldId="392"/>
            <ac:spMk id="7" creationId="{00000000-0000-0000-0000-000000000000}"/>
          </ac:spMkLst>
        </pc:spChg>
        <pc:graphicFrameChg chg="mod modGraphic">
          <ac:chgData name="Gudelli Manoj" userId="77f62c1347eb5d02" providerId="LiveId" clId="{6ECCE3A5-17C2-4C5E-84B1-A371CFB9E9FE}" dt="2024-12-12T07:51:30.803" v="1029" actId="1076"/>
          <ac:graphicFrameMkLst>
            <pc:docMk/>
            <pc:sldMk cId="0" sldId="392"/>
            <ac:graphicFrameMk id="8" creationId="{C7B0E5F3-E63A-E40C-3B4F-FF4E3A18651B}"/>
          </ac:graphicFrameMkLst>
        </pc:graphicFrameChg>
      </pc:sldChg>
      <pc:sldChg chg="modSp mod">
        <pc:chgData name="Gudelli Manoj" userId="77f62c1347eb5d02" providerId="LiveId" clId="{6ECCE3A5-17C2-4C5E-84B1-A371CFB9E9FE}" dt="2024-12-12T06:27:15.518" v="204" actId="20577"/>
        <pc:sldMkLst>
          <pc:docMk/>
          <pc:sldMk cId="0" sldId="400"/>
        </pc:sldMkLst>
        <pc:spChg chg="mod">
          <ac:chgData name="Gudelli Manoj" userId="77f62c1347eb5d02" providerId="LiveId" clId="{6ECCE3A5-17C2-4C5E-84B1-A371CFB9E9FE}" dt="2024-12-12T06:27:15.518" v="204" actId="20577"/>
          <ac:spMkLst>
            <pc:docMk/>
            <pc:sldMk cId="0" sldId="400"/>
            <ac:spMk id="3" creationId="{E6089C8D-BC5A-BDF1-BA76-EEF1FAF20DA1}"/>
          </ac:spMkLst>
        </pc:spChg>
      </pc:sldChg>
      <pc:sldChg chg="modSp mod">
        <pc:chgData name="Gudelli Manoj" userId="77f62c1347eb5d02" providerId="LiveId" clId="{6ECCE3A5-17C2-4C5E-84B1-A371CFB9E9FE}" dt="2024-12-12T07:20:27.184" v="549" actId="20577"/>
        <pc:sldMkLst>
          <pc:docMk/>
          <pc:sldMk cId="1896597897" sldId="430"/>
        </pc:sldMkLst>
        <pc:spChg chg="mod">
          <ac:chgData name="Gudelli Manoj" userId="77f62c1347eb5d02" providerId="LiveId" clId="{6ECCE3A5-17C2-4C5E-84B1-A371CFB9E9FE}" dt="2024-12-12T07:20:27.184" v="549" actId="20577"/>
          <ac:spMkLst>
            <pc:docMk/>
            <pc:sldMk cId="1896597897" sldId="430"/>
            <ac:spMk id="6" creationId="{716D9418-8018-3736-B99C-AA3DC3911CF7}"/>
          </ac:spMkLst>
        </pc:spChg>
      </pc:sldChg>
      <pc:sldChg chg="modSp mod">
        <pc:chgData name="Gudelli Manoj" userId="77f62c1347eb5d02" providerId="LiveId" clId="{6ECCE3A5-17C2-4C5E-84B1-A371CFB9E9FE}" dt="2024-12-12T06:34:15.466" v="324" actId="20577"/>
        <pc:sldMkLst>
          <pc:docMk/>
          <pc:sldMk cId="3197596167" sldId="432"/>
        </pc:sldMkLst>
        <pc:spChg chg="mod">
          <ac:chgData name="Gudelli Manoj" userId="77f62c1347eb5d02" providerId="LiveId" clId="{6ECCE3A5-17C2-4C5E-84B1-A371CFB9E9FE}" dt="2024-12-12T06:34:15.466" v="324" actId="20577"/>
          <ac:spMkLst>
            <pc:docMk/>
            <pc:sldMk cId="3197596167" sldId="432"/>
            <ac:spMk id="8" creationId="{716D9418-8018-3736-B99C-AA3DC3911CF7}"/>
          </ac:spMkLst>
        </pc:spChg>
      </pc:sldChg>
      <pc:sldChg chg="modSp mod">
        <pc:chgData name="Gudelli Manoj" userId="77f62c1347eb5d02" providerId="LiveId" clId="{6ECCE3A5-17C2-4C5E-84B1-A371CFB9E9FE}" dt="2024-12-12T06:40:34.715" v="342" actId="2711"/>
        <pc:sldMkLst>
          <pc:docMk/>
          <pc:sldMk cId="12236219" sldId="434"/>
        </pc:sldMkLst>
        <pc:spChg chg="mod">
          <ac:chgData name="Gudelli Manoj" userId="77f62c1347eb5d02" providerId="LiveId" clId="{6ECCE3A5-17C2-4C5E-84B1-A371CFB9E9FE}" dt="2024-12-12T06:40:34.715" v="342" actId="2711"/>
          <ac:spMkLst>
            <pc:docMk/>
            <pc:sldMk cId="12236219" sldId="434"/>
            <ac:spMk id="7" creationId="{185BE080-A220-B900-1DE7-379594688EBF}"/>
          </ac:spMkLst>
        </pc:spChg>
      </pc:sldChg>
      <pc:sldChg chg="modSp mod">
        <pc:chgData name="Gudelli Manoj" userId="77f62c1347eb5d02" providerId="LiveId" clId="{6ECCE3A5-17C2-4C5E-84B1-A371CFB9E9FE}" dt="2024-12-12T07:36:58.948" v="777" actId="20577"/>
        <pc:sldMkLst>
          <pc:docMk/>
          <pc:sldMk cId="4274912338" sldId="436"/>
        </pc:sldMkLst>
        <pc:spChg chg="mod">
          <ac:chgData name="Gudelli Manoj" userId="77f62c1347eb5d02" providerId="LiveId" clId="{6ECCE3A5-17C2-4C5E-84B1-A371CFB9E9FE}" dt="2024-12-12T07:36:58.948" v="777" actId="20577"/>
          <ac:spMkLst>
            <pc:docMk/>
            <pc:sldMk cId="4274912338" sldId="436"/>
            <ac:spMk id="7" creationId="{00000000-0000-0000-0000-000000000000}"/>
          </ac:spMkLst>
        </pc:spChg>
      </pc:sldChg>
      <pc:sldChg chg="addSp modSp mod">
        <pc:chgData name="Gudelli Manoj" userId="77f62c1347eb5d02" providerId="LiveId" clId="{6ECCE3A5-17C2-4C5E-84B1-A371CFB9E9FE}" dt="2024-12-12T07:33:33.590" v="669" actId="20577"/>
        <pc:sldMkLst>
          <pc:docMk/>
          <pc:sldMk cId="2401429420" sldId="437"/>
        </pc:sldMkLst>
        <pc:spChg chg="mod">
          <ac:chgData name="Gudelli Manoj" userId="77f62c1347eb5d02" providerId="LiveId" clId="{6ECCE3A5-17C2-4C5E-84B1-A371CFB9E9FE}" dt="2024-12-12T07:33:33.590" v="669" actId="20577"/>
          <ac:spMkLst>
            <pc:docMk/>
            <pc:sldMk cId="2401429420" sldId="437"/>
            <ac:spMk id="6" creationId="{00000000-0000-0000-0000-000000000000}"/>
          </ac:spMkLst>
        </pc:spChg>
        <pc:graphicFrameChg chg="add mod">
          <ac:chgData name="Gudelli Manoj" userId="77f62c1347eb5d02" providerId="LiveId" clId="{6ECCE3A5-17C2-4C5E-84B1-A371CFB9E9FE}" dt="2024-12-12T07:32:52.353" v="630"/>
          <ac:graphicFrameMkLst>
            <pc:docMk/>
            <pc:sldMk cId="2401429420" sldId="437"/>
            <ac:graphicFrameMk id="2" creationId="{81F78E6D-4384-EB38-75E5-33DDEDE69A43}"/>
          </ac:graphicFrameMkLst>
        </pc:graphicFrameChg>
        <pc:graphicFrameChg chg="add mod">
          <ac:chgData name="Gudelli Manoj" userId="77f62c1347eb5d02" providerId="LiveId" clId="{6ECCE3A5-17C2-4C5E-84B1-A371CFB9E9FE}" dt="2024-12-12T07:32:55.593" v="631"/>
          <ac:graphicFrameMkLst>
            <pc:docMk/>
            <pc:sldMk cId="2401429420" sldId="437"/>
            <ac:graphicFrameMk id="3" creationId="{AFDCC962-4973-40BB-97A9-C92398B27F70}"/>
          </ac:graphicFrameMkLst>
        </pc:graphicFrameChg>
        <pc:graphicFrameChg chg="add mod">
          <ac:chgData name="Gudelli Manoj" userId="77f62c1347eb5d02" providerId="LiveId" clId="{6ECCE3A5-17C2-4C5E-84B1-A371CFB9E9FE}" dt="2024-12-12T07:33:04.890" v="638"/>
          <ac:graphicFrameMkLst>
            <pc:docMk/>
            <pc:sldMk cId="2401429420" sldId="437"/>
            <ac:graphicFrameMk id="7" creationId="{276E25DD-98DA-C1BD-FC96-B5973EEC90DF}"/>
          </ac:graphicFrameMkLst>
        </pc:graphicFrameChg>
        <pc:graphicFrameChg chg="add mod">
          <ac:chgData name="Gudelli Manoj" userId="77f62c1347eb5d02" providerId="LiveId" clId="{6ECCE3A5-17C2-4C5E-84B1-A371CFB9E9FE}" dt="2024-12-12T07:33:09.774" v="639"/>
          <ac:graphicFrameMkLst>
            <pc:docMk/>
            <pc:sldMk cId="2401429420" sldId="437"/>
            <ac:graphicFrameMk id="8" creationId="{5E4D334E-5321-DFDA-1DB0-CFD29A0B9E5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extLst>
      <p:ext uri="{BB962C8B-B14F-4D97-AF65-F5344CB8AC3E}">
        <p14:creationId xmlns:p14="http://schemas.microsoft.com/office/powerpoint/2010/main" val="164508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95400"/>
            <a:ext cx="9144000" cy="1200329"/>
          </a:xfrm>
          <a:prstGeom prst="rect">
            <a:avLst/>
          </a:prstGeom>
          <a:noFill/>
        </p:spPr>
        <p:txBody>
          <a:bodyPr wrap="square" rtlCol="0">
            <a:spAutoFit/>
          </a:bodyPr>
          <a:lstStyle/>
          <a:p>
            <a:pPr algn="ctr">
              <a:spcBef>
                <a:spcPts val="435"/>
              </a:spcBef>
            </a:pPr>
            <a:r>
              <a:rPr lang="en-US" sz="3600" b="1" dirty="0" err="1">
                <a:effectLst/>
                <a:ea typeface="Times New Roman" panose="02020603050405020304" pitchFamily="18" charset="0"/>
              </a:rPr>
              <a:t>GesturePath:Real-Time</a:t>
            </a:r>
            <a:r>
              <a:rPr lang="en-US" sz="3600" b="1" dirty="0">
                <a:effectLst/>
                <a:ea typeface="Times New Roman" panose="02020603050405020304" pitchFamily="18" charset="0"/>
              </a:rPr>
              <a:t> Sign Language Detection with Action Recognition  </a:t>
            </a:r>
            <a:endParaRPr lang="en-IN" sz="3600" dirty="0">
              <a:effectLst/>
              <a:ea typeface="Times New Roman" panose="02020603050405020304" pitchFamily="18" charset="0"/>
            </a:endParaRPr>
          </a:p>
        </p:txBody>
      </p:sp>
      <p:sp>
        <p:nvSpPr>
          <p:cNvPr id="3" name="TextBox 2"/>
          <p:cNvSpPr txBox="1"/>
          <p:nvPr/>
        </p:nvSpPr>
        <p:spPr>
          <a:xfrm>
            <a:off x="5029200" y="2743200"/>
            <a:ext cx="5337175" cy="1477328"/>
          </a:xfrm>
          <a:prstGeom prst="rect">
            <a:avLst/>
          </a:prstGeom>
          <a:noFill/>
        </p:spPr>
        <p:txBody>
          <a:bodyPr wrap="square" rtlCol="0">
            <a:spAutoFit/>
          </a:bodyPr>
          <a:lstStyle/>
          <a:p>
            <a:r>
              <a:rPr lang="en-US" b="1" dirty="0">
                <a:solidFill>
                  <a:schemeClr val="tx2">
                    <a:lumMod val="75000"/>
                  </a:schemeClr>
                </a:solidFill>
              </a:rPr>
              <a:t>Name of the student:</a:t>
            </a:r>
          </a:p>
          <a:p>
            <a:r>
              <a:rPr lang="en-US" b="1" dirty="0">
                <a:solidFill>
                  <a:schemeClr val="tx2">
                    <a:lumMod val="75000"/>
                  </a:schemeClr>
                </a:solidFill>
              </a:rPr>
              <a:t>21H51A7303-G.Manoj</a:t>
            </a:r>
          </a:p>
          <a:p>
            <a:r>
              <a:rPr lang="en-US" b="1" dirty="0">
                <a:solidFill>
                  <a:schemeClr val="tx2">
                    <a:lumMod val="75000"/>
                  </a:schemeClr>
                </a:solidFill>
              </a:rPr>
              <a:t>21H51A7305-M.Devavarth</a:t>
            </a:r>
          </a:p>
          <a:p>
            <a:r>
              <a:rPr lang="en-US" b="1" dirty="0">
                <a:solidFill>
                  <a:schemeClr val="tx2">
                    <a:lumMod val="75000"/>
                  </a:schemeClr>
                </a:solidFill>
              </a:rPr>
              <a:t>21H51A7308-R.Siri</a:t>
            </a:r>
          </a:p>
          <a:p>
            <a:endParaRPr lang="en-US" b="1" dirty="0">
              <a:solidFill>
                <a:schemeClr val="tx2">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84990904"/>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AI &amp;ML</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No:09</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2021-2025 			                                                             Major Project Phase 1</a:t>
            </a:r>
          </a:p>
        </p:txBody>
      </p:sp>
      <p:sp>
        <p:nvSpPr>
          <p:cNvPr id="11" name="TextBox 10"/>
          <p:cNvSpPr txBox="1"/>
          <p:nvPr/>
        </p:nvSpPr>
        <p:spPr>
          <a:xfrm>
            <a:off x="155575" y="4419600"/>
            <a:ext cx="5181600"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1800" b="1" dirty="0">
                <a:effectLst/>
                <a:ea typeface="Times New Roman" panose="02020603050405020304" pitchFamily="18" charset="0"/>
              </a:rPr>
              <a:t>Mr. Enoch Raja. DG </a:t>
            </a:r>
            <a:endParaRPr lang="en-US" sz="2000" b="1" dirty="0"/>
          </a:p>
          <a:p>
            <a:r>
              <a:rPr lang="en-US" sz="2000" b="1" dirty="0"/>
              <a:t>Assistant  Professor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8" name="TextBox 7">
            <a:extLst>
              <a:ext uri="{FF2B5EF4-FFF2-40B4-BE49-F238E27FC236}">
                <a16:creationId xmlns:a16="http://schemas.microsoft.com/office/drawing/2014/main" id="{716D9418-8018-3736-B99C-AA3DC3911CF7}"/>
              </a:ext>
            </a:extLst>
          </p:cNvPr>
          <p:cNvSpPr txBox="1"/>
          <p:nvPr/>
        </p:nvSpPr>
        <p:spPr>
          <a:xfrm>
            <a:off x="228600" y="1676400"/>
            <a:ext cx="8381160" cy="4524315"/>
          </a:xfrm>
          <a:prstGeom prst="rect">
            <a:avLst/>
          </a:prstGeom>
          <a:noFill/>
        </p:spPr>
        <p:txBody>
          <a:bodyPr wrap="square">
            <a:spAutoFit/>
          </a:bodyPr>
          <a:lstStyle/>
          <a:p>
            <a:pPr marL="285750" indent="-285750" algn="just">
              <a:buFont typeface="Arial" pitchFamily="34" charset="0"/>
              <a:buChar char="•"/>
            </a:pPr>
            <a:r>
              <a:rPr lang="en-IN" sz="1800" dirty="0">
                <a:effectLst/>
                <a:ea typeface="Times New Roman" panose="02020603050405020304" pitchFamily="18" charset="0"/>
              </a:rPr>
              <a:t>Communication is a vital aspect of human interaction, but the lack of understanding of sign language often limits accessibility for the deaf and mute. </a:t>
            </a:r>
          </a:p>
          <a:p>
            <a:pPr marL="285750" indent="-285750" algn="just">
              <a:buFont typeface="Arial" pitchFamily="34" charset="0"/>
              <a:buChar char="•"/>
            </a:pPr>
            <a:endParaRPr lang="en-IN" sz="1800" dirty="0">
              <a:effectLst/>
              <a:ea typeface="Times New Roman" panose="02020603050405020304" pitchFamily="18" charset="0"/>
            </a:endParaRPr>
          </a:p>
          <a:p>
            <a:pPr marL="285750" indent="-285750" algn="just">
              <a:buFont typeface="Arial" pitchFamily="34" charset="0"/>
              <a:buChar char="•"/>
            </a:pPr>
            <a:r>
              <a:rPr lang="en-IN" sz="1800" dirty="0">
                <a:effectLst/>
                <a:ea typeface="Times New Roman" panose="02020603050405020304" pitchFamily="18" charset="0"/>
              </a:rPr>
              <a:t>The </a:t>
            </a:r>
            <a:r>
              <a:rPr lang="en-IN" sz="1800" dirty="0" err="1">
                <a:effectLst/>
                <a:ea typeface="Times New Roman" panose="02020603050405020304" pitchFamily="18" charset="0"/>
              </a:rPr>
              <a:t>GesturePath</a:t>
            </a:r>
            <a:r>
              <a:rPr lang="en-IN" sz="1800" dirty="0">
                <a:effectLst/>
                <a:ea typeface="Times New Roman" panose="02020603050405020304" pitchFamily="18" charset="0"/>
              </a:rPr>
              <a:t> system focuses on converting sign language into text, making it easier for non-sign language users to communicate effectively.</a:t>
            </a:r>
          </a:p>
          <a:p>
            <a:pPr marL="285750" indent="-285750" algn="just">
              <a:buFont typeface="Arial" pitchFamily="34" charset="0"/>
              <a:buChar char="•"/>
            </a:pPr>
            <a:endParaRPr lang="en-IN" sz="1800" dirty="0">
              <a:effectLst/>
              <a:ea typeface="Times New Roman" panose="02020603050405020304" pitchFamily="18" charset="0"/>
            </a:endParaRPr>
          </a:p>
          <a:p>
            <a:pPr marL="285750" indent="-285750" algn="just">
              <a:buFont typeface="Arial" pitchFamily="34" charset="0"/>
              <a:buChar char="•"/>
            </a:pPr>
            <a:r>
              <a:rPr lang="en-IN" sz="1800" dirty="0">
                <a:effectLst/>
                <a:ea typeface="Times New Roman" panose="02020603050405020304" pitchFamily="18" charset="0"/>
              </a:rPr>
              <a:t>This project leverages </a:t>
            </a:r>
            <a:r>
              <a:rPr lang="en-IN" sz="1800" dirty="0" err="1">
                <a:effectLst/>
                <a:ea typeface="Times New Roman" panose="02020603050405020304" pitchFamily="18" charset="0"/>
              </a:rPr>
              <a:t>keypoint</a:t>
            </a:r>
            <a:r>
              <a:rPr lang="en-IN" sz="1800" dirty="0">
                <a:effectLst/>
                <a:ea typeface="Times New Roman" panose="02020603050405020304" pitchFamily="18" charset="0"/>
              </a:rPr>
              <a:t> detection techniques using </a:t>
            </a:r>
            <a:r>
              <a:rPr lang="en-IN" sz="1800" dirty="0" err="1">
                <a:effectLst/>
                <a:ea typeface="Times New Roman" panose="02020603050405020304" pitchFamily="18" charset="0"/>
              </a:rPr>
              <a:t>MediaPipe</a:t>
            </a:r>
            <a:r>
              <a:rPr lang="en-IN" sz="1800" dirty="0">
                <a:effectLst/>
                <a:ea typeface="Times New Roman" panose="02020603050405020304" pitchFamily="18" charset="0"/>
              </a:rPr>
              <a:t> Holistic and processes them using a machine learning model. </a:t>
            </a:r>
          </a:p>
          <a:p>
            <a:pPr marL="285750" indent="-285750" algn="just">
              <a:buFont typeface="Arial" pitchFamily="34" charset="0"/>
              <a:buChar char="•"/>
            </a:pPr>
            <a:endParaRPr lang="en-IN" sz="1800" dirty="0">
              <a:effectLst/>
              <a:ea typeface="Times New Roman" panose="02020603050405020304" pitchFamily="18" charset="0"/>
            </a:endParaRPr>
          </a:p>
          <a:p>
            <a:pPr marL="285750" indent="-285750" algn="just">
              <a:buFont typeface="Arial" pitchFamily="34" charset="0"/>
              <a:buChar char="•"/>
            </a:pPr>
            <a:r>
              <a:rPr lang="en-IN" sz="1800" dirty="0">
                <a:effectLst/>
                <a:ea typeface="Times New Roman" panose="02020603050405020304" pitchFamily="18" charset="0"/>
              </a:rPr>
              <a:t>The steps include </a:t>
            </a:r>
            <a:r>
              <a:rPr lang="en-IN" sz="1800" dirty="0" err="1">
                <a:effectLst/>
                <a:ea typeface="Times New Roman" panose="02020603050405020304" pitchFamily="18" charset="0"/>
              </a:rPr>
              <a:t>keypoint</a:t>
            </a:r>
            <a:r>
              <a:rPr lang="en-IN" sz="1800" dirty="0">
                <a:effectLst/>
                <a:ea typeface="Times New Roman" panose="02020603050405020304" pitchFamily="18" charset="0"/>
              </a:rPr>
              <a:t> extraction, data preprocessing, and the development of an LSTM neural network for gesture recognition. </a:t>
            </a:r>
          </a:p>
          <a:p>
            <a:pPr marL="285750" indent="-285750" algn="just">
              <a:buFont typeface="Arial" pitchFamily="34" charset="0"/>
              <a:buChar char="•"/>
            </a:pPr>
            <a:endParaRPr lang="en-IN" sz="1800" dirty="0">
              <a:effectLst/>
              <a:ea typeface="Times New Roman" panose="02020603050405020304" pitchFamily="18" charset="0"/>
            </a:endParaRPr>
          </a:p>
          <a:p>
            <a:pPr marL="285750" indent="-285750" algn="just">
              <a:buFont typeface="Arial" pitchFamily="34" charset="0"/>
              <a:buChar char="•"/>
            </a:pPr>
            <a:r>
              <a:rPr lang="en-IN" sz="1800" dirty="0">
                <a:effectLst/>
                <a:ea typeface="Times New Roman" panose="02020603050405020304" pitchFamily="18" charset="0"/>
              </a:rPr>
              <a:t>With an accuracy-focused approach, this project aims to provide real-time gesture detection and recognition.</a:t>
            </a:r>
          </a:p>
          <a:p>
            <a:pPr marL="285750" indent="-285750" algn="just">
              <a:buFont typeface="Arial" pitchFamily="34" charset="0"/>
              <a:buChar char="•"/>
            </a:pPr>
            <a:endParaRPr lang="en-AE" dirty="0"/>
          </a:p>
        </p:txBody>
      </p:sp>
    </p:spTree>
    <p:extLst>
      <p:ext uri="{BB962C8B-B14F-4D97-AF65-F5344CB8AC3E}">
        <p14:creationId xmlns:p14="http://schemas.microsoft.com/office/powerpoint/2010/main" val="319759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6"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Tree>
    <p:extLst>
      <p:ext uri="{BB962C8B-B14F-4D97-AF65-F5344CB8AC3E}">
        <p14:creationId xmlns:p14="http://schemas.microsoft.com/office/powerpoint/2010/main" val="385469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a:extLst>
              <a:ext uri="{FF2B5EF4-FFF2-40B4-BE49-F238E27FC236}">
                <a16:creationId xmlns:a16="http://schemas.microsoft.com/office/drawing/2014/main" id="{185BE080-A220-B900-1DE7-379594688EBF}"/>
              </a:ext>
            </a:extLst>
          </p:cNvPr>
          <p:cNvSpPr txBox="1"/>
          <p:nvPr/>
        </p:nvSpPr>
        <p:spPr>
          <a:xfrm>
            <a:off x="609600" y="1371600"/>
            <a:ext cx="8228760" cy="4197559"/>
          </a:xfrm>
          <a:prstGeom prst="rect">
            <a:avLst/>
          </a:prstGeom>
          <a:noFill/>
        </p:spPr>
        <p:txBody>
          <a:bodyPr wrap="square">
            <a:spAutoFit/>
          </a:bodyPr>
          <a:lstStyle/>
          <a:p>
            <a:pPr marL="342900" lvl="0" indent="-342900" algn="just">
              <a:lnSpc>
                <a:spcPct val="150000"/>
              </a:lnSpc>
              <a:buFont typeface="+mj-lt"/>
              <a:buAutoNum type="arabicPeriod"/>
              <a:tabLst>
                <a:tab pos="457200" algn="l"/>
              </a:tabLst>
            </a:pPr>
            <a:r>
              <a:rPr lang="en-IN" sz="1800" dirty="0">
                <a:effectLst/>
                <a:ea typeface="Times New Roman" panose="02020603050405020304" pitchFamily="18" charset="0"/>
              </a:rPr>
              <a:t>The project focuses on the development of a real-time gesture recognition system to aid communication for the deaf and mute.</a:t>
            </a:r>
          </a:p>
          <a:p>
            <a:pPr marL="342900" lvl="0" indent="-342900" algn="just">
              <a:lnSpc>
                <a:spcPct val="150000"/>
              </a:lnSpc>
              <a:buFont typeface="+mj-lt"/>
              <a:buAutoNum type="arabicPeriod"/>
              <a:tabLst>
                <a:tab pos="457200" algn="l"/>
              </a:tabLst>
            </a:pPr>
            <a:r>
              <a:rPr lang="en-IN" sz="1800" dirty="0">
                <a:effectLst/>
                <a:ea typeface="Times New Roman" panose="02020603050405020304" pitchFamily="18" charset="0"/>
              </a:rPr>
              <a:t>It leverages </a:t>
            </a:r>
            <a:r>
              <a:rPr lang="en-IN" sz="1800" dirty="0" err="1">
                <a:effectLst/>
                <a:ea typeface="Times New Roman" panose="02020603050405020304" pitchFamily="18" charset="0"/>
              </a:rPr>
              <a:t>MediaPipe</a:t>
            </a:r>
            <a:r>
              <a:rPr lang="en-IN" sz="1800" dirty="0">
                <a:effectLst/>
                <a:ea typeface="Times New Roman" panose="02020603050405020304" pitchFamily="18" charset="0"/>
              </a:rPr>
              <a:t> Holistic for detecting hand, face, and body </a:t>
            </a:r>
            <a:r>
              <a:rPr lang="en-IN" sz="1800" dirty="0" err="1">
                <a:effectLst/>
                <a:ea typeface="Times New Roman" panose="02020603050405020304" pitchFamily="18" charset="0"/>
              </a:rPr>
              <a:t>keypoints</a:t>
            </a:r>
            <a:r>
              <a:rPr lang="en-IN" sz="1800" dirty="0">
                <a:effectLst/>
                <a:ea typeface="Times New Roman" panose="02020603050405020304" pitchFamily="18" charset="0"/>
              </a:rPr>
              <a:t> to capture detailed gestures.</a:t>
            </a:r>
          </a:p>
          <a:p>
            <a:pPr marL="342900" lvl="0" indent="-342900" algn="just">
              <a:lnSpc>
                <a:spcPct val="150000"/>
              </a:lnSpc>
              <a:buFont typeface="+mj-lt"/>
              <a:buAutoNum type="arabicPeriod"/>
              <a:tabLst>
                <a:tab pos="457200" algn="l"/>
              </a:tabLst>
            </a:pPr>
            <a:r>
              <a:rPr lang="en-IN" sz="1800" dirty="0">
                <a:effectLst/>
                <a:ea typeface="Times New Roman" panose="02020603050405020304" pitchFamily="18" charset="0"/>
              </a:rPr>
              <a:t>The LSTM neural network enables the accurate recognition of dynamic sign language gestures.</a:t>
            </a:r>
          </a:p>
          <a:p>
            <a:pPr marL="342900" lvl="0" indent="-342900" algn="just">
              <a:lnSpc>
                <a:spcPct val="150000"/>
              </a:lnSpc>
              <a:buFont typeface="+mj-lt"/>
              <a:buAutoNum type="arabicPeriod"/>
              <a:tabLst>
                <a:tab pos="457200" algn="l"/>
              </a:tabLst>
            </a:pPr>
            <a:r>
              <a:rPr lang="en-IN" sz="1800" dirty="0">
                <a:effectLst/>
                <a:ea typeface="Times New Roman" panose="02020603050405020304" pitchFamily="18" charset="0"/>
              </a:rPr>
              <a:t>The system is designed to be scalable, allowing integration into various platforms, including mobile and desktop applications.</a:t>
            </a:r>
          </a:p>
          <a:p>
            <a:pPr marL="342900" lvl="0" indent="-342900" algn="just">
              <a:lnSpc>
                <a:spcPct val="150000"/>
              </a:lnSpc>
              <a:buFont typeface="+mj-lt"/>
              <a:buAutoNum type="arabicPeriod"/>
              <a:tabLst>
                <a:tab pos="457200" algn="l"/>
              </a:tabLst>
            </a:pPr>
            <a:r>
              <a:rPr lang="en-IN" sz="1800" dirty="0">
                <a:effectLst/>
                <a:ea typeface="Times New Roman" panose="02020603050405020304" pitchFamily="18" charset="0"/>
              </a:rPr>
              <a:t>Provides a practical and inclusive solution for bridging communication gaps between sign language users and others.</a:t>
            </a:r>
          </a:p>
        </p:txBody>
      </p:sp>
      <p:sp>
        <p:nvSpPr>
          <p:cNvPr id="9" name="TextBox 8"/>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Tree>
    <p:extLst>
      <p:ext uri="{BB962C8B-B14F-4D97-AF65-F5344CB8AC3E}">
        <p14:creationId xmlns:p14="http://schemas.microsoft.com/office/powerpoint/2010/main" val="12236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5"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228600"/>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8"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603613509"/>
              </p:ext>
            </p:extLst>
          </p:nvPr>
        </p:nvGraphicFramePr>
        <p:xfrm>
          <a:off x="323528" y="1143000"/>
          <a:ext cx="8496943" cy="4754880"/>
        </p:xfrm>
        <a:graphic>
          <a:graphicData uri="http://schemas.openxmlformats.org/drawingml/2006/table">
            <a:tbl>
              <a:tblPr firstRow="1" bandRow="1">
                <a:tableStyleId>{5C22544A-7EE6-4342-B048-85BDC9FD1C3A}</a:tableStyleId>
              </a:tblPr>
              <a:tblGrid>
                <a:gridCol w="510479">
                  <a:extLst>
                    <a:ext uri="{9D8B030D-6E8A-4147-A177-3AD203B41FA5}">
                      <a16:colId xmlns:a16="http://schemas.microsoft.com/office/drawing/2014/main" val="432745929"/>
                    </a:ext>
                  </a:extLst>
                </a:gridCol>
                <a:gridCol w="1065056">
                  <a:extLst>
                    <a:ext uri="{9D8B030D-6E8A-4147-A177-3AD203B41FA5}">
                      <a16:colId xmlns:a16="http://schemas.microsoft.com/office/drawing/2014/main" val="1998233565"/>
                    </a:ext>
                  </a:extLst>
                </a:gridCol>
                <a:gridCol w="1664824">
                  <a:extLst>
                    <a:ext uri="{9D8B030D-6E8A-4147-A177-3AD203B41FA5}">
                      <a16:colId xmlns:a16="http://schemas.microsoft.com/office/drawing/2014/main" val="3760181125"/>
                    </a:ext>
                  </a:extLst>
                </a:gridCol>
                <a:gridCol w="1512168">
                  <a:extLst>
                    <a:ext uri="{9D8B030D-6E8A-4147-A177-3AD203B41FA5}">
                      <a16:colId xmlns:a16="http://schemas.microsoft.com/office/drawing/2014/main" val="1470764825"/>
                    </a:ext>
                  </a:extLst>
                </a:gridCol>
                <a:gridCol w="1872208">
                  <a:extLst>
                    <a:ext uri="{9D8B030D-6E8A-4147-A177-3AD203B41FA5}">
                      <a16:colId xmlns:a16="http://schemas.microsoft.com/office/drawing/2014/main" val="3423994347"/>
                    </a:ext>
                  </a:extLst>
                </a:gridCol>
                <a:gridCol w="1872208">
                  <a:extLst>
                    <a:ext uri="{9D8B030D-6E8A-4147-A177-3AD203B41FA5}">
                      <a16:colId xmlns:a16="http://schemas.microsoft.com/office/drawing/2014/main" val="635663868"/>
                    </a:ext>
                  </a:extLst>
                </a:gridCol>
              </a:tblGrid>
              <a:tr h="857018">
                <a:tc>
                  <a:txBody>
                    <a:bodyPr/>
                    <a:lstStyle/>
                    <a:p>
                      <a:r>
                        <a:rPr lang="en-US" sz="1200" dirty="0" err="1"/>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562784">
                <a:tc>
                  <a:txBody>
                    <a:bodyPr/>
                    <a:lstStyle/>
                    <a:p>
                      <a:r>
                        <a:rPr lang="en-US" dirty="0"/>
                        <a:t>1</a:t>
                      </a:r>
                      <a:endParaRPr lang="en-IN" dirty="0">
                        <a:latin typeface="Times New Roman" pitchFamily="18" charset="0"/>
                        <a:cs typeface="Times New Roman" pitchFamily="18" charset="0"/>
                      </a:endParaRPr>
                    </a:p>
                  </a:txBody>
                  <a:tcPr/>
                </a:tc>
                <a:tc>
                  <a:txBody>
                    <a:bodyPr/>
                    <a:lstStyle/>
                    <a:p>
                      <a:r>
                        <a:rPr lang="en-IN" dirty="0"/>
                        <a:t>Xiaowei Tang et al.</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dirty="0"/>
                        <a:t>Recognizing static gestures using image-based techniques</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b="0" dirty="0"/>
                        <a:t>Static Image-Based Sign Language Recognition</a:t>
                      </a:r>
                      <a:endParaRPr lang="en-US" b="0" dirty="0">
                        <a:latin typeface="Times New Roman" panose="02020603050405020304" pitchFamily="18" charset="0"/>
                        <a:cs typeface="Times New Roman" panose="02020603050405020304" pitchFamily="18" charset="0"/>
                      </a:endParaRPr>
                    </a:p>
                  </a:txBody>
                  <a:tcPr/>
                </a:tc>
                <a:tc>
                  <a:txBody>
                    <a:bodyPr/>
                    <a:lstStyle/>
                    <a:p>
                      <a:r>
                        <a:rPr lang="en-US" dirty="0"/>
                        <a:t>Utilized HOG and CNNs for feature extraction and classification.</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t>High accuracy for static gestures but ineffective for dynamic gestures.</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97843794"/>
                  </a:ext>
                </a:extLst>
              </a:tr>
              <a:tr h="1453005">
                <a:tc>
                  <a:txBody>
                    <a:bodyPr/>
                    <a:lstStyle/>
                    <a:p>
                      <a:r>
                        <a:rPr lang="en-US" dirty="0"/>
                        <a:t>2</a:t>
                      </a:r>
                      <a:endParaRPr lang="en-IN" dirty="0">
                        <a:latin typeface="Times New Roman" pitchFamily="18" charset="0"/>
                        <a:cs typeface="Times New Roman" pitchFamily="18" charset="0"/>
                      </a:endParaRPr>
                    </a:p>
                  </a:txBody>
                  <a:tcPr/>
                </a:tc>
                <a:tc>
                  <a:txBody>
                    <a:bodyPr/>
                    <a:lstStyle/>
                    <a:p>
                      <a:r>
                        <a:rPr lang="en-IN" dirty="0" err="1"/>
                        <a:t>Rabiner</a:t>
                      </a:r>
                      <a:r>
                        <a:rPr lang="en-IN" dirty="0"/>
                        <a:t> L.</a:t>
                      </a:r>
                    </a:p>
                  </a:txBody>
                  <a:tcPr anchor="ctr"/>
                </a:tc>
                <a:tc>
                  <a:txBody>
                    <a:bodyPr/>
                    <a:lstStyle/>
                    <a:p>
                      <a:r>
                        <a:rPr lang="en-US" dirty="0"/>
                        <a:t>Recognizing sequential gestures using time-series modeling.</a:t>
                      </a:r>
                    </a:p>
                  </a:txBody>
                  <a:tcPr anchor="ctr"/>
                </a:tc>
                <a:tc>
                  <a:txBody>
                    <a:bodyPr/>
                    <a:lstStyle/>
                    <a:p>
                      <a:r>
                        <a:rPr lang="en-IN" dirty="0"/>
                        <a:t>Dynamic Gesture Recognition (HMMs)</a:t>
                      </a:r>
                    </a:p>
                  </a:txBody>
                  <a:tcPr anchor="ctr"/>
                </a:tc>
                <a:tc>
                  <a:txBody>
                    <a:bodyPr/>
                    <a:lstStyle/>
                    <a:p>
                      <a:r>
                        <a:rPr lang="en-US" dirty="0"/>
                        <a:t>Implemented HMMs to capture temporal dependencies in gesture sequences.</a:t>
                      </a:r>
                    </a:p>
                  </a:txBody>
                  <a:tcPr anchor="ctr"/>
                </a:tc>
                <a:tc>
                  <a:txBody>
                    <a:bodyPr/>
                    <a:lstStyle/>
                    <a:p>
                      <a:r>
                        <a:rPr lang="en-US" dirty="0"/>
                        <a:t>Suitable for simple temporal gestures; limited scalability and accuracy for complex gestures.</a:t>
                      </a:r>
                    </a:p>
                  </a:txBody>
                  <a:tcPr anchor="ctr"/>
                </a:tc>
                <a:extLst>
                  <a:ext uri="{0D108BD9-81ED-4DB2-BD59-A6C34878D82A}">
                    <a16:rowId xmlns:a16="http://schemas.microsoft.com/office/drawing/2014/main" val="3396774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5" name="TextBox 4"/>
          <p:cNvSpPr txBox="1"/>
          <p:nvPr/>
        </p:nvSpPr>
        <p:spPr>
          <a:xfrm>
            <a:off x="323528" y="476672"/>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 - 1</a:t>
            </a:r>
          </a:p>
        </p:txBody>
      </p:sp>
      <p:sp>
        <p:nvSpPr>
          <p:cNvPr id="6" name="CustomShape 1"/>
          <p:cNvSpPr/>
          <p:nvPr/>
        </p:nvSpPr>
        <p:spPr>
          <a:xfrm>
            <a:off x="251520" y="1052736"/>
            <a:ext cx="8381160" cy="75600"/>
          </a:xfrm>
          <a:prstGeom prst="rect">
            <a:avLst/>
          </a:prstGeom>
          <a:solidFill>
            <a:srgbClr val="7030A0"/>
          </a:solidFill>
          <a:ln w="25560">
            <a:solidFill>
              <a:srgbClr val="3A5F8B"/>
            </a:solidFill>
            <a:round/>
          </a:ln>
        </p:spPr>
        <p:txBody>
          <a:bodyPr/>
          <a:lstStyle/>
          <a:p>
            <a:endParaRPr lang="en-IN"/>
          </a:p>
        </p:txBody>
      </p:sp>
      <p:sp>
        <p:nvSpPr>
          <p:cNvPr id="7" name="TextBox 6">
            <a:extLst>
              <a:ext uri="{FF2B5EF4-FFF2-40B4-BE49-F238E27FC236}">
                <a16:creationId xmlns:a16="http://schemas.microsoft.com/office/drawing/2014/main" id="{999BE84F-140A-A65D-49B7-11FCAEFAB7EB}"/>
              </a:ext>
            </a:extLst>
          </p:cNvPr>
          <p:cNvSpPr txBox="1"/>
          <p:nvPr/>
        </p:nvSpPr>
        <p:spPr>
          <a:xfrm>
            <a:off x="251520" y="1295280"/>
            <a:ext cx="8600256" cy="5328792"/>
          </a:xfrm>
          <a:prstGeom prst="rect">
            <a:avLst/>
          </a:prstGeom>
          <a:noFill/>
        </p:spPr>
        <p:txBody>
          <a:bodyPr wrap="square" rtlCol="0">
            <a:spAutoFit/>
          </a:bodyPr>
          <a:lstStyle/>
          <a:p>
            <a:r>
              <a:rPr lang="en-US" b="1" dirty="0"/>
              <a:t>Data Collection</a:t>
            </a:r>
            <a:endParaRPr lang="en-US" dirty="0"/>
          </a:p>
          <a:p>
            <a:pPr>
              <a:buFont typeface="Arial" panose="020B0604020202020204" pitchFamily="34" charset="0"/>
              <a:buChar char="•"/>
            </a:pPr>
            <a:r>
              <a:rPr lang="en-US" dirty="0"/>
              <a:t>Collect a dataset of static hand gesture images from open repositories or create custom labeled images.</a:t>
            </a:r>
          </a:p>
          <a:p>
            <a:endParaRPr lang="en-US" dirty="0"/>
          </a:p>
          <a:p>
            <a:r>
              <a:rPr lang="en-US" b="1" dirty="0"/>
              <a:t>Techniques</a:t>
            </a:r>
            <a:endParaRPr lang="en-US" dirty="0"/>
          </a:p>
          <a:p>
            <a:pPr>
              <a:buFont typeface="Arial" panose="020B0604020202020204" pitchFamily="34" charset="0"/>
              <a:buChar char="•"/>
            </a:pPr>
            <a:r>
              <a:rPr lang="en-US" dirty="0"/>
              <a:t>Preprocess images to standardize dimensions and remove noise.</a:t>
            </a:r>
          </a:p>
          <a:p>
            <a:pPr>
              <a:buFont typeface="Arial" panose="020B0604020202020204" pitchFamily="34" charset="0"/>
              <a:buChar char="•"/>
            </a:pPr>
            <a:r>
              <a:rPr lang="en-US" dirty="0"/>
              <a:t>Extract features using Histogram of Oriented Gradients (HOG) or CNNs for better feature representation.</a:t>
            </a:r>
          </a:p>
          <a:p>
            <a:pPr>
              <a:buFont typeface="Arial" panose="020B0604020202020204" pitchFamily="34" charset="0"/>
              <a:buChar char="•"/>
            </a:pPr>
            <a:endParaRPr lang="en-US" dirty="0"/>
          </a:p>
          <a:p>
            <a:r>
              <a:rPr lang="en-US" b="1" dirty="0"/>
              <a:t>Model Evaluation</a:t>
            </a:r>
            <a:endParaRPr lang="en-US" dirty="0"/>
          </a:p>
          <a:p>
            <a:pPr>
              <a:buFont typeface="Arial" panose="020B0604020202020204" pitchFamily="34" charset="0"/>
              <a:buChar char="•"/>
            </a:pPr>
            <a:r>
              <a:rPr lang="en-US" dirty="0"/>
              <a:t>Train Support Vector Machines (SVM) or a </a:t>
            </a:r>
            <a:r>
              <a:rPr lang="en-US" dirty="0" err="1"/>
              <a:t>Softmax</a:t>
            </a:r>
            <a:r>
              <a:rPr lang="en-US" dirty="0"/>
              <a:t> classifier on the extracted features.</a:t>
            </a:r>
          </a:p>
          <a:p>
            <a:pPr>
              <a:buFont typeface="Arial" panose="020B0604020202020204" pitchFamily="34" charset="0"/>
              <a:buChar char="•"/>
            </a:pPr>
            <a:r>
              <a:rPr lang="en-US" dirty="0"/>
              <a:t>Validate the model on a test set of unseen images.</a:t>
            </a:r>
          </a:p>
          <a:p>
            <a:pPr>
              <a:buFont typeface="Arial" panose="020B0604020202020204" pitchFamily="34" charset="0"/>
              <a:buChar char="•"/>
            </a:pPr>
            <a:endParaRPr lang="en-US" dirty="0"/>
          </a:p>
          <a:p>
            <a:r>
              <a:rPr lang="en-US" b="1" dirty="0"/>
              <a:t>Optimization</a:t>
            </a:r>
            <a:endParaRPr lang="en-US" dirty="0"/>
          </a:p>
          <a:p>
            <a:pPr>
              <a:buFont typeface="Arial" panose="020B0604020202020204" pitchFamily="34" charset="0"/>
              <a:buChar char="•"/>
            </a:pPr>
            <a:r>
              <a:rPr lang="en-US" dirty="0"/>
              <a:t>Fine-tune feature extraction parameters and classifier hyperparameters for improved accuracy.</a:t>
            </a:r>
          </a:p>
          <a:p>
            <a:pPr>
              <a:buFont typeface="Arial" panose="020B0604020202020204" pitchFamily="34" charset="0"/>
              <a:buChar char="•"/>
            </a:pPr>
            <a:r>
              <a:rPr lang="en-US" dirty="0"/>
              <a:t>Apply data augmentation techniques to expand the dataset.</a:t>
            </a:r>
          </a:p>
          <a:p>
            <a:pPr marL="285750" indent="-285750">
              <a:buFont typeface="Arial" pitchFamily="34" charset="0"/>
              <a:buChar cha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6" name="TextBox 5">
            <a:extLst>
              <a:ext uri="{FF2B5EF4-FFF2-40B4-BE49-F238E27FC236}">
                <a16:creationId xmlns:a16="http://schemas.microsoft.com/office/drawing/2014/main" id="{716D9418-8018-3736-B99C-AA3DC3911CF7}"/>
              </a:ext>
            </a:extLst>
          </p:cNvPr>
          <p:cNvSpPr txBox="1"/>
          <p:nvPr/>
        </p:nvSpPr>
        <p:spPr>
          <a:xfrm>
            <a:off x="457200" y="1371599"/>
            <a:ext cx="8381160" cy="5078313"/>
          </a:xfrm>
          <a:prstGeom prst="rect">
            <a:avLst/>
          </a:prstGeom>
          <a:noFill/>
        </p:spPr>
        <p:txBody>
          <a:bodyPr wrap="square">
            <a:spAutoFit/>
          </a:bodyPr>
          <a:lstStyle/>
          <a:p>
            <a:r>
              <a:rPr lang="en-US" b="1" dirty="0"/>
              <a:t>Data Collection</a:t>
            </a:r>
            <a:endParaRPr lang="en-US" dirty="0"/>
          </a:p>
          <a:p>
            <a:pPr>
              <a:buFont typeface="Arial" panose="020B0604020202020204" pitchFamily="34" charset="0"/>
              <a:buChar char="•"/>
            </a:pPr>
            <a:r>
              <a:rPr lang="en-US" dirty="0"/>
              <a:t>Use motion-tracking devices or cameras to record sequences of dynamic </a:t>
            </a:r>
            <a:r>
              <a:rPr lang="en-US" dirty="0" err="1"/>
              <a:t>gestures.Annotate</a:t>
            </a:r>
            <a:r>
              <a:rPr lang="en-US" dirty="0"/>
              <a:t> the recorded sequences with corresponding gesture labels.</a:t>
            </a:r>
          </a:p>
          <a:p>
            <a:pPr>
              <a:buFont typeface="Arial" panose="020B0604020202020204" pitchFamily="34" charset="0"/>
              <a:buChar char="•"/>
            </a:pPr>
            <a:endParaRPr lang="en-US" dirty="0"/>
          </a:p>
          <a:p>
            <a:r>
              <a:rPr lang="en-US" b="1" dirty="0"/>
              <a:t>Step 2: Techniques</a:t>
            </a:r>
            <a:endParaRPr lang="en-US" dirty="0"/>
          </a:p>
          <a:p>
            <a:pPr>
              <a:buFont typeface="Arial" panose="020B0604020202020204" pitchFamily="34" charset="0"/>
              <a:buChar char="•"/>
            </a:pPr>
            <a:r>
              <a:rPr lang="en-US" dirty="0"/>
              <a:t>Extract key features such as trajectory paths, velocities, and angles from the recorded gesture sequences.</a:t>
            </a:r>
          </a:p>
          <a:p>
            <a:pPr>
              <a:buFont typeface="Arial" panose="020B0604020202020204" pitchFamily="34" charset="0"/>
              <a:buChar char="•"/>
            </a:pPr>
            <a:r>
              <a:rPr lang="en-US" dirty="0"/>
              <a:t>Represent these features as time-series data for input to the HMM.</a:t>
            </a:r>
          </a:p>
          <a:p>
            <a:pPr>
              <a:buFont typeface="Arial" panose="020B0604020202020204" pitchFamily="34" charset="0"/>
              <a:buChar char="•"/>
            </a:pPr>
            <a:endParaRPr lang="en-US" dirty="0"/>
          </a:p>
          <a:p>
            <a:r>
              <a:rPr lang="en-US" b="1" dirty="0"/>
              <a:t>Step 3: Model Evaluation</a:t>
            </a:r>
            <a:endParaRPr lang="en-US" dirty="0"/>
          </a:p>
          <a:p>
            <a:pPr>
              <a:buFont typeface="Arial" panose="020B0604020202020204" pitchFamily="34" charset="0"/>
              <a:buChar char="•"/>
            </a:pPr>
            <a:r>
              <a:rPr lang="en-US" dirty="0"/>
              <a:t>Train HMMs for each gesture class by maximizing the likelihood of the observed </a:t>
            </a:r>
            <a:r>
              <a:rPr lang="en-US" dirty="0" err="1"/>
              <a:t>sequences.Validate</a:t>
            </a:r>
            <a:r>
              <a:rPr lang="en-US" dirty="0"/>
              <a:t> the model using test sequences to ensure temporal accuracy.</a:t>
            </a:r>
          </a:p>
          <a:p>
            <a:pPr>
              <a:buFont typeface="Arial" panose="020B0604020202020204" pitchFamily="34" charset="0"/>
              <a:buChar char="•"/>
            </a:pPr>
            <a:endParaRPr lang="en-US" dirty="0"/>
          </a:p>
          <a:p>
            <a:r>
              <a:rPr lang="en-US" b="1" dirty="0"/>
              <a:t>Step 4: Optimization</a:t>
            </a:r>
            <a:endParaRPr lang="en-US" dirty="0"/>
          </a:p>
          <a:p>
            <a:pPr>
              <a:buFont typeface="Arial" panose="020B0604020202020204" pitchFamily="34" charset="0"/>
              <a:buChar char="•"/>
            </a:pPr>
            <a:r>
              <a:rPr lang="en-US" dirty="0"/>
              <a:t>Optimize feature extraction methods to better capture the nuances of gesture dynamics.</a:t>
            </a:r>
          </a:p>
          <a:p>
            <a:pPr>
              <a:buFont typeface="Arial" panose="020B0604020202020204" pitchFamily="34" charset="0"/>
              <a:buChar char="•"/>
            </a:pPr>
            <a:r>
              <a:rPr lang="en-US" dirty="0"/>
              <a:t>Regularize the model to prevent overfitting to the training data.</a:t>
            </a:r>
          </a:p>
        </p:txBody>
      </p:sp>
      <p:sp>
        <p:nvSpPr>
          <p:cNvPr id="7" name="Rectangle 6"/>
          <p:cNvSpPr/>
          <p:nvPr/>
        </p:nvSpPr>
        <p:spPr>
          <a:xfrm>
            <a:off x="395536" y="260648"/>
            <a:ext cx="6480720" cy="461665"/>
          </a:xfrm>
          <a:prstGeom prst="rect">
            <a:avLst/>
          </a:prstGeom>
        </p:spPr>
        <p:txBody>
          <a:bodyPr wrap="square">
            <a:spAutoFit/>
          </a:bodyPr>
          <a:lstStyle/>
          <a:p>
            <a:r>
              <a:rPr lang="en-US" sz="2400" dirty="0">
                <a:solidFill>
                  <a:srgbClr val="FF0000"/>
                </a:solidFill>
                <a:latin typeface="+mj-lt"/>
                <a:cs typeface="Times New Roman" panose="02020603050405020304" pitchFamily="18" charset="0"/>
              </a:rPr>
              <a:t>Implementation of Existing System - 2</a:t>
            </a:r>
          </a:p>
        </p:txBody>
      </p:sp>
    </p:spTree>
    <p:extLst>
      <p:ext uri="{BB962C8B-B14F-4D97-AF65-F5344CB8AC3E}">
        <p14:creationId xmlns:p14="http://schemas.microsoft.com/office/powerpoint/2010/main" val="1896597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260648"/>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5" name="CustomShape 1"/>
          <p:cNvSpPr/>
          <p:nvPr/>
        </p:nvSpPr>
        <p:spPr>
          <a:xfrm>
            <a:off x="467544" y="836712"/>
            <a:ext cx="8381160" cy="75600"/>
          </a:xfrm>
          <a:prstGeom prst="rect">
            <a:avLst/>
          </a:prstGeom>
          <a:solidFill>
            <a:srgbClr val="7030A0"/>
          </a:solidFill>
          <a:ln w="25560">
            <a:solidFill>
              <a:srgbClr val="3A5F8B"/>
            </a:solidFill>
            <a:round/>
          </a:ln>
        </p:spPr>
        <p:txBody>
          <a:bodyPr/>
          <a:lstStyle/>
          <a:p>
            <a:endParaRPr lang="en-IN"/>
          </a:p>
        </p:txBody>
      </p:sp>
      <p:sp>
        <p:nvSpPr>
          <p:cNvPr id="6" name="Rectangle 5"/>
          <p:cNvSpPr/>
          <p:nvPr/>
        </p:nvSpPr>
        <p:spPr>
          <a:xfrm>
            <a:off x="467544" y="1052736"/>
            <a:ext cx="8424936" cy="4801314"/>
          </a:xfrm>
          <a:prstGeom prst="rect">
            <a:avLst/>
          </a:prstGeom>
        </p:spPr>
        <p:txBody>
          <a:bodyPr wrap="square">
            <a:spAutoFit/>
          </a:bodyPr>
          <a:lstStyle/>
          <a:p>
            <a:r>
              <a:rPr lang="en-US" b="1" dirty="0">
                <a:cs typeface="Times New Roman" pitchFamily="18" charset="0"/>
              </a:rPr>
              <a:t>Result of  Existing System – 1:</a:t>
            </a:r>
            <a:r>
              <a:rPr lang="en-IN" sz="1800" b="1" dirty="0">
                <a:effectLst/>
                <a:ea typeface="Times New Roman" panose="02020603050405020304" pitchFamily="18" charset="0"/>
              </a:rPr>
              <a:t>Static Image-Based Recognition</a:t>
            </a:r>
            <a:endParaRPr lang="en-US" dirty="0"/>
          </a:p>
          <a:p>
            <a:pPr lvl="2"/>
            <a:r>
              <a:rPr lang="en-US" b="1" dirty="0"/>
              <a:t>Improved Accuracy</a:t>
            </a:r>
            <a:r>
              <a:rPr lang="en-US" dirty="0"/>
              <a:t> for real-time applications ~</a:t>
            </a:r>
            <a:r>
              <a:rPr lang="en-IN" dirty="0"/>
              <a:t>85% on static gesture datasets.</a:t>
            </a:r>
            <a:endParaRPr lang="en-US" dirty="0"/>
          </a:p>
          <a:p>
            <a:pPr lvl="2"/>
            <a:r>
              <a:rPr lang="en-US" b="1" dirty="0"/>
              <a:t>Fast Computation</a:t>
            </a:r>
            <a:r>
              <a:rPr lang="en-US" dirty="0"/>
              <a:t> with reduced model size, suitable for deployment in resource-limited environments and simple gesture vocabularies.</a:t>
            </a:r>
          </a:p>
          <a:p>
            <a:pPr lvl="2"/>
            <a:r>
              <a:rPr lang="en-US" b="1" dirty="0"/>
              <a:t>Drawback</a:t>
            </a:r>
            <a:r>
              <a:rPr lang="en-US" dirty="0"/>
              <a:t>: </a:t>
            </a:r>
            <a:r>
              <a:rPr lang="en-IN" sz="1800" dirty="0">
                <a:effectLst/>
                <a:ea typeface="Times New Roman" panose="02020603050405020304" pitchFamily="18" charset="0"/>
              </a:rPr>
              <a:t>Ineffective for dynamic gestures and </a:t>
            </a:r>
            <a:r>
              <a:rPr lang="en-US" dirty="0"/>
              <a:t>Limited scalability to complex or large gesture vocabularies.</a:t>
            </a:r>
          </a:p>
          <a:p>
            <a:pPr lvl="2"/>
            <a:endParaRPr lang="en-US" b="1" dirty="0">
              <a:cs typeface="Times New Roman" pitchFamily="18" charset="0"/>
            </a:endParaRPr>
          </a:p>
          <a:p>
            <a:pPr lvl="0" fontAlgn="base">
              <a:spcBef>
                <a:spcPct val="0"/>
              </a:spcBef>
              <a:spcAft>
                <a:spcPct val="0"/>
              </a:spcAft>
            </a:pPr>
            <a:endParaRPr lang="en-US" dirty="0">
              <a:latin typeface="Times New Roman" pitchFamily="18" charset="0"/>
              <a:cs typeface="Times New Roman" pitchFamily="18" charset="0"/>
            </a:endParaRPr>
          </a:p>
          <a:p>
            <a:r>
              <a:rPr lang="en-US" b="1" dirty="0">
                <a:cs typeface="Times New Roman" pitchFamily="18" charset="0"/>
              </a:rPr>
              <a:t>Result of Existing System – 2:</a:t>
            </a:r>
            <a:r>
              <a:rPr lang="en-IN" sz="1800" b="1" dirty="0">
                <a:effectLst/>
                <a:ea typeface="Times New Roman" panose="02020603050405020304" pitchFamily="18" charset="0"/>
              </a:rPr>
              <a:t>Dynamic Gesture Recognition </a:t>
            </a:r>
          </a:p>
          <a:p>
            <a:pPr lvl="2"/>
            <a:r>
              <a:rPr lang="en-US" b="1" dirty="0"/>
              <a:t>Moderate Accuracy</a:t>
            </a:r>
            <a:r>
              <a:rPr lang="en-US" dirty="0"/>
              <a:t> </a:t>
            </a:r>
            <a:r>
              <a:rPr lang="it-IT" dirty="0"/>
              <a:t>~70% on temporal gesture datasets.</a:t>
            </a:r>
            <a:endParaRPr lang="en-US" dirty="0"/>
          </a:p>
          <a:p>
            <a:pPr lvl="2"/>
            <a:r>
              <a:rPr lang="en-US" b="1" dirty="0"/>
              <a:t>Moderate Recall and F1-Score</a:t>
            </a:r>
            <a:r>
              <a:rPr lang="en-US" dirty="0"/>
              <a:t> for minority classes, reducing false negatives for rare conditions.</a:t>
            </a:r>
          </a:p>
          <a:p>
            <a:pPr lvl="2"/>
            <a:r>
              <a:rPr lang="en-US" b="1" dirty="0"/>
              <a:t>Drawback</a:t>
            </a:r>
            <a:r>
              <a:rPr lang="en-US" dirty="0"/>
              <a:t>: High computational complexity during training and Difficulty in handling overlapping gestures or noise in data.</a:t>
            </a:r>
          </a:p>
          <a:p>
            <a:pPr lvl="2"/>
            <a:endParaRPr lang="en-US" dirty="0"/>
          </a:p>
          <a:p>
            <a:pPr lvl="2"/>
            <a:endParaRPr lang="en-US" dirty="0"/>
          </a:p>
        </p:txBody>
      </p:sp>
    </p:spTree>
    <p:extLst>
      <p:ext uri="{BB962C8B-B14F-4D97-AF65-F5344CB8AC3E}">
        <p14:creationId xmlns:p14="http://schemas.microsoft.com/office/powerpoint/2010/main" val="2401429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5"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6" name="TextBox 5">
            <a:extLst>
              <a:ext uri="{FF2B5EF4-FFF2-40B4-BE49-F238E27FC236}">
                <a16:creationId xmlns:a16="http://schemas.microsoft.com/office/drawing/2014/main" id="{D80312C2-03B7-8D21-4A5E-626C151AE450}"/>
              </a:ext>
            </a:extLst>
          </p:cNvPr>
          <p:cNvSpPr txBox="1"/>
          <p:nvPr/>
        </p:nvSpPr>
        <p:spPr>
          <a:xfrm>
            <a:off x="457200" y="1484784"/>
            <a:ext cx="8219256" cy="369332"/>
          </a:xfrm>
          <a:prstGeom prst="rect">
            <a:avLst/>
          </a:prstGeom>
          <a:noFill/>
        </p:spPr>
        <p:txBody>
          <a:bodyPr wrap="square" rtlCol="0">
            <a:spAutoFit/>
          </a:bodyPr>
          <a:lstStyle/>
          <a:p>
            <a:pPr>
              <a:buFont typeface="Arial" pitchFamily="34" charset="0"/>
              <a:buChar char="•"/>
            </a:pPr>
            <a:endParaRPr lang="en-US" dirty="0">
              <a:latin typeface="Times New Roman" pitchFamily="18" charset="0"/>
              <a:cs typeface="Times New Roman" pitchFamily="18" charset="0"/>
            </a:endParaRPr>
          </a:p>
        </p:txBody>
      </p:sp>
      <p:sp>
        <p:nvSpPr>
          <p:cNvPr id="7" name="Rectangle 6"/>
          <p:cNvSpPr/>
          <p:nvPr/>
        </p:nvSpPr>
        <p:spPr>
          <a:xfrm>
            <a:off x="457200" y="1225689"/>
            <a:ext cx="8534400" cy="6186309"/>
          </a:xfrm>
          <a:prstGeom prst="rect">
            <a:avLst/>
          </a:prstGeom>
        </p:spPr>
        <p:txBody>
          <a:bodyPr wrap="square">
            <a:spAutoFit/>
          </a:bodyPr>
          <a:lstStyle/>
          <a:p>
            <a:pPr marL="285750" indent="-285750">
              <a:buFont typeface="Arial" pitchFamily="34" charset="0"/>
              <a:buChar char="•"/>
            </a:pPr>
            <a:r>
              <a:rPr lang="en-IN" sz="1800" dirty="0">
                <a:effectLst/>
                <a:ea typeface="Times New Roman" panose="02020603050405020304" pitchFamily="18" charset="0"/>
              </a:rPr>
              <a:t>In conclusion, while each method has its unique strengths and limitations, the CNN-LSTM approach proves to be the most effective solution for real-time dynamic sign language recognition. Future work may focus on optimizing computational efficiency, reducing dataset dependency, and expanding vocabulary coverage for broader application scenarios.</a:t>
            </a:r>
          </a:p>
          <a:p>
            <a:pPr marL="285750" indent="-285750">
              <a:buFont typeface="Arial" pitchFamily="34" charset="0"/>
              <a:buChar char="•"/>
            </a:pPr>
            <a:endParaRPr lang="en-IN" sz="1800" dirty="0">
              <a:effectLst/>
              <a:ea typeface="Times New Roman" panose="02020603050405020304" pitchFamily="18" charset="0"/>
            </a:endParaRPr>
          </a:p>
          <a:p>
            <a:pPr marL="285750" indent="-285750">
              <a:buFont typeface="Arial" pitchFamily="34" charset="0"/>
              <a:buChar char="•"/>
            </a:pPr>
            <a:r>
              <a:rPr lang="en-IN" sz="1800" b="1" dirty="0">
                <a:effectLst/>
                <a:ea typeface="Times New Roman" panose="02020603050405020304" pitchFamily="18" charset="0"/>
              </a:rPr>
              <a:t>Static Image-Based Recognition</a:t>
            </a:r>
            <a:r>
              <a:rPr lang="en-IN" sz="1800" dirty="0">
                <a:effectLst/>
                <a:ea typeface="Times New Roman" panose="02020603050405020304" pitchFamily="18" charset="0"/>
              </a:rPr>
              <a:t> is effective for simple and static gestures but fails to handle dynamic and complex gesture vocabularies. </a:t>
            </a:r>
            <a:r>
              <a:rPr lang="en-IN" sz="1800" b="1" dirty="0">
                <a:effectLst/>
                <a:ea typeface="Times New Roman" panose="02020603050405020304" pitchFamily="18" charset="0"/>
              </a:rPr>
              <a:t>Dynamic Gesture Recognition using HMMs</a:t>
            </a:r>
            <a:r>
              <a:rPr lang="en-IN" sz="1800" dirty="0">
                <a:effectLst/>
                <a:ea typeface="Times New Roman" panose="02020603050405020304" pitchFamily="18" charset="0"/>
              </a:rPr>
              <a:t> provides better results for temporal data but suffers from scalability and accuracy challenges in real-world scenarios.</a:t>
            </a:r>
            <a:r>
              <a:rPr lang="en-IN" sz="1800" b="1" dirty="0">
                <a:effectLst/>
                <a:ea typeface="Times New Roman" panose="02020603050405020304" pitchFamily="18" charset="0"/>
              </a:rPr>
              <a:t> </a:t>
            </a:r>
          </a:p>
          <a:p>
            <a:pPr marL="285750" indent="-285750">
              <a:buFont typeface="Arial" pitchFamily="34" charset="0"/>
              <a:buChar char="•"/>
            </a:pPr>
            <a:endParaRPr lang="en-IN" sz="1800" b="1" dirty="0">
              <a:effectLst/>
              <a:ea typeface="Times New Roman" panose="02020603050405020304" pitchFamily="18" charset="0"/>
            </a:endParaRPr>
          </a:p>
          <a:p>
            <a:pPr marL="285750" indent="-285750">
              <a:buFont typeface="Arial" pitchFamily="34" charset="0"/>
              <a:buChar char="•"/>
            </a:pPr>
            <a:r>
              <a:rPr lang="en-IN" sz="1800" b="1" dirty="0">
                <a:effectLst/>
                <a:ea typeface="Carlito"/>
                <a:cs typeface="Carlito"/>
              </a:rPr>
              <a:t>Performance vs. Security:                                                                                               </a:t>
            </a:r>
            <a:r>
              <a:rPr lang="en-IN" sz="1800" dirty="0">
                <a:effectLst/>
                <a:ea typeface="Carlito"/>
                <a:cs typeface="Carlito"/>
              </a:rPr>
              <a:t>Static Image-Based Methods are low in computational complexity and security risks due to minimal data dependency.</a:t>
            </a:r>
            <a:r>
              <a:rPr lang="en-IN" sz="1800" b="1" dirty="0">
                <a:effectLst/>
                <a:ea typeface="Carlito"/>
                <a:cs typeface="Carlito"/>
              </a:rPr>
              <a:t> HMM-Based Methods</a:t>
            </a:r>
            <a:r>
              <a:rPr lang="en-IN" sz="1800" dirty="0">
                <a:effectLst/>
                <a:ea typeface="Carlito"/>
                <a:cs typeface="Carlito"/>
              </a:rPr>
              <a:t> offer moderate performance but are vulnerable to noise and data inaccuracies.</a:t>
            </a:r>
            <a:r>
              <a:rPr lang="en-IN" sz="1800" b="1" dirty="0">
                <a:effectLst/>
                <a:ea typeface="Carlito"/>
                <a:cs typeface="Carlito"/>
              </a:rPr>
              <a:t> </a:t>
            </a:r>
          </a:p>
          <a:p>
            <a:pPr marL="285750" indent="-285750">
              <a:buFont typeface="Arial" pitchFamily="34" charset="0"/>
              <a:buChar char="•"/>
            </a:pPr>
            <a:endParaRPr lang="en-IN" sz="1800" b="1" dirty="0">
              <a:effectLst/>
              <a:ea typeface="Carlito"/>
              <a:cs typeface="Carlito"/>
            </a:endParaRPr>
          </a:p>
          <a:p>
            <a:pPr marL="285750" indent="-285750">
              <a:buFont typeface="Arial" pitchFamily="34" charset="0"/>
              <a:buChar char="•"/>
            </a:pPr>
            <a:r>
              <a:rPr lang="en-IN" sz="1800" b="1" dirty="0">
                <a:effectLst/>
                <a:ea typeface="Carlito"/>
                <a:cs typeface="Carlito"/>
              </a:rPr>
              <a:t>Data Capacity: Static Image-Based Recognition</a:t>
            </a:r>
            <a:r>
              <a:rPr lang="en-IN" sz="1800" dirty="0">
                <a:effectLst/>
                <a:ea typeface="Carlito"/>
                <a:cs typeface="Carlito"/>
              </a:rPr>
              <a:t> operates efficiently on small datasets. </a:t>
            </a:r>
            <a:r>
              <a:rPr lang="en-IN" sz="1800" b="1" dirty="0">
                <a:effectLst/>
                <a:ea typeface="Carlito"/>
                <a:cs typeface="Carlito"/>
              </a:rPr>
              <a:t>HMMs</a:t>
            </a:r>
            <a:r>
              <a:rPr lang="en-IN" sz="1800" dirty="0">
                <a:effectLst/>
                <a:ea typeface="Carlito"/>
                <a:cs typeface="Carlito"/>
              </a:rPr>
              <a:t> require moderate-sized datasets with well-</a:t>
            </a:r>
            <a:r>
              <a:rPr lang="en-IN" sz="1800" dirty="0" err="1">
                <a:effectLst/>
                <a:ea typeface="Carlito"/>
                <a:cs typeface="Carlito"/>
              </a:rPr>
              <a:t>labeled</a:t>
            </a:r>
            <a:r>
              <a:rPr lang="en-IN" sz="1800" dirty="0">
                <a:effectLst/>
                <a:ea typeface="Carlito"/>
                <a:cs typeface="Carlito"/>
              </a:rPr>
              <a:t> temporal data..</a:t>
            </a:r>
          </a:p>
          <a:p>
            <a:pPr marL="285750" indent="-285750">
              <a:buFont typeface="Arial" pitchFamily="34" charset="0"/>
              <a:buChar char="•"/>
            </a:pPr>
            <a:endParaRPr lang="en-IN" sz="1800" dirty="0">
              <a:effectLst/>
              <a:ea typeface="Times New Roman" panose="02020603050405020304" pitchFamily="18" charset="0"/>
            </a:endParaRPr>
          </a:p>
          <a:p>
            <a:pPr marL="285750" indent="-285750">
              <a:buFont typeface="Arial" pitchFamily="34" charset="0"/>
              <a:buChar char="•"/>
            </a:pPr>
            <a:endParaRPr lang="en-IN" sz="1800" dirty="0">
              <a:effectLst/>
              <a:ea typeface="Times New Roman" panose="02020603050405020304" pitchFamily="18" charset="0"/>
            </a:endParaRPr>
          </a:p>
          <a:p>
            <a:pPr marL="285750" indent="-285750">
              <a:buFont typeface="Arial" pitchFamily="34" charset="0"/>
              <a:buChar char="•"/>
            </a:pPr>
            <a:endParaRPr lang="en-US" dirty="0"/>
          </a:p>
        </p:txBody>
      </p:sp>
    </p:spTree>
    <p:extLst>
      <p:ext uri="{BB962C8B-B14F-4D97-AF65-F5344CB8AC3E}">
        <p14:creationId xmlns:p14="http://schemas.microsoft.com/office/powerpoint/2010/main" val="4274912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90500" y="304800"/>
            <a:ext cx="8457360" cy="584775"/>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p:txBody>
      </p:sp>
      <p:sp>
        <p:nvSpPr>
          <p:cNvPr id="6" name="TextBox 5">
            <a:extLst>
              <a:ext uri="{FF2B5EF4-FFF2-40B4-BE49-F238E27FC236}">
                <a16:creationId xmlns:a16="http://schemas.microsoft.com/office/drawing/2014/main" id="{3B25CAC1-BFE2-0AC5-9CAB-B94334B92E07}"/>
              </a:ext>
            </a:extLst>
          </p:cNvPr>
          <p:cNvSpPr txBox="1"/>
          <p:nvPr/>
        </p:nvSpPr>
        <p:spPr>
          <a:xfrm>
            <a:off x="76200" y="1371600"/>
            <a:ext cx="8153400" cy="5202963"/>
          </a:xfrm>
          <a:prstGeom prst="rect">
            <a:avLst/>
          </a:prstGeom>
          <a:noFill/>
        </p:spPr>
        <p:txBody>
          <a:bodyPr wrap="square">
            <a:spAutoFit/>
          </a:bodyPr>
          <a:lstStyle/>
          <a:p>
            <a:pPr marL="285750" indent="-285750">
              <a:buFont typeface="Arial" pitchFamily="34" charset="0"/>
              <a:buChar char="•"/>
            </a:pPr>
            <a:r>
              <a:rPr lang="en-IN" sz="1800" u="sng" dirty="0">
                <a:solidFill>
                  <a:srgbClr val="0419B4"/>
                </a:solidFill>
                <a:effectLst/>
                <a:ea typeface="Times New Roman" panose="02020603050405020304" pitchFamily="18" charset="0"/>
                <a:cs typeface="Carlito"/>
              </a:rPr>
              <a:t>Ravishankar, V., &amp; Kishore, M. (2018). Static Hand Gesture Recognition for Sign Language Interpretation. International Journal of Computer Applications, 179(7), 31-36.</a:t>
            </a:r>
            <a:endParaRPr lang="en-IN" u="sng" dirty="0">
              <a:solidFill>
                <a:srgbClr val="0419B4"/>
              </a:solidFill>
              <a:ea typeface="Times New Roman" panose="02020603050405020304" pitchFamily="18" charset="0"/>
              <a:cs typeface="Carlito"/>
            </a:endParaRPr>
          </a:p>
          <a:p>
            <a:pPr marL="285750" indent="-285750">
              <a:buFont typeface="Arial" pitchFamily="34" charset="0"/>
              <a:buChar char="•"/>
            </a:pPr>
            <a:r>
              <a:rPr lang="en-IN" sz="1800" u="sng" dirty="0">
                <a:solidFill>
                  <a:srgbClr val="0419B4"/>
                </a:solidFill>
                <a:effectLst/>
                <a:ea typeface="Times New Roman" panose="02020603050405020304" pitchFamily="18" charset="0"/>
              </a:rPr>
              <a:t>Zhou, Z., &amp; Liu, T. (2014). Static Hand Gesture Recognition Using Convolutional Neural Networks. Proceedings of the 8th International Conference on Image and Graphics.</a:t>
            </a:r>
          </a:p>
          <a:p>
            <a:pPr marL="285750" indent="-285750">
              <a:buFont typeface="Arial" pitchFamily="34" charset="0"/>
              <a:buChar char="•"/>
            </a:pPr>
            <a:r>
              <a:rPr lang="en-IN" sz="1800" u="sng" dirty="0">
                <a:solidFill>
                  <a:srgbClr val="0419B4"/>
                </a:solidFill>
                <a:effectLst/>
                <a:ea typeface="Times New Roman" panose="02020603050405020304" pitchFamily="18" charset="0"/>
              </a:rPr>
              <a:t>Kumar, P., &amp; Anand, R. (2015). Real-Time Indian Sign Language Recognition Using Static Hand Gestures. Proceedings of the International Conference on Electrical, Electronics, and Optimization Techniques.</a:t>
            </a:r>
          </a:p>
          <a:p>
            <a:pPr marL="285750" indent="-285750">
              <a:buFont typeface="Arial" pitchFamily="34" charset="0"/>
              <a:buChar char="•"/>
            </a:pPr>
            <a:r>
              <a:rPr lang="en-US" sz="1800" u="sng" dirty="0">
                <a:solidFill>
                  <a:srgbClr val="0419B4"/>
                </a:solidFill>
                <a:effectLst/>
                <a:ea typeface="Times New Roman" panose="02020603050405020304" pitchFamily="18" charset="0"/>
                <a:cs typeface="Carlito"/>
              </a:rPr>
              <a:t>Starner, T., &amp; Pentland, A. (1995). Visual Recognition of American Sign Language Using Hidden Markov Models. Proceedings of the International Workshop on Automatic Face- and Gesture-Recognition.</a:t>
            </a:r>
            <a:endParaRPr lang="en-IN" u="sng" dirty="0">
              <a:solidFill>
                <a:srgbClr val="0419B4"/>
              </a:solidFill>
              <a:ea typeface="Times New Roman" panose="02020603050405020304" pitchFamily="18" charset="0"/>
              <a:cs typeface="Carlito"/>
            </a:endParaRPr>
          </a:p>
          <a:p>
            <a:pPr marL="285750" indent="-285750">
              <a:buFont typeface="Arial" pitchFamily="34" charset="0"/>
              <a:buChar char="•"/>
            </a:pPr>
            <a:r>
              <a:rPr lang="en-US" sz="1800" u="sng" dirty="0">
                <a:solidFill>
                  <a:srgbClr val="0419B4"/>
                </a:solidFill>
                <a:effectLst/>
                <a:ea typeface="Times New Roman" panose="02020603050405020304" pitchFamily="18" charset="0"/>
                <a:cs typeface="Carlito"/>
              </a:rPr>
              <a:t>Huang, G., &amp; Shi, J. (2006). Gesture Recognition with Hidden Markov Models. Proceedings of the International Symposium on Visual Computing</a:t>
            </a:r>
          </a:p>
          <a:p>
            <a:pPr marL="285750" indent="-285750">
              <a:buFont typeface="Arial" pitchFamily="34" charset="0"/>
              <a:buChar char="•"/>
            </a:pPr>
            <a:r>
              <a:rPr lang="en-US" sz="1800" u="sng" dirty="0">
                <a:solidFill>
                  <a:srgbClr val="0419B4"/>
                </a:solidFill>
                <a:effectLst/>
                <a:ea typeface="Times New Roman" panose="02020603050405020304" pitchFamily="18" charset="0"/>
                <a:cs typeface="Carlito"/>
              </a:rPr>
              <a:t>Parmar, V., &amp; Shah, D. (2018). Sign Language Recognition Using Hidden Markov Models. International Journal of Computer Science and Information Security, 16(7), 51-55</a:t>
            </a:r>
            <a:endParaRPr lang="en-IN" sz="1800" u="sng" dirty="0">
              <a:solidFill>
                <a:srgbClr val="0419B4"/>
              </a:solidFill>
              <a:effectLst/>
              <a:ea typeface="Carlito"/>
              <a:cs typeface="Carlito"/>
            </a:endParaRPr>
          </a:p>
          <a:p>
            <a:pPr marL="285750" indent="-285750">
              <a:buFont typeface="Arial" pitchFamily="34" charset="0"/>
              <a:buChar char="•"/>
            </a:pPr>
            <a:endParaRPr lang="en-US" dirty="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 of Existing system</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E6089C8D-BC5A-BDF1-BA76-EEF1FAF20DA1}"/>
              </a:ext>
            </a:extLst>
          </p:cNvPr>
          <p:cNvSpPr txBox="1"/>
          <p:nvPr/>
        </p:nvSpPr>
        <p:spPr>
          <a:xfrm>
            <a:off x="457200" y="1447800"/>
            <a:ext cx="8458200" cy="5355312"/>
          </a:xfrm>
          <a:prstGeom prst="rect">
            <a:avLst/>
          </a:prstGeom>
          <a:noFill/>
        </p:spPr>
        <p:txBody>
          <a:bodyPr wrap="square">
            <a:spAutoFit/>
          </a:bodyPr>
          <a:lstStyle/>
          <a:p>
            <a:pPr marL="285750" indent="-285750" algn="just">
              <a:buFont typeface="Arial" panose="020B0604020202020204" pitchFamily="34" charset="0"/>
              <a:buChar char="•"/>
            </a:pPr>
            <a:r>
              <a:rPr lang="en-US" dirty="0"/>
              <a:t>Communication barriers faced by the deaf and mute community often lead to social isolation. </a:t>
            </a:r>
          </a:p>
          <a:p>
            <a:pPr algn="just"/>
            <a:endParaRPr lang="en-US" dirty="0"/>
          </a:p>
          <a:p>
            <a:pPr marL="285750" indent="-285750" algn="just">
              <a:buFont typeface="Arial" panose="020B0604020202020204" pitchFamily="34" charset="0"/>
              <a:buChar char="•"/>
            </a:pPr>
            <a:r>
              <a:rPr lang="en-US" dirty="0"/>
              <a:t>The project titled "</a:t>
            </a:r>
            <a:r>
              <a:rPr lang="en-US" dirty="0" err="1"/>
              <a:t>GesturePath</a:t>
            </a:r>
            <a:r>
              <a:rPr lang="en-US" dirty="0"/>
              <a:t>: Real-Time Sign Language Detection with Action Recognition" aims to bridge this gap by converting sign language gestures into text using a Long Short-Term Memory (LSTM) neural network.</a:t>
            </a:r>
          </a:p>
          <a:p>
            <a:pPr algn="just"/>
            <a:endParaRPr lang="en-US" dirty="0"/>
          </a:p>
          <a:p>
            <a:pPr marL="285750" indent="-285750" algn="just">
              <a:buFont typeface="Arial" panose="020B0604020202020204" pitchFamily="34" charset="0"/>
              <a:buChar char="•"/>
            </a:pPr>
            <a:r>
              <a:rPr lang="en-US" dirty="0"/>
              <a:t>Utilizing </a:t>
            </a:r>
            <a:r>
              <a:rPr lang="en-US" dirty="0" err="1"/>
              <a:t>MediaPipe</a:t>
            </a:r>
            <a:r>
              <a:rPr lang="en-US" dirty="0"/>
              <a:t> Holistic for </a:t>
            </a:r>
            <a:r>
              <a:rPr lang="en-US" dirty="0" err="1"/>
              <a:t>keypoint</a:t>
            </a:r>
            <a:r>
              <a:rPr lang="en-US" dirty="0"/>
              <a:t> detection, the system preprocesses gesture data to extract meaningful patterns for action recognition.</a:t>
            </a:r>
          </a:p>
          <a:p>
            <a:pPr algn="just"/>
            <a:endParaRPr lang="en-US" dirty="0"/>
          </a:p>
          <a:p>
            <a:pPr marL="285750" indent="-285750" algn="just">
              <a:buFont typeface="Arial" panose="020B0604020202020204" pitchFamily="34" charset="0"/>
              <a:buChar char="•"/>
            </a:pPr>
            <a:r>
              <a:rPr lang="en-US" dirty="0"/>
              <a:t>This project provides a user-friendly and efficient solution to facilitate seamless communication.</a:t>
            </a:r>
          </a:p>
          <a:p>
            <a:pPr algn="just"/>
            <a:endParaRPr lang="en-US" dirty="0"/>
          </a:p>
          <a:p>
            <a:pPr marL="285750" indent="-285750" algn="just">
              <a:buFont typeface="Arial" panose="020B0604020202020204" pitchFamily="34" charset="0"/>
              <a:buChar char="•"/>
            </a:pPr>
            <a:r>
              <a:rPr lang="en-IN" sz="1800" dirty="0">
                <a:effectLst/>
                <a:ea typeface="Times New Roman" panose="02020603050405020304" pitchFamily="18" charset="0"/>
              </a:rPr>
              <a:t>The system employs </a:t>
            </a:r>
            <a:r>
              <a:rPr lang="en-IN" sz="1800" dirty="0" err="1">
                <a:effectLst/>
                <a:ea typeface="Times New Roman" panose="02020603050405020304" pitchFamily="18" charset="0"/>
              </a:rPr>
              <a:t>MediaPipe</a:t>
            </a:r>
            <a:r>
              <a:rPr lang="en-IN" sz="1800" dirty="0">
                <a:effectLst/>
                <a:ea typeface="Times New Roman" panose="02020603050405020304" pitchFamily="18" charset="0"/>
              </a:rPr>
              <a:t> Holistic for detecting and extracting </a:t>
            </a:r>
            <a:r>
              <a:rPr lang="en-IN" sz="1800" dirty="0" err="1">
                <a:effectLst/>
                <a:ea typeface="Times New Roman" panose="02020603050405020304" pitchFamily="18" charset="0"/>
              </a:rPr>
              <a:t>keypoints</a:t>
            </a:r>
            <a:r>
              <a:rPr lang="en-IN" sz="1800" dirty="0">
                <a:effectLst/>
                <a:ea typeface="Times New Roman" panose="02020603050405020304" pitchFamily="18" charset="0"/>
              </a:rPr>
              <a:t> from hand, face, and body landmarks, capturing intricate gesture movements.</a:t>
            </a:r>
          </a:p>
          <a:p>
            <a:pPr marL="285750" indent="-285750" algn="just">
              <a:buFont typeface="Arial" panose="020B0604020202020204" pitchFamily="34" charset="0"/>
              <a:buChar char="•"/>
            </a:pPr>
            <a:endParaRPr lang="en-IN" sz="1800" dirty="0">
              <a:effectLst/>
              <a:ea typeface="Times New Roman" panose="02020603050405020304" pitchFamily="18" charset="0"/>
            </a:endParaRPr>
          </a:p>
          <a:p>
            <a:pPr marL="285750" indent="-285750" algn="just">
              <a:buFont typeface="Arial" panose="020B0604020202020204" pitchFamily="34" charset="0"/>
              <a:buChar char="•"/>
            </a:pPr>
            <a:r>
              <a:rPr lang="en-IN" sz="1800" dirty="0">
                <a:effectLst/>
                <a:ea typeface="Times New Roman" panose="02020603050405020304" pitchFamily="18" charset="0"/>
              </a:rPr>
              <a:t>This data is then processed using a LSTM neural network, which excels in learning temporal dependencies essential for action recognition.</a:t>
            </a:r>
          </a:p>
          <a:p>
            <a:pPr marL="285750" indent="-285750" algn="just">
              <a:buFont typeface="Arial" panose="020B0604020202020204" pitchFamily="34" charset="0"/>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8610600" cy="5355312"/>
          </a:xfrm>
          <a:prstGeom prst="rect">
            <a:avLst/>
          </a:prstGeom>
          <a:noFill/>
        </p:spPr>
        <p:txBody>
          <a:bodyPr wrap="square" rtlCol="0">
            <a:spAutoFit/>
          </a:bodyPr>
          <a:lstStyle/>
          <a:p>
            <a:pPr marL="285750" indent="-285750" algn="just">
              <a:buFont typeface="Arial" panose="020B0604020202020204" pitchFamily="34" charset="0"/>
              <a:buChar char="•"/>
            </a:pPr>
            <a:r>
              <a:rPr lang="en-US" dirty="0"/>
              <a:t>Effective communication is essential for human interaction, yet a lack of awareness and understanding of sign language poses significant challenges for accessibility among the deaf and mute. </a:t>
            </a:r>
          </a:p>
          <a:p>
            <a:pPr marL="285750" indent="-285750" algn="just">
              <a:buFont typeface="Arial" panose="020B0604020202020204" pitchFamily="34" charset="0"/>
              <a:buChar char="•"/>
            </a:pPr>
            <a:r>
              <a:rPr lang="en-US" dirty="0"/>
              <a:t>The </a:t>
            </a:r>
            <a:r>
              <a:rPr lang="en-US" b="1" dirty="0" err="1"/>
              <a:t>GesturePath</a:t>
            </a:r>
            <a:r>
              <a:rPr lang="en-US" b="1" dirty="0"/>
              <a:t> system</a:t>
            </a:r>
            <a:r>
              <a:rPr lang="en-US" dirty="0"/>
              <a:t> addresses this barrier by translating sign language gestures into text, enabling seamless interaction between sign language users and those unfamiliar with it.</a:t>
            </a:r>
          </a:p>
          <a:p>
            <a:pPr marL="285750" indent="-285750" algn="just">
              <a:buFont typeface="Arial" panose="020B0604020202020204" pitchFamily="34" charset="0"/>
              <a:buChar char="•"/>
            </a:pPr>
            <a:r>
              <a:rPr lang="en-US" dirty="0"/>
              <a:t>This project employs advanced technologies to ensure real-time and accurate gesture recognition. The process begins with </a:t>
            </a:r>
            <a:r>
              <a:rPr lang="en-US" b="1" dirty="0" err="1"/>
              <a:t>keypoint</a:t>
            </a:r>
            <a:r>
              <a:rPr lang="en-US" b="1" dirty="0"/>
              <a:t> detection</a:t>
            </a:r>
            <a:r>
              <a:rPr lang="en-US" dirty="0"/>
              <a:t> using </a:t>
            </a:r>
            <a:r>
              <a:rPr lang="en-US" b="1" dirty="0" err="1"/>
              <a:t>MediaPipe</a:t>
            </a:r>
            <a:r>
              <a:rPr lang="en-US" b="1" dirty="0"/>
              <a:t> Holistic</a:t>
            </a:r>
            <a:r>
              <a:rPr lang="en-US" dirty="0"/>
              <a:t>, which captures the motion and positions of body landmarks, hands, and facial expressions..</a:t>
            </a:r>
          </a:p>
          <a:p>
            <a:pPr marL="285750" indent="-285750" algn="just">
              <a:buFont typeface="Arial" panose="020B0604020202020204" pitchFamily="34" charset="0"/>
              <a:buChar char="•"/>
            </a:pPr>
            <a:r>
              <a:rPr lang="en-US" dirty="0"/>
              <a:t>The detected </a:t>
            </a:r>
            <a:r>
              <a:rPr lang="en-US" dirty="0" err="1"/>
              <a:t>keypoints</a:t>
            </a:r>
            <a:r>
              <a:rPr lang="en-US" dirty="0"/>
              <a:t> undergo </a:t>
            </a:r>
            <a:r>
              <a:rPr lang="en-US" b="1" dirty="0"/>
              <a:t>data preprocessing</a:t>
            </a:r>
            <a:r>
              <a:rPr lang="en-US" dirty="0"/>
              <a:t>, where the raw information is refined to remove noise and ensure consistency. This preprocessed data is then fed into a machine learning model designed specifically for action recognition.</a:t>
            </a:r>
          </a:p>
          <a:p>
            <a:pPr marL="285750" indent="-285750" algn="just">
              <a:buFont typeface="Arial" panose="020B0604020202020204" pitchFamily="34" charset="0"/>
              <a:buChar char="•"/>
            </a:pPr>
            <a:r>
              <a:rPr lang="en-US" dirty="0"/>
              <a:t>A </a:t>
            </a:r>
            <a:r>
              <a:rPr lang="en-US" b="1" dirty="0"/>
              <a:t>Long Short-Term Memory (LSTM)</a:t>
            </a:r>
            <a:r>
              <a:rPr lang="en-US" dirty="0"/>
              <a:t> neural network is utilized as the core of the system to analyze sequential data. LSTM networks excel in recognizing patterns in temporal data, making them ideal for interpreting dynamic gestures over time.</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28CAD143-4B3B-C55F-728E-303FB828D1E1}"/>
              </a:ext>
            </a:extLst>
          </p:cNvPr>
          <p:cNvSpPr txBox="1"/>
          <p:nvPr/>
        </p:nvSpPr>
        <p:spPr>
          <a:xfrm>
            <a:off x="457200" y="1295400"/>
            <a:ext cx="8381160" cy="5027017"/>
          </a:xfrm>
          <a:prstGeom prst="rect">
            <a:avLst/>
          </a:prstGeom>
          <a:noFill/>
        </p:spPr>
        <p:txBody>
          <a:bodyPr wrap="square">
            <a:spAutoFit/>
          </a:bodyPr>
          <a:lstStyle/>
          <a:p>
            <a:pPr algn="just">
              <a:lnSpc>
                <a:spcPct val="150000"/>
              </a:lnSpc>
            </a:pPr>
            <a:r>
              <a:rPr lang="en-IN" sz="1800" dirty="0">
                <a:effectLst/>
                <a:ea typeface="Times New Roman" panose="02020603050405020304" pitchFamily="18" charset="0"/>
              </a:rPr>
              <a:t>The primary objective of this research is to develop a robust and efficient real-time system capable of translating sign language gestures into text.</a:t>
            </a:r>
          </a:p>
          <a:p>
            <a:pPr marL="342900" lvl="0" indent="-342900" algn="just">
              <a:lnSpc>
                <a:spcPct val="150000"/>
              </a:lnSpc>
              <a:buFont typeface="+mj-lt"/>
              <a:buAutoNum type="arabicPeriod"/>
              <a:tabLst>
                <a:tab pos="457200" algn="l"/>
              </a:tabLst>
            </a:pPr>
            <a:r>
              <a:rPr lang="en-IN" sz="1800" dirty="0">
                <a:effectLst/>
                <a:ea typeface="Times New Roman" panose="02020603050405020304" pitchFamily="18" charset="0"/>
              </a:rPr>
              <a:t>Leveraging </a:t>
            </a:r>
            <a:r>
              <a:rPr lang="en-IN" sz="1800" dirty="0" err="1">
                <a:effectLst/>
                <a:ea typeface="Times New Roman" panose="02020603050405020304" pitchFamily="18" charset="0"/>
              </a:rPr>
              <a:t>MediaPipe</a:t>
            </a:r>
            <a:r>
              <a:rPr lang="en-IN" sz="1800" dirty="0">
                <a:effectLst/>
                <a:ea typeface="Times New Roman" panose="02020603050405020304" pitchFamily="18" charset="0"/>
              </a:rPr>
              <a:t> Holistic to detect and extract </a:t>
            </a:r>
            <a:r>
              <a:rPr lang="en-IN" sz="1800" dirty="0" err="1">
                <a:effectLst/>
                <a:ea typeface="Times New Roman" panose="02020603050405020304" pitchFamily="18" charset="0"/>
              </a:rPr>
              <a:t>keypoints</a:t>
            </a:r>
            <a:r>
              <a:rPr lang="en-IN" sz="1800" dirty="0">
                <a:effectLst/>
                <a:ea typeface="Times New Roman" panose="02020603050405020304" pitchFamily="18" charset="0"/>
              </a:rPr>
              <a:t> from hand, face, and body movements.</a:t>
            </a:r>
          </a:p>
          <a:p>
            <a:pPr marL="342900" lvl="0" indent="-342900" algn="just">
              <a:lnSpc>
                <a:spcPct val="150000"/>
              </a:lnSpc>
              <a:buFont typeface="+mj-lt"/>
              <a:buAutoNum type="arabicPeriod"/>
              <a:tabLst>
                <a:tab pos="457200" algn="l"/>
              </a:tabLst>
            </a:pPr>
            <a:r>
              <a:rPr lang="en-IN" sz="1800" dirty="0">
                <a:effectLst/>
                <a:ea typeface="Times New Roman" panose="02020603050405020304" pitchFamily="18" charset="0"/>
              </a:rPr>
              <a:t>Building an LSTM neural network model to accurately interpret temporal dependencies in gesture sequences.</a:t>
            </a:r>
          </a:p>
          <a:p>
            <a:pPr marL="342900" lvl="0" indent="-342900" algn="just">
              <a:lnSpc>
                <a:spcPct val="150000"/>
              </a:lnSpc>
              <a:buFont typeface="+mj-lt"/>
              <a:buAutoNum type="arabicPeriod"/>
              <a:tabLst>
                <a:tab pos="457200" algn="l"/>
              </a:tabLst>
            </a:pPr>
            <a:r>
              <a:rPr lang="en-IN" sz="1800" dirty="0">
                <a:effectLst/>
                <a:ea typeface="Times New Roman" panose="02020603050405020304" pitchFamily="18" charset="0"/>
              </a:rPr>
              <a:t>Ensuring high accuracy in gesture recognition through extensive training and testing on diverse datasets.</a:t>
            </a:r>
          </a:p>
          <a:p>
            <a:pPr marL="342900" lvl="0" indent="-342900" algn="just">
              <a:lnSpc>
                <a:spcPct val="150000"/>
              </a:lnSpc>
              <a:buFont typeface="+mj-lt"/>
              <a:buAutoNum type="arabicPeriod"/>
              <a:tabLst>
                <a:tab pos="457200" algn="l"/>
              </a:tabLst>
            </a:pPr>
            <a:r>
              <a:rPr lang="en-IN" sz="1800" dirty="0">
                <a:effectLst/>
                <a:ea typeface="Times New Roman" panose="02020603050405020304" pitchFamily="18" charset="0"/>
              </a:rPr>
              <a:t>Designing a user-friendly interface that facilitates seamless communication between sign language users and non-sign language users.</a:t>
            </a:r>
          </a:p>
          <a:p>
            <a:pPr marL="342900" lvl="0" indent="-342900" algn="just">
              <a:lnSpc>
                <a:spcPct val="150000"/>
              </a:lnSpc>
              <a:buFont typeface="+mj-lt"/>
              <a:buAutoNum type="arabicPeriod"/>
              <a:tabLst>
                <a:tab pos="457200" algn="l"/>
              </a:tabLst>
            </a:pPr>
            <a:r>
              <a:rPr lang="en-IN" sz="1800" dirty="0">
                <a:effectLst/>
                <a:ea typeface="Times New Roman" panose="02020603050405020304" pitchFamily="18" charset="0"/>
              </a:rPr>
              <a:t>Evaluating the system's performance in real-world scenarios to validate its practicality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7"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Tree>
    <p:extLst>
      <p:ext uri="{BB962C8B-B14F-4D97-AF65-F5344CB8AC3E}">
        <p14:creationId xmlns:p14="http://schemas.microsoft.com/office/powerpoint/2010/main" val="3433152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10317</TotalTime>
  <Words>1520</Words>
  <Application>Microsoft Office PowerPoint</Application>
  <PresentationFormat>On-screen Show (4:3)</PresentationFormat>
  <Paragraphs>154</Paragraphs>
  <Slides>20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Bookman Old Style</vt:lpstr>
      <vt:lpstr>Calibri</vt:lpstr>
      <vt:lpstr>Carlito</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Gudelli Manoj</cp:lastModifiedBy>
  <cp:revision>734</cp:revision>
  <dcterms:modified xsi:type="dcterms:W3CDTF">2024-12-12T07:51:52Z</dcterms:modified>
</cp:coreProperties>
</file>