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77" r:id="rId3"/>
    <p:sldId id="257" r:id="rId4"/>
    <p:sldId id="258" r:id="rId5"/>
    <p:sldId id="259" r:id="rId6"/>
    <p:sldId id="278" r:id="rId7"/>
    <p:sldId id="272" r:id="rId8"/>
    <p:sldId id="260" r:id="rId9"/>
    <p:sldId id="279" r:id="rId10"/>
    <p:sldId id="266" r:id="rId11"/>
    <p:sldId id="281" r:id="rId12"/>
    <p:sldId id="282" r:id="rId13"/>
    <p:sldId id="283" r:id="rId14"/>
    <p:sldId id="284" r:id="rId15"/>
    <p:sldId id="273" r:id="rId16"/>
    <p:sldId id="269" r:id="rId17"/>
    <p:sldId id="274" r:id="rId18"/>
    <p:sldId id="270" r:id="rId19"/>
    <p:sldId id="275" r:id="rId20"/>
    <p:sldId id="280" r:id="rId21"/>
    <p:sldId id="292" r:id="rId22"/>
    <p:sldId id="285" r:id="rId23"/>
    <p:sldId id="293" r:id="rId24"/>
    <p:sldId id="286" r:id="rId25"/>
    <p:sldId id="271" r:id="rId26"/>
    <p:sldId id="287" r:id="rId27"/>
    <p:sldId id="288" r:id="rId28"/>
    <p:sldId id="289" r:id="rId29"/>
    <p:sldId id="290" r:id="rId30"/>
    <p:sldId id="291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A4397-D464-4E9B-96CA-A40DC2DF7E97}" type="datetimeFigureOut">
              <a:rPr lang="en-IN" smtClean="0"/>
              <a:pPr/>
              <a:t>10-04-2014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AFCC8-E8CA-49AF-A1B3-1508750E52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2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9118"/>
            <a:ext cx="7406640" cy="765282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Content Based Image Retrieval 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406640" cy="37338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Project Guide</a:t>
            </a:r>
            <a:endParaRPr lang="en-US" b="1" dirty="0"/>
          </a:p>
          <a:p>
            <a:pPr algn="ctr"/>
            <a:r>
              <a:rPr lang="en-IN" b="1" dirty="0"/>
              <a:t>Sri. K. </a:t>
            </a:r>
            <a:r>
              <a:rPr lang="en-IN" b="1" dirty="0" err="1"/>
              <a:t>Narasimha</a:t>
            </a:r>
            <a:r>
              <a:rPr lang="en-IN" b="1" dirty="0"/>
              <a:t> </a:t>
            </a:r>
            <a:r>
              <a:rPr lang="en-IN" b="1" dirty="0" err="1" smtClean="0"/>
              <a:t>Raju</a:t>
            </a:r>
            <a:endParaRPr lang="en-IN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  		   BY</a:t>
            </a:r>
          </a:p>
          <a:p>
            <a:pPr algn="ctr"/>
            <a:r>
              <a:rPr lang="en-US" b="1" dirty="0" smtClean="0"/>
              <a:t>				 </a:t>
            </a:r>
            <a:r>
              <a:rPr lang="en-US" b="1" dirty="0" err="1" smtClean="0"/>
              <a:t>Gudena</a:t>
            </a:r>
            <a:r>
              <a:rPr lang="en-US" b="1" dirty="0" smtClean="0"/>
              <a:t> </a:t>
            </a:r>
            <a:r>
              <a:rPr lang="en-US" b="1" dirty="0" err="1" smtClean="0"/>
              <a:t>Dileep</a:t>
            </a:r>
            <a:endParaRPr lang="en-US" b="1" dirty="0"/>
          </a:p>
          <a:p>
            <a:pPr algn="ctr"/>
            <a:r>
              <a:rPr lang="en-US" b="1" dirty="0" smtClean="0"/>
              <a:t>		</a:t>
            </a:r>
            <a:r>
              <a:rPr lang="en-US" b="1" dirty="0"/>
              <a:t> </a:t>
            </a:r>
            <a:r>
              <a:rPr lang="en-US" b="1" dirty="0" smtClean="0"/>
              <a:t>              K </a:t>
            </a:r>
            <a:r>
              <a:rPr lang="en-US" b="1" dirty="0" err="1" smtClean="0"/>
              <a:t>Abhinav</a:t>
            </a:r>
            <a:endParaRPr lang="en-US" b="1" dirty="0" smtClean="0"/>
          </a:p>
          <a:p>
            <a:pPr algn="ctr"/>
            <a:r>
              <a:rPr lang="en-US" b="1" dirty="0" smtClean="0"/>
              <a:t>			</a:t>
            </a:r>
            <a:r>
              <a:rPr lang="en-US" b="1" dirty="0"/>
              <a:t> </a:t>
            </a:r>
            <a:r>
              <a:rPr lang="en-US" b="1" dirty="0" smtClean="0"/>
              <a:t>             </a:t>
            </a:r>
            <a:r>
              <a:rPr lang="en-US" b="1" dirty="0" err="1" smtClean="0"/>
              <a:t>Edukulla</a:t>
            </a:r>
            <a:r>
              <a:rPr lang="en-US" b="1" dirty="0" smtClean="0"/>
              <a:t> Harish</a:t>
            </a:r>
          </a:p>
          <a:p>
            <a:pPr algn="ctr"/>
            <a:r>
              <a:rPr lang="en-US" b="1" dirty="0" smtClean="0"/>
              <a:t>			                    </a:t>
            </a:r>
            <a:r>
              <a:rPr lang="en-US" b="1" dirty="0" err="1" smtClean="0"/>
              <a:t>Reyya</a:t>
            </a:r>
            <a:r>
              <a:rPr lang="en-US" b="1" dirty="0" smtClean="0"/>
              <a:t> Shiva Kumar</a:t>
            </a:r>
            <a:endParaRPr lang="en-US" dirty="0"/>
          </a:p>
        </p:txBody>
      </p:sp>
      <p:pic>
        <p:nvPicPr>
          <p:cNvPr id="7170" name="Picture 2" descr="D:\dileep\project\git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14400"/>
            <a:ext cx="1979613" cy="19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CCV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30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Two images with similar color histogram but looks different.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3962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77835"/>
            <a:ext cx="3962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2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CCV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color </a:t>
            </a:r>
            <a:r>
              <a:rPr lang="en-US" dirty="0" smtClean="0"/>
              <a:t>red appears </a:t>
            </a:r>
            <a:r>
              <a:rPr lang="en-US" dirty="0"/>
              <a:t>in both images in approximately </a:t>
            </a:r>
            <a:r>
              <a:rPr lang="en-US" dirty="0" smtClean="0"/>
              <a:t>the same </a:t>
            </a:r>
            <a:r>
              <a:rPr lang="en-US" dirty="0"/>
              <a:t>quantities. In the left image the </a:t>
            </a:r>
            <a:r>
              <a:rPr lang="en-US" dirty="0" smtClean="0"/>
              <a:t>red pixels </a:t>
            </a:r>
            <a:r>
              <a:rPr lang="en-US" dirty="0"/>
              <a:t>(from the flowers) are widely </a:t>
            </a:r>
            <a:r>
              <a:rPr lang="en-US" dirty="0" smtClean="0"/>
              <a:t>scattered, while </a:t>
            </a:r>
            <a:r>
              <a:rPr lang="en-US" dirty="0"/>
              <a:t>in the right image the red pixels (</a:t>
            </a:r>
            <a:r>
              <a:rPr lang="en-US" dirty="0" smtClean="0"/>
              <a:t>from the </a:t>
            </a:r>
            <a:r>
              <a:rPr lang="en-US" dirty="0"/>
              <a:t>golfer's shirt) form a single coherent region.</a:t>
            </a:r>
          </a:p>
        </p:txBody>
      </p:sp>
    </p:spTree>
    <p:extLst>
      <p:ext uri="{BB962C8B-B14F-4D97-AF65-F5344CB8AC3E}">
        <p14:creationId xmlns:p14="http://schemas.microsoft.com/office/powerpoint/2010/main" val="318450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 smtClean="0"/>
              <a:t>CCV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blur the image slightly by </a:t>
            </a:r>
            <a:r>
              <a:rPr lang="en-US" dirty="0" smtClean="0"/>
              <a:t>replacing pixel </a:t>
            </a:r>
            <a:r>
              <a:rPr lang="en-US" dirty="0"/>
              <a:t>values with the average value in a </a:t>
            </a:r>
            <a:r>
              <a:rPr lang="en-US" dirty="0" smtClean="0"/>
              <a:t>small local </a:t>
            </a:r>
            <a:r>
              <a:rPr lang="en-US" dirty="0"/>
              <a:t>neighborhood (currently including the </a:t>
            </a:r>
            <a:r>
              <a:rPr lang="en-US" dirty="0" smtClean="0"/>
              <a:t>8 adjacent pixels. )This </a:t>
            </a:r>
            <a:r>
              <a:rPr lang="en-US" dirty="0"/>
              <a:t>eliminates small </a:t>
            </a:r>
            <a:r>
              <a:rPr lang="en-US" dirty="0" smtClean="0"/>
              <a:t>variations between </a:t>
            </a:r>
            <a:r>
              <a:rPr lang="en-US" dirty="0"/>
              <a:t>neighboring </a:t>
            </a:r>
            <a:r>
              <a:rPr lang="en-US" dirty="0" smtClean="0"/>
              <a:t>pixels.</a:t>
            </a:r>
          </a:p>
          <a:p>
            <a:r>
              <a:rPr lang="en-US" dirty="0"/>
              <a:t>D</a:t>
            </a:r>
            <a:r>
              <a:rPr lang="en-US" dirty="0" smtClean="0"/>
              <a:t>iscretize </a:t>
            </a:r>
            <a:r>
              <a:rPr lang="en-US" dirty="0"/>
              <a:t>the </a:t>
            </a:r>
            <a:r>
              <a:rPr lang="en-US" dirty="0" smtClean="0"/>
              <a:t>color space</a:t>
            </a:r>
            <a:r>
              <a:rPr lang="en-US" dirty="0"/>
              <a:t>, such that there </a:t>
            </a:r>
            <a:r>
              <a:rPr lang="en-US" dirty="0" smtClean="0"/>
              <a:t>are only </a:t>
            </a:r>
            <a:r>
              <a:rPr lang="en-US" dirty="0"/>
              <a:t>n distinct colors in the image</a:t>
            </a:r>
            <a:r>
              <a:rPr lang="en-US" dirty="0" smtClean="0"/>
              <a:t>.(256 colors to 64 colors)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3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 smtClean="0"/>
              <a:t>CCV(Cont.)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coherent pixel is part of a </a:t>
            </a:r>
            <a:r>
              <a:rPr lang="en-US" dirty="0" smtClean="0"/>
              <a:t>large group </a:t>
            </a:r>
            <a:r>
              <a:rPr lang="en-US" dirty="0"/>
              <a:t>of pixels of the same color, while an </a:t>
            </a:r>
            <a:r>
              <a:rPr lang="en-US" dirty="0" smtClean="0"/>
              <a:t>incoherent pixel </a:t>
            </a:r>
            <a:r>
              <a:rPr lang="en-US" dirty="0"/>
              <a:t>is </a:t>
            </a:r>
            <a:r>
              <a:rPr lang="en-US" dirty="0" smtClean="0"/>
              <a:t>not. Pixel groups are determined by </a:t>
            </a:r>
            <a:r>
              <a:rPr lang="en-US" dirty="0"/>
              <a:t>computing connected components</a:t>
            </a:r>
            <a:r>
              <a:rPr lang="en-US" dirty="0" smtClean="0"/>
              <a:t>.</a:t>
            </a:r>
          </a:p>
          <a:p>
            <a:r>
              <a:rPr lang="en-US" dirty="0"/>
              <a:t>A connected component C is a maximal set </a:t>
            </a:r>
            <a:r>
              <a:rPr lang="en-US" dirty="0" smtClean="0"/>
              <a:t>of pixels </a:t>
            </a:r>
            <a:r>
              <a:rPr lang="en-US" dirty="0"/>
              <a:t>such that for any two pixels p; p</a:t>
            </a:r>
            <a:r>
              <a:rPr lang="en-US" i="1" dirty="0"/>
              <a:t>0 </a:t>
            </a:r>
            <a:r>
              <a:rPr lang="en-US" dirty="0" smtClean="0"/>
              <a:t>in C, there </a:t>
            </a:r>
            <a:r>
              <a:rPr lang="en-US" dirty="0"/>
              <a:t>is a path in C between p and p</a:t>
            </a:r>
            <a:r>
              <a:rPr lang="en-US" i="1" dirty="0"/>
              <a:t>0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08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CCV(Cont.)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Pixels are classified as </a:t>
            </a:r>
            <a:r>
              <a:rPr lang="en-US" dirty="0"/>
              <a:t>either coherent or incoherent depending </a:t>
            </a:r>
            <a:r>
              <a:rPr lang="en-US" dirty="0" smtClean="0"/>
              <a:t>on the </a:t>
            </a:r>
            <a:r>
              <a:rPr lang="en-US" dirty="0"/>
              <a:t>size in pixels of its connected </a:t>
            </a:r>
            <a:r>
              <a:rPr lang="en-US" dirty="0" smtClean="0"/>
              <a:t>component.</a:t>
            </a:r>
          </a:p>
          <a:p>
            <a:r>
              <a:rPr lang="en-US" dirty="0" smtClean="0"/>
              <a:t>A </a:t>
            </a:r>
            <a:r>
              <a:rPr lang="en-US" dirty="0"/>
              <a:t>pixel is coherent if the size of its </a:t>
            </a:r>
            <a:r>
              <a:rPr lang="en-US" dirty="0" smtClean="0"/>
              <a:t>connected component </a:t>
            </a:r>
            <a:r>
              <a:rPr lang="en-US" dirty="0"/>
              <a:t>exceeds a </a:t>
            </a:r>
            <a:r>
              <a:rPr lang="en-US" dirty="0" smtClean="0">
                <a:latin typeface="cmmi10"/>
              </a:rPr>
              <a:t>Ƭ</a:t>
            </a:r>
            <a:r>
              <a:rPr lang="en-US" dirty="0" smtClean="0"/>
              <a:t> </a:t>
            </a:r>
            <a:r>
              <a:rPr lang="en-US" dirty="0"/>
              <a:t>value  ; </a:t>
            </a:r>
            <a:r>
              <a:rPr lang="en-US" dirty="0" smtClean="0"/>
              <a:t>otherwise, the </a:t>
            </a:r>
            <a:r>
              <a:rPr lang="en-US" dirty="0"/>
              <a:t>pixel is incoherent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region is </a:t>
            </a:r>
            <a:r>
              <a:rPr lang="en-US" dirty="0" smtClean="0"/>
              <a:t>classified as </a:t>
            </a:r>
            <a:r>
              <a:rPr lang="en-US" dirty="0"/>
              <a:t>coherent if its area is about 1% of the </a:t>
            </a:r>
            <a:r>
              <a:rPr lang="en-US" dirty="0" smtClean="0"/>
              <a:t>image size.(</a:t>
            </a:r>
            <a:r>
              <a:rPr lang="en-US" dirty="0">
                <a:latin typeface="cmmi10"/>
              </a:rPr>
              <a:t>Ƭ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7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CCV(example)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4800600"/>
          </a:xfrm>
        </p:spPr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en-IN" dirty="0"/>
              <a:t>We </a:t>
            </a:r>
            <a:r>
              <a:rPr lang="en-IN" dirty="0" smtClean="0"/>
              <a:t>demonstrate </a:t>
            </a:r>
            <a:r>
              <a:rPr lang="en-IN" dirty="0"/>
              <a:t>the computation of </a:t>
            </a:r>
            <a:r>
              <a:rPr lang="en-IN" dirty="0" smtClean="0"/>
              <a:t> CCV with an example .  To </a:t>
            </a:r>
            <a:r>
              <a:rPr lang="en-IN" dirty="0"/>
              <a:t>keep our example small, we will </a:t>
            </a:r>
            <a:r>
              <a:rPr lang="en-IN" dirty="0" smtClean="0"/>
              <a:t>let   T </a:t>
            </a:r>
            <a:r>
              <a:rPr lang="en-IN" dirty="0"/>
              <a:t>= 4 and assume that we are dealing with </a:t>
            </a:r>
            <a:r>
              <a:rPr lang="en-IN" dirty="0" smtClean="0"/>
              <a:t>an image </a:t>
            </a:r>
            <a:r>
              <a:rPr lang="en-IN" dirty="0"/>
              <a:t>in which all 3 </a:t>
            </a:r>
            <a:r>
              <a:rPr lang="en-IN" dirty="0" smtClean="0"/>
              <a:t>colour </a:t>
            </a:r>
            <a:r>
              <a:rPr lang="en-IN" dirty="0"/>
              <a:t>components </a:t>
            </a:r>
            <a:r>
              <a:rPr lang="en-IN" dirty="0" smtClean="0"/>
              <a:t>have the </a:t>
            </a:r>
            <a:r>
              <a:rPr lang="en-IN" dirty="0"/>
              <a:t>same value at every pixel (in the RGB </a:t>
            </a:r>
            <a:r>
              <a:rPr lang="en-IN" dirty="0" smtClean="0"/>
              <a:t>colour space this </a:t>
            </a:r>
            <a:r>
              <a:rPr lang="en-IN" dirty="0"/>
              <a:t>would represent a grayscale image).</a:t>
            </a:r>
          </a:p>
          <a:p>
            <a:pPr marL="82296" indent="0">
              <a:buNone/>
            </a:pPr>
            <a:r>
              <a:rPr lang="en-IN" dirty="0"/>
              <a:t>This allows us to represent a </a:t>
            </a:r>
            <a:r>
              <a:rPr lang="en-IN" dirty="0" smtClean="0"/>
              <a:t>pixel's colour </a:t>
            </a:r>
            <a:r>
              <a:rPr lang="en-IN" dirty="0"/>
              <a:t>with a single number (i.e., the pixel </a:t>
            </a:r>
            <a:r>
              <a:rPr lang="en-IN" dirty="0" smtClean="0"/>
              <a:t>with R/G/B </a:t>
            </a:r>
            <a:r>
              <a:rPr lang="en-IN" dirty="0"/>
              <a:t>values 12/12/12 will be written as 12).</a:t>
            </a:r>
          </a:p>
        </p:txBody>
      </p:sp>
    </p:spTree>
    <p:extLst>
      <p:ext uri="{BB962C8B-B14F-4D97-AF65-F5344CB8AC3E}">
        <p14:creationId xmlns:p14="http://schemas.microsoft.com/office/powerpoint/2010/main" val="9282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</a:t>
            </a:r>
            <a:r>
              <a:rPr lang="en-US" dirty="0" smtClean="0"/>
              <a:t>CCV(example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257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IN" dirty="0" smtClean="0"/>
              <a:t>After blurring </a:t>
            </a:r>
            <a:r>
              <a:rPr lang="en-IN" dirty="0"/>
              <a:t>the input image, the resulting intensities are as follows.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Matrix representing intensities</a:t>
            </a:r>
            <a:endParaRPr lang="en-IN" dirty="0" smtClean="0"/>
          </a:p>
          <a:p>
            <a:pPr marL="82296" indent="0">
              <a:buNone/>
            </a:pPr>
            <a:r>
              <a:rPr lang="en-IN" sz="1800" dirty="0" smtClean="0"/>
              <a:t>22  10   21   22  15  16</a:t>
            </a:r>
            <a:endParaRPr lang="en-IN" sz="1800" dirty="0"/>
          </a:p>
          <a:p>
            <a:pPr marL="82296" indent="0">
              <a:buNone/>
            </a:pPr>
            <a:r>
              <a:rPr lang="en-IN" sz="1800" dirty="0"/>
              <a:t>24 </a:t>
            </a:r>
            <a:r>
              <a:rPr lang="en-IN" sz="1800" dirty="0" smtClean="0"/>
              <a:t>  21  </a:t>
            </a:r>
            <a:r>
              <a:rPr lang="en-IN" sz="1800" dirty="0"/>
              <a:t>13 </a:t>
            </a:r>
            <a:r>
              <a:rPr lang="en-IN" sz="1800" dirty="0" smtClean="0"/>
              <a:t>  20  14  17</a:t>
            </a:r>
            <a:endParaRPr lang="en-IN" sz="1800" dirty="0"/>
          </a:p>
          <a:p>
            <a:pPr marL="82296" indent="0">
              <a:buNone/>
            </a:pPr>
            <a:r>
              <a:rPr lang="en-IN" sz="1800" dirty="0"/>
              <a:t>23 </a:t>
            </a:r>
            <a:r>
              <a:rPr lang="en-IN" sz="1800" dirty="0" smtClean="0"/>
              <a:t> 17   38   23  17  16</a:t>
            </a:r>
            <a:endParaRPr lang="en-IN" sz="1800" dirty="0"/>
          </a:p>
          <a:p>
            <a:pPr marL="82296" indent="0">
              <a:buNone/>
            </a:pPr>
            <a:r>
              <a:rPr lang="en-IN" sz="1800" dirty="0"/>
              <a:t>25 </a:t>
            </a:r>
            <a:r>
              <a:rPr lang="en-IN" sz="1800" dirty="0" smtClean="0"/>
              <a:t>  25  </a:t>
            </a:r>
            <a:r>
              <a:rPr lang="en-IN" sz="1800" dirty="0"/>
              <a:t>22 </a:t>
            </a:r>
            <a:r>
              <a:rPr lang="en-IN" sz="1800" dirty="0" smtClean="0"/>
              <a:t>  14  15   21</a:t>
            </a:r>
            <a:endParaRPr lang="en-IN" sz="1800" dirty="0"/>
          </a:p>
          <a:p>
            <a:pPr marL="82296" indent="0">
              <a:buNone/>
            </a:pPr>
            <a:r>
              <a:rPr lang="en-IN" sz="1800" dirty="0" smtClean="0"/>
              <a:t>27   22  12   11   21  20</a:t>
            </a:r>
          </a:p>
          <a:p>
            <a:pPr marL="82296" indent="0">
              <a:buNone/>
            </a:pPr>
            <a:r>
              <a:rPr lang="en-IN" sz="1800" dirty="0" smtClean="0"/>
              <a:t>24   21  10   12   22  23</a:t>
            </a:r>
          </a:p>
          <a:p>
            <a:pPr marL="82296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7581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CCV(example 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IN" sz="2400" dirty="0"/>
              <a:t>Let us discretize the </a:t>
            </a:r>
            <a:r>
              <a:rPr lang="en-IN" sz="2400" dirty="0" smtClean="0"/>
              <a:t>colour space </a:t>
            </a:r>
            <a:r>
              <a:rPr lang="en-IN" sz="2400" dirty="0"/>
              <a:t>so that </a:t>
            </a:r>
            <a:r>
              <a:rPr lang="en-IN" sz="2400" dirty="0" smtClean="0"/>
              <a:t>bucket 1 </a:t>
            </a:r>
            <a:r>
              <a:rPr lang="en-IN" sz="2400" dirty="0"/>
              <a:t>contains intensities 10 through 19, bucket </a:t>
            </a:r>
            <a:r>
              <a:rPr lang="en-IN" sz="2400" dirty="0" smtClean="0"/>
              <a:t>2 contains </a:t>
            </a:r>
            <a:r>
              <a:rPr lang="en-IN" sz="2400" dirty="0"/>
              <a:t>20 through 29, </a:t>
            </a:r>
            <a:r>
              <a:rPr lang="en-IN" sz="2400" dirty="0" smtClean="0"/>
              <a:t>bucket 3 contains 30-39. </a:t>
            </a:r>
            <a:r>
              <a:rPr lang="en-IN" sz="2400" dirty="0"/>
              <a:t>Then after </a:t>
            </a:r>
            <a:r>
              <a:rPr lang="en-IN" sz="2400" dirty="0" smtClean="0"/>
              <a:t>discretization we obtain the image matrix as follows.</a:t>
            </a:r>
          </a:p>
          <a:p>
            <a:pPr marL="82296" indent="0">
              <a:buNone/>
            </a:pPr>
            <a:endParaRPr lang="en-IN" sz="1800" dirty="0"/>
          </a:p>
          <a:p>
            <a:pPr marL="82296" indent="0">
              <a:buNone/>
            </a:pPr>
            <a:r>
              <a:rPr lang="en-US" sz="2800" dirty="0" smtClean="0"/>
              <a:t>Matrix after discretization</a:t>
            </a:r>
            <a:endParaRPr lang="en-IN" sz="2800" dirty="0" smtClean="0"/>
          </a:p>
          <a:p>
            <a:pPr marL="82296" indent="0">
              <a:buNone/>
            </a:pPr>
            <a:r>
              <a:rPr lang="en-IN" sz="1800" dirty="0" smtClean="0"/>
              <a:t>2  </a:t>
            </a:r>
            <a:r>
              <a:rPr lang="en-IN" sz="1800" dirty="0"/>
              <a:t>1  2  2  1  1</a:t>
            </a:r>
          </a:p>
          <a:p>
            <a:pPr marL="82296" indent="0">
              <a:buNone/>
            </a:pPr>
            <a:r>
              <a:rPr lang="en-IN" sz="1800" dirty="0"/>
              <a:t>2  2  1  2  1  1</a:t>
            </a:r>
          </a:p>
          <a:p>
            <a:pPr marL="82296" indent="0">
              <a:buNone/>
            </a:pPr>
            <a:r>
              <a:rPr lang="en-IN" sz="1800" dirty="0"/>
              <a:t>2  1  3  2  1  1</a:t>
            </a:r>
          </a:p>
          <a:p>
            <a:pPr marL="82296" indent="0">
              <a:buNone/>
            </a:pPr>
            <a:r>
              <a:rPr lang="en-IN" sz="1800" dirty="0"/>
              <a:t>2  2  2  1  1  2</a:t>
            </a:r>
          </a:p>
          <a:p>
            <a:pPr marL="82296" indent="0">
              <a:buNone/>
            </a:pPr>
            <a:r>
              <a:rPr lang="en-IN" sz="1800" dirty="0"/>
              <a:t>2  2  1  1  2  2</a:t>
            </a:r>
          </a:p>
          <a:p>
            <a:pPr marL="82296" indent="0">
              <a:buNone/>
            </a:pPr>
            <a:r>
              <a:rPr lang="en-IN" sz="1800" dirty="0"/>
              <a:t>2  2  1  1  2  </a:t>
            </a:r>
            <a:r>
              <a:rPr lang="en-IN" sz="1800" dirty="0" smtClean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73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CCV(example 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498080" cy="51816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IN" sz="2800" dirty="0"/>
              <a:t>The next step is to compute the </a:t>
            </a:r>
            <a:r>
              <a:rPr lang="en-IN" sz="2800" dirty="0" smtClean="0"/>
              <a:t>connected components</a:t>
            </a:r>
            <a:r>
              <a:rPr lang="en-IN" sz="2800" dirty="0"/>
              <a:t>. Individual components will </a:t>
            </a:r>
            <a:r>
              <a:rPr lang="en-IN" sz="2800" dirty="0" smtClean="0"/>
              <a:t>be labelled </a:t>
            </a:r>
            <a:r>
              <a:rPr lang="en-IN" sz="2800" dirty="0"/>
              <a:t>with </a:t>
            </a:r>
            <a:r>
              <a:rPr lang="en-IN" sz="2800" dirty="0" smtClean="0"/>
              <a:t>letters </a:t>
            </a:r>
            <a:r>
              <a:rPr lang="en-IN" sz="2800" dirty="0"/>
              <a:t>and we </a:t>
            </a:r>
            <a:r>
              <a:rPr lang="en-IN" sz="2800" dirty="0" smtClean="0"/>
              <a:t>will need </a:t>
            </a:r>
            <a:r>
              <a:rPr lang="en-IN" sz="2800" dirty="0"/>
              <a:t>to keep a table which maintains the </a:t>
            </a:r>
            <a:r>
              <a:rPr lang="en-IN" sz="2800" dirty="0" smtClean="0"/>
              <a:t>discretized colour </a:t>
            </a:r>
            <a:r>
              <a:rPr lang="en-IN" sz="2800" dirty="0"/>
              <a:t>associated with each label, </a:t>
            </a:r>
            <a:r>
              <a:rPr lang="en-IN" sz="2800" dirty="0" smtClean="0"/>
              <a:t>along with </a:t>
            </a:r>
            <a:r>
              <a:rPr lang="en-IN" sz="2800" dirty="0"/>
              <a:t>the number of pixels with that label. </a:t>
            </a:r>
            <a:r>
              <a:rPr lang="en-IN" sz="2800" dirty="0" smtClean="0"/>
              <a:t>Of course</a:t>
            </a:r>
            <a:r>
              <a:rPr lang="en-IN" sz="2800" dirty="0"/>
              <a:t>, the same discretized </a:t>
            </a:r>
            <a:r>
              <a:rPr lang="en-IN" sz="2800" dirty="0" smtClean="0"/>
              <a:t>colour </a:t>
            </a:r>
            <a:r>
              <a:rPr lang="en-IN" sz="2800" dirty="0"/>
              <a:t>can be </a:t>
            </a:r>
            <a:r>
              <a:rPr lang="en-IN" sz="2800" dirty="0" smtClean="0"/>
              <a:t>associated with different </a:t>
            </a:r>
            <a:r>
              <a:rPr lang="en-IN" sz="2800" dirty="0"/>
              <a:t>labels if multiple </a:t>
            </a:r>
            <a:r>
              <a:rPr lang="en-IN" sz="2800" dirty="0" smtClean="0"/>
              <a:t>contiguous regions </a:t>
            </a:r>
            <a:r>
              <a:rPr lang="en-IN" sz="2800" dirty="0"/>
              <a:t>of the same </a:t>
            </a:r>
            <a:r>
              <a:rPr lang="en-IN" sz="2800" dirty="0" smtClean="0"/>
              <a:t>colour </a:t>
            </a:r>
            <a:r>
              <a:rPr lang="en-IN" sz="2800" dirty="0"/>
              <a:t>exist. The </a:t>
            </a:r>
            <a:r>
              <a:rPr lang="en-IN" sz="2800" dirty="0" smtClean="0"/>
              <a:t>image may </a:t>
            </a:r>
            <a:r>
              <a:rPr lang="en-IN" sz="2800" dirty="0"/>
              <a:t>then become</a:t>
            </a:r>
            <a:endParaRPr lang="en-US" sz="2800" dirty="0" smtClean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r>
              <a:rPr lang="en-US" sz="2800" dirty="0" smtClean="0"/>
              <a:t>Coherent and incoherent pixels.</a:t>
            </a:r>
            <a:endParaRPr lang="en-IN" sz="2800" dirty="0" smtClean="0"/>
          </a:p>
          <a:p>
            <a:pPr marL="82296" indent="0">
              <a:buNone/>
            </a:pPr>
            <a:r>
              <a:rPr lang="en-IN" sz="2000" dirty="0" smtClean="0"/>
              <a:t>B  C  B  </a:t>
            </a:r>
            <a:r>
              <a:rPr lang="en-IN" sz="2000" dirty="0" err="1"/>
              <a:t>B</a:t>
            </a:r>
            <a:r>
              <a:rPr lang="en-IN" sz="2000" dirty="0"/>
              <a:t> </a:t>
            </a:r>
            <a:r>
              <a:rPr lang="en-IN" sz="2000" dirty="0" smtClean="0"/>
              <a:t> A  </a:t>
            </a:r>
            <a:r>
              <a:rPr lang="en-IN" sz="2000" dirty="0" err="1" smtClean="0"/>
              <a:t>A</a:t>
            </a:r>
            <a:endParaRPr lang="en-IN" sz="2000" dirty="0"/>
          </a:p>
          <a:p>
            <a:pPr marL="82296" indent="0">
              <a:buNone/>
            </a:pPr>
            <a:r>
              <a:rPr lang="en-IN" sz="2000" dirty="0" smtClean="0"/>
              <a:t>B  </a:t>
            </a:r>
            <a:r>
              <a:rPr lang="en-IN" sz="2000" dirty="0" err="1" smtClean="0"/>
              <a:t>B</a:t>
            </a:r>
            <a:r>
              <a:rPr lang="en-IN" sz="2000" dirty="0" smtClean="0"/>
              <a:t>  </a:t>
            </a:r>
            <a:r>
              <a:rPr lang="en-IN" sz="2000" dirty="0"/>
              <a:t>C </a:t>
            </a:r>
            <a:r>
              <a:rPr lang="en-IN" sz="2000" dirty="0" smtClean="0"/>
              <a:t> B  A  </a:t>
            </a:r>
            <a:r>
              <a:rPr lang="en-IN" sz="2000" dirty="0" err="1" smtClean="0"/>
              <a:t>A</a:t>
            </a:r>
            <a:endParaRPr lang="en-IN" sz="2000" dirty="0"/>
          </a:p>
          <a:p>
            <a:pPr marL="82296" indent="0">
              <a:buNone/>
            </a:pPr>
            <a:r>
              <a:rPr lang="pt-BR" sz="2000" dirty="0"/>
              <a:t>B </a:t>
            </a:r>
            <a:r>
              <a:rPr lang="pt-BR" sz="2000" dirty="0" smtClean="0"/>
              <a:t> C  </a:t>
            </a:r>
            <a:r>
              <a:rPr lang="pt-BR" sz="2000" dirty="0"/>
              <a:t>D </a:t>
            </a:r>
            <a:r>
              <a:rPr lang="pt-BR" sz="2000" dirty="0" smtClean="0"/>
              <a:t> B  A  </a:t>
            </a:r>
            <a:r>
              <a:rPr lang="pt-BR" sz="2000" dirty="0"/>
              <a:t>A</a:t>
            </a:r>
          </a:p>
          <a:p>
            <a:pPr marL="82296" indent="0">
              <a:buNone/>
            </a:pPr>
            <a:r>
              <a:rPr lang="pt-BR" sz="2000" dirty="0"/>
              <a:t>B </a:t>
            </a:r>
            <a:r>
              <a:rPr lang="pt-BR" sz="2000" dirty="0" smtClean="0"/>
              <a:t> B   B  A  A  E</a:t>
            </a:r>
            <a:endParaRPr lang="pt-BR" sz="2000" dirty="0"/>
          </a:p>
          <a:p>
            <a:pPr marL="82296" indent="0">
              <a:buNone/>
            </a:pPr>
            <a:r>
              <a:rPr lang="pt-BR" sz="2000" dirty="0"/>
              <a:t>B </a:t>
            </a:r>
            <a:r>
              <a:rPr lang="pt-BR" sz="2000" dirty="0" smtClean="0"/>
              <a:t> B   A  A  E  </a:t>
            </a:r>
            <a:r>
              <a:rPr lang="pt-BR" sz="2000" dirty="0"/>
              <a:t>E</a:t>
            </a:r>
          </a:p>
          <a:p>
            <a:pPr marL="82296" indent="0">
              <a:buNone/>
            </a:pPr>
            <a:r>
              <a:rPr lang="pt-BR" sz="2000" dirty="0"/>
              <a:t>B </a:t>
            </a:r>
            <a:r>
              <a:rPr lang="pt-BR" sz="2000" dirty="0" smtClean="0"/>
              <a:t> B   A  A  E  E</a:t>
            </a:r>
          </a:p>
          <a:p>
            <a:pPr marL="82296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340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356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CCV(example 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IN" sz="2400" dirty="0" smtClean="0"/>
          </a:p>
          <a:p>
            <a:pPr marL="82296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components A, B, and E have more </a:t>
            </a:r>
            <a:r>
              <a:rPr lang="en-IN" sz="2400" dirty="0" smtClean="0"/>
              <a:t>than </a:t>
            </a:r>
            <a:r>
              <a:rPr lang="en-US" sz="2400" dirty="0">
                <a:latin typeface="cmmi10"/>
              </a:rPr>
              <a:t>Ƭ </a:t>
            </a:r>
            <a:r>
              <a:rPr lang="en-IN" sz="2400" dirty="0" smtClean="0"/>
              <a:t>pixels</a:t>
            </a:r>
            <a:r>
              <a:rPr lang="en-IN" sz="2400" dirty="0"/>
              <a:t>, and the components C and D </a:t>
            </a:r>
            <a:r>
              <a:rPr lang="en-IN" sz="2400" dirty="0" smtClean="0"/>
              <a:t>less than  </a:t>
            </a:r>
            <a:r>
              <a:rPr lang="en-IN" sz="2400" dirty="0"/>
              <a:t>pixels. Therefore the pixels in A;B </a:t>
            </a:r>
            <a:r>
              <a:rPr lang="en-IN" sz="2400" dirty="0" smtClean="0"/>
              <a:t>and E </a:t>
            </a:r>
            <a:r>
              <a:rPr lang="en-IN" sz="2400" dirty="0"/>
              <a:t>are </a:t>
            </a:r>
            <a:r>
              <a:rPr lang="en-IN" sz="2400" dirty="0" smtClean="0"/>
              <a:t>classified </a:t>
            </a:r>
            <a:r>
              <a:rPr lang="en-IN" sz="2400" dirty="0"/>
              <a:t>as coherent, while the pixels </a:t>
            </a:r>
            <a:r>
              <a:rPr lang="en-IN" sz="2400" dirty="0" smtClean="0"/>
              <a:t>in C </a:t>
            </a:r>
            <a:r>
              <a:rPr lang="en-IN" sz="2400" dirty="0"/>
              <a:t>and D are </a:t>
            </a:r>
            <a:r>
              <a:rPr lang="en-IN" sz="2400" dirty="0" smtClean="0"/>
              <a:t>classified </a:t>
            </a:r>
            <a:r>
              <a:rPr lang="en-IN" sz="2400" dirty="0"/>
              <a:t>as </a:t>
            </a:r>
            <a:r>
              <a:rPr lang="en-IN" sz="2400" dirty="0" smtClean="0"/>
              <a:t>incoherent.  The </a:t>
            </a:r>
            <a:r>
              <a:rPr lang="en-IN" sz="2400" dirty="0"/>
              <a:t>CCV for this image will be</a:t>
            </a: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6940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98752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47679"/>
              </p:ext>
            </p:extLst>
          </p:nvPr>
        </p:nvGraphicFramePr>
        <p:xfrm>
          <a:off x="1295400" y="4419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IN-COHERENT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b="1" dirty="0"/>
              <a:t>CBIR </a:t>
            </a:r>
            <a:r>
              <a:rPr lang="en-US" dirty="0"/>
              <a:t>or </a:t>
            </a:r>
            <a:r>
              <a:rPr lang="en-US" b="1" dirty="0"/>
              <a:t>Content Based Image Retrieval </a:t>
            </a:r>
            <a:r>
              <a:rPr lang="en-US" dirty="0"/>
              <a:t>is the retrieval of images based on visual features such as color, texture and </a:t>
            </a:r>
            <a:r>
              <a:rPr lang="en-US" dirty="0" smtClean="0"/>
              <a:t>shape.</a:t>
            </a:r>
            <a:r>
              <a:rPr lang="en-US" dirty="0"/>
              <a:t>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In </a:t>
            </a:r>
            <a:r>
              <a:rPr lang="en-US" dirty="0"/>
              <a:t>CBIR, each image that is stored in the database has its features extracted and compared to the features of the query image. It involves two steps.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 </a:t>
            </a:r>
            <a:r>
              <a:rPr lang="en-US" b="1" dirty="0"/>
              <a:t>Feature Extraction </a:t>
            </a:r>
            <a:r>
              <a:rPr lang="en-US" dirty="0"/>
              <a:t>The first step in the process is extracting image features to a distinguishable extent. </a:t>
            </a:r>
          </a:p>
          <a:p>
            <a:r>
              <a:rPr lang="en-US" dirty="0" smtClean="0"/>
              <a:t> </a:t>
            </a:r>
            <a:r>
              <a:rPr lang="en-US" b="1" dirty="0"/>
              <a:t>Matching </a:t>
            </a:r>
            <a:r>
              <a:rPr lang="en-US" dirty="0"/>
              <a:t>The second step involves matching these features to yield a result that is visually similar. 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94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CCV values.</a:t>
            </a:r>
            <a:endParaRPr lang="en-US" dirty="0"/>
          </a:p>
        </p:txBody>
      </p:sp>
      <p:pic>
        <p:nvPicPr>
          <p:cNvPr id="4" name="Picture 2" descr="D:\dileep\project\New Doc 3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6936971" cy="221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76400" y="2209800"/>
            <a:ext cx="6857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Manhattan Distance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2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CCV </a:t>
            </a:r>
            <a:r>
              <a:rPr lang="en-US" dirty="0" smtClean="0"/>
              <a:t>values(cont.)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each color we have a vector like this: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smtClean="0"/>
              <a:t>for r in range(64):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for g </a:t>
            </a:r>
            <a:r>
              <a:rPr lang="en-US" dirty="0"/>
              <a:t>in range(64</a:t>
            </a:r>
            <a:r>
              <a:rPr lang="en-US" dirty="0" smtClean="0"/>
              <a:t>):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   for b </a:t>
            </a:r>
            <a:r>
              <a:rPr lang="en-US" dirty="0"/>
              <a:t>in range(64</a:t>
            </a:r>
            <a:r>
              <a:rPr lang="en-US" dirty="0" smtClean="0"/>
              <a:t>):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   ccv[</a:t>
            </a:r>
            <a:r>
              <a:rPr lang="en-US" dirty="0" err="1" smtClean="0"/>
              <a:t>str</a:t>
            </a:r>
            <a:r>
              <a:rPr lang="en-US" dirty="0" smtClean="0"/>
              <a:t>(r)+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/>
              <a:t>g</a:t>
            </a:r>
            <a:r>
              <a:rPr lang="en-US" dirty="0" smtClean="0"/>
              <a:t>)+</a:t>
            </a:r>
            <a:r>
              <a:rPr lang="en-US" dirty="0" err="1" smtClean="0"/>
              <a:t>str</a:t>
            </a:r>
            <a:r>
              <a:rPr lang="en-US" dirty="0" smtClean="0"/>
              <a:t>(b)]= </a:t>
            </a:r>
          </a:p>
          <a:p>
            <a:pPr marL="82296" indent="0">
              <a:buNone/>
            </a:pPr>
            <a:r>
              <a:rPr lang="en-US" dirty="0" smtClean="0"/>
              <a:t>             &lt;(</a:t>
            </a:r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/>
              <a:t>),(</a:t>
            </a:r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/>
              <a:t>),(</a:t>
            </a:r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/>
              <a:t>),(</a:t>
            </a:r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/>
              <a:t>)……(</a:t>
            </a:r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/>
              <a:t>)&gt;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r:g:b</a:t>
            </a:r>
            <a:r>
              <a:rPr lang="en-US" dirty="0" smtClean="0"/>
              <a:t>)=  &lt;(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US" dirty="0" smtClean="0"/>
              <a:t>),(</a:t>
            </a:r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 smtClean="0"/>
              <a:t>),(</a:t>
            </a:r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 smtClean="0"/>
              <a:t>),(</a:t>
            </a:r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 smtClean="0"/>
              <a:t>)……(</a:t>
            </a:r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en-US" dirty="0" smtClean="0"/>
              <a:t>)&gt;</a:t>
            </a:r>
          </a:p>
          <a:p>
            <a:pPr marL="82296" indent="0">
              <a:buNone/>
            </a:pP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-&gt; COHERENT</a:t>
            </a:r>
          </a:p>
          <a:p>
            <a:pPr marL="82296" indent="0">
              <a:buNone/>
            </a:pPr>
            <a:r>
              <a:rPr lang="el-GR" dirty="0" smtClean="0">
                <a:latin typeface="Times New Roman"/>
                <a:cs typeface="Times New Roman"/>
              </a:rPr>
              <a:t>β </a:t>
            </a:r>
            <a:r>
              <a:rPr lang="en-US" dirty="0" smtClean="0">
                <a:latin typeface="Times New Roman"/>
                <a:cs typeface="Times New Roman"/>
              </a:rPr>
              <a:t>-&gt; INCOHERENT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7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backend is a database which is a combination of </a:t>
            </a:r>
            <a:r>
              <a:rPr lang="en-US" dirty="0" smtClean="0"/>
              <a:t>operating </a:t>
            </a:r>
            <a:r>
              <a:rPr lang="en-US" dirty="0"/>
              <a:t>file system and RDBMS </a:t>
            </a:r>
            <a:r>
              <a:rPr lang="en-US" dirty="0" smtClean="0"/>
              <a:t>. Images and the extracted features are stored in a single table named `</a:t>
            </a:r>
            <a:r>
              <a:rPr lang="en-US" dirty="0" err="1" smtClean="0"/>
              <a:t>imgdata</a:t>
            </a:r>
            <a:r>
              <a:rPr lang="en-US" dirty="0" smtClean="0"/>
              <a:t>`.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CCV values(cont.)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image in the database we have a field `key` and `vector`.</a:t>
            </a:r>
          </a:p>
          <a:p>
            <a:r>
              <a:rPr lang="en-US" dirty="0" smtClean="0"/>
              <a:t>According to the images retrieved from the color histogram we retrieve their respective keys and vectors.</a:t>
            </a:r>
          </a:p>
          <a:p>
            <a:r>
              <a:rPr lang="en-US" dirty="0" smtClean="0"/>
              <a:t>These keys and vectors are stored into a dictionary data structure which is compared with input image’s dictionary using Manhattan's distance formula.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9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919632"/>
              </p:ext>
            </p:extLst>
          </p:nvPr>
        </p:nvGraphicFramePr>
        <p:xfrm>
          <a:off x="1676400" y="2514600"/>
          <a:ext cx="6248400" cy="2209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  <a:gridCol w="1249680"/>
                <a:gridCol w="124968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Field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Key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Default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Images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LongBlob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aseline="-25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Colhist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Varchar(5000)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aseline="-25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Int(11)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Key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LongText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aseline="-25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NULL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Vector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LongText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aseline="-25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NULL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59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Applications of CBIR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Crime Prevention: </a:t>
            </a:r>
            <a:r>
              <a:rPr lang="en-US" sz="2400" dirty="0" smtClean="0"/>
              <a:t>Automatic face recognition systems, used by police forces.</a:t>
            </a:r>
          </a:p>
          <a:p>
            <a:r>
              <a:rPr lang="en-US" sz="2400" b="1" dirty="0" smtClean="0"/>
              <a:t>Security Check: </a:t>
            </a:r>
            <a:r>
              <a:rPr lang="en-US" sz="2400" dirty="0" smtClean="0"/>
              <a:t>Finger print or retina scanning for access privileges.</a:t>
            </a:r>
          </a:p>
          <a:p>
            <a:r>
              <a:rPr lang="en-US" sz="2400" b="1" dirty="0" smtClean="0"/>
              <a:t>Medical Diagnosis: </a:t>
            </a:r>
            <a:r>
              <a:rPr lang="en-US" sz="2400" dirty="0" smtClean="0"/>
              <a:t>Using CBIR in a medical images to aid diagnosis by identifying similar past cases</a:t>
            </a:r>
            <a:r>
              <a:rPr lang="en-US" sz="2800" dirty="0" smtClean="0"/>
              <a:t>.</a:t>
            </a:r>
          </a:p>
          <a:p>
            <a:r>
              <a:rPr lang="en-US" sz="2400" b="1" dirty="0" smtClean="0"/>
              <a:t>Intellectual Property:</a:t>
            </a:r>
            <a:r>
              <a:rPr lang="en-US" sz="2800" dirty="0" smtClean="0"/>
              <a:t> </a:t>
            </a:r>
            <a:r>
              <a:rPr lang="en-US" sz="2400" dirty="0" smtClean="0"/>
              <a:t>Trademark image registration, where a new candidate mark is compared with existing marks to ensure no risk of confusing property ownership</a:t>
            </a:r>
            <a:r>
              <a:rPr lang="en-US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7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2050" name="Picture 2" descr="C:\Users\Abhi\Desktop\testcases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282514"/>
            <a:ext cx="7499350" cy="396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5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cases(cont.)</a:t>
            </a:r>
            <a:endParaRPr lang="en-US" dirty="0"/>
          </a:p>
        </p:txBody>
      </p:sp>
      <p:pic>
        <p:nvPicPr>
          <p:cNvPr id="3074" name="Picture 2" descr="C:\Users\Abhi\Desktop\testcases\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752600"/>
            <a:ext cx="7499350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16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cases(cont.)</a:t>
            </a:r>
          </a:p>
        </p:txBody>
      </p:sp>
      <p:pic>
        <p:nvPicPr>
          <p:cNvPr id="4099" name="Picture 3" descr="C:\Users\Abhi\Desktop\testcases\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600200"/>
            <a:ext cx="74993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2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cases(cont.)</a:t>
            </a:r>
          </a:p>
        </p:txBody>
      </p:sp>
      <p:pic>
        <p:nvPicPr>
          <p:cNvPr id="5122" name="Picture 2" descr="C:\Users\Abhi\Desktop\testcases\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600201"/>
            <a:ext cx="74993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9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12" y="1900237"/>
            <a:ext cx="5419725" cy="3895725"/>
          </a:xfrm>
        </p:spPr>
      </p:pic>
    </p:spTree>
    <p:extLst>
      <p:ext uri="{BB962C8B-B14F-4D97-AF65-F5344CB8AC3E}">
        <p14:creationId xmlns:p14="http://schemas.microsoft.com/office/powerpoint/2010/main" val="29448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cases(cont.)</a:t>
            </a:r>
          </a:p>
        </p:txBody>
      </p:sp>
      <p:pic>
        <p:nvPicPr>
          <p:cNvPr id="6146" name="Picture 2" descr="C:\Users\Abhi\Desktop\testcases\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600200"/>
            <a:ext cx="74993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94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053" y="1"/>
            <a:ext cx="7498080" cy="685799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000" dirty="0" smtClean="0"/>
              <a:t>Test image</a:t>
            </a:r>
          </a:p>
          <a:p>
            <a:pPr marL="82296" indent="0" algn="ctr">
              <a:buNone/>
            </a:pPr>
            <a:endParaRPr lang="en-US" sz="4400" dirty="0"/>
          </a:p>
          <a:p>
            <a:pPr marL="82296" indent="0">
              <a:buNone/>
            </a:pPr>
            <a:r>
              <a:rPr lang="en-US" sz="4000" dirty="0" smtClean="0"/>
              <a:t>Retrieved</a:t>
            </a:r>
          </a:p>
          <a:p>
            <a:pPr marL="82296" indent="0" algn="ctr">
              <a:buNone/>
            </a:pPr>
            <a:endParaRPr lang="en-US" sz="4400" dirty="0"/>
          </a:p>
          <a:p>
            <a:pPr marL="82296" indent="0" algn="ctr">
              <a:buNone/>
            </a:pPr>
            <a:endParaRPr lang="en-US" sz="4400" dirty="0" smtClean="0"/>
          </a:p>
          <a:p>
            <a:pPr marL="82296" indent="0" algn="ctr">
              <a:buNone/>
            </a:pPr>
            <a:endParaRPr lang="en-US" sz="4400" dirty="0"/>
          </a:p>
          <a:p>
            <a:pPr marL="82296" indent="0" algn="ctr">
              <a:buNone/>
            </a:pPr>
            <a:endParaRPr lang="en-US" sz="4400" dirty="0" smtClean="0"/>
          </a:p>
          <a:p>
            <a:pPr marL="82296" indent="0" algn="ctr">
              <a:buNone/>
            </a:pPr>
            <a:endParaRPr lang="en-US" sz="4400" dirty="0"/>
          </a:p>
          <a:p>
            <a:pPr marL="82296" indent="0" algn="ctr">
              <a:buNone/>
            </a:pPr>
            <a:r>
              <a:rPr lang="en-US" sz="4400" dirty="0" smtClean="0"/>
              <a:t>Thank You</a:t>
            </a:r>
            <a:endParaRPr lang="en-IN" sz="4400" dirty="0"/>
          </a:p>
        </p:txBody>
      </p:sp>
      <p:pic>
        <p:nvPicPr>
          <p:cNvPr id="8194" name="Picture 2" descr="D:\dileep\project\Smiley 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974895"/>
            <a:ext cx="1808558" cy="16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dileep\project\th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25650"/>
            <a:ext cx="2209800" cy="21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dileep\project\smiley_faces_3_ballo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68" y="2209800"/>
            <a:ext cx="2445837" cy="237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dileep\project\t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dileep\project\th (2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4838700"/>
            <a:ext cx="2136775" cy="185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D:\dileep\project\3d-smileys-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39" y="1"/>
            <a:ext cx="1728107" cy="170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:\dileep\project\th (3)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38698"/>
            <a:ext cx="1682293" cy="185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6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Representations in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6629400" cy="2590800"/>
          </a:xfrm>
        </p:spPr>
        <p:txBody>
          <a:bodyPr/>
          <a:lstStyle/>
          <a:p>
            <a:r>
              <a:rPr lang="en-US" dirty="0" smtClean="0"/>
              <a:t>Color Histogram</a:t>
            </a:r>
          </a:p>
          <a:p>
            <a:r>
              <a:rPr lang="en-US" dirty="0" smtClean="0"/>
              <a:t>Color Coherence Vector</a:t>
            </a:r>
          </a:p>
        </p:txBody>
      </p:sp>
    </p:spTree>
    <p:extLst>
      <p:ext uri="{BB962C8B-B14F-4D97-AF65-F5344CB8AC3E}">
        <p14:creationId xmlns:p14="http://schemas.microsoft.com/office/powerpoint/2010/main" val="20932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49808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smtClean="0"/>
              <a:t>color </a:t>
            </a:r>
            <a:r>
              <a:rPr lang="en-US" dirty="0"/>
              <a:t>histogram H is a vector &lt;h1, h2,….., </a:t>
            </a:r>
            <a:r>
              <a:rPr lang="en-US" dirty="0" err="1"/>
              <a:t>hn</a:t>
            </a:r>
            <a:r>
              <a:rPr lang="en-US" dirty="0"/>
              <a:t>&gt; in which </a:t>
            </a:r>
            <a:r>
              <a:rPr lang="en-US" dirty="0" smtClean="0"/>
              <a:t>each color </a:t>
            </a:r>
            <a:r>
              <a:rPr lang="en-US" dirty="0"/>
              <a:t>bucket </a:t>
            </a:r>
            <a:r>
              <a:rPr lang="en-US" dirty="0" err="1"/>
              <a:t>hj</a:t>
            </a:r>
            <a:r>
              <a:rPr lang="en-US" dirty="0"/>
              <a:t> contains the number of pixels of </a:t>
            </a:r>
            <a:r>
              <a:rPr lang="en-US" dirty="0" smtClean="0"/>
              <a:t>color </a:t>
            </a:r>
            <a:r>
              <a:rPr lang="en-US" dirty="0"/>
              <a:t>j in the image. </a:t>
            </a:r>
            <a:endParaRPr lang="en-US" dirty="0" smtClean="0"/>
          </a:p>
          <a:p>
            <a:r>
              <a:rPr lang="en-US" dirty="0"/>
              <a:t>Typically images are represented in the RGB </a:t>
            </a:r>
            <a:r>
              <a:rPr lang="en-US" dirty="0" smtClean="0"/>
              <a:t>color </a:t>
            </a:r>
            <a:r>
              <a:rPr lang="en-US" dirty="0"/>
              <a:t>space, and a few of the most significant bits are used from each </a:t>
            </a:r>
            <a:r>
              <a:rPr lang="en-US" dirty="0" smtClean="0"/>
              <a:t>color channel.</a:t>
            </a:r>
          </a:p>
          <a:p>
            <a:r>
              <a:rPr lang="en-US" dirty="0"/>
              <a:t>For a given image I, the </a:t>
            </a:r>
            <a:r>
              <a:rPr lang="en-US" dirty="0" smtClean="0"/>
              <a:t>color </a:t>
            </a:r>
            <a:r>
              <a:rPr lang="en-US" dirty="0"/>
              <a:t>histogram HI is a compact summary of the image. A database of images can be queried to find the most similar image to I, and can return the image I’ with the most similar </a:t>
            </a:r>
            <a:r>
              <a:rPr lang="en-US" dirty="0" smtClean="0"/>
              <a:t>color </a:t>
            </a:r>
            <a:r>
              <a:rPr lang="en-US" dirty="0"/>
              <a:t>histogram HI’. </a:t>
            </a:r>
          </a:p>
        </p:txBody>
      </p:sp>
    </p:spTree>
    <p:extLst>
      <p:ext uri="{BB962C8B-B14F-4D97-AF65-F5344CB8AC3E}">
        <p14:creationId xmlns:p14="http://schemas.microsoft.com/office/powerpoint/2010/main" val="39290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images using color histogram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color </a:t>
                </a:r>
                <a:r>
                  <a:rPr lang="en-US" dirty="0"/>
                  <a:t>histograms are compared using the sum of squared differences (L2-distance) or the sum of absolute value of differences (L1-distance). So the most similar image to I would be the image </a:t>
                </a:r>
                <a:r>
                  <a:rPr lang="en-US" dirty="0" smtClean="0"/>
                  <a:t>I` </a:t>
                </a:r>
                <a:r>
                  <a:rPr lang="en-US" dirty="0"/>
                  <a:t>minimizing </a:t>
                </a:r>
              </a:p>
              <a:p>
                <a:r>
                  <a:rPr lang="en-US" b="1" dirty="0" smtClean="0"/>
                  <a:t>||HI – HI`||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𝟕𝟔𝟖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𝑯𝑰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𝑯𝑰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`[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𝑱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])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l-GR" dirty="0" smtClean="0"/>
              </a:p>
              <a:p>
                <a:pPr marL="82296" indent="0">
                  <a:buNone/>
                </a:pPr>
                <a:r>
                  <a:rPr lang="en-US" dirty="0" smtClean="0"/>
                  <a:t>(for L2-distance), </a:t>
                </a:r>
                <a:r>
                  <a:rPr lang="en-US" dirty="0"/>
                  <a:t>or </a:t>
                </a:r>
              </a:p>
              <a:p>
                <a:r>
                  <a:rPr lang="en-US" b="1" dirty="0"/>
                  <a:t>||HI – </a:t>
                </a:r>
                <a:r>
                  <a:rPr lang="en-US" b="1" dirty="0" smtClean="0"/>
                  <a:t>HI`||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𝟕𝟔𝟖</m:t>
                        </m:r>
                      </m:sup>
                      <m:e>
                        <m:r>
                          <a:rPr lang="en-US" b="1" i="1" smtClean="0">
                            <a:latin typeface="Cambria Math"/>
                          </a:rPr>
                          <m:t>|</m:t>
                        </m:r>
                        <m:r>
                          <a:rPr lang="en-US" b="1" i="1">
                            <a:latin typeface="Cambria Math"/>
                          </a:rPr>
                          <m:t>𝑯𝑰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𝑯𝑰</m:t>
                        </m:r>
                        <m:r>
                          <a:rPr lang="en-US" b="1" i="1">
                            <a:latin typeface="Cambria Math"/>
                          </a:rPr>
                          <m:t>`[</m:t>
                        </m:r>
                        <m:r>
                          <a:rPr lang="en-US" b="1" i="1">
                            <a:latin typeface="Cambria Math"/>
                          </a:rPr>
                          <m:t>𝑱</m:t>
                        </m:r>
                        <m:r>
                          <a:rPr lang="en-US" b="1" i="1">
                            <a:latin typeface="Cambria Math"/>
                          </a:rPr>
                          <m:t>]|</m:t>
                        </m:r>
                      </m:e>
                    </m:nary>
                  </m:oMath>
                </a14:m>
                <a:endParaRPr lang="el-GR" dirty="0"/>
              </a:p>
              <a:p>
                <a:pPr marL="82296" indent="0">
                  <a:buNone/>
                </a:pPr>
                <a:r>
                  <a:rPr lang="en-US" dirty="0" smtClean="0"/>
                  <a:t>(for </a:t>
                </a:r>
                <a:r>
                  <a:rPr lang="en-US" dirty="0"/>
                  <a:t>the </a:t>
                </a:r>
                <a:r>
                  <a:rPr lang="en-US" dirty="0" smtClean="0"/>
                  <a:t>L1-distance).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3" t="-1652" r="-569" b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15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Histogram(cont.)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498080" cy="5562600"/>
          </a:xfrm>
        </p:spPr>
        <p:txBody>
          <a:bodyPr/>
          <a:lstStyle/>
          <a:p>
            <a:pPr marL="82296" indent="0">
              <a:buNone/>
            </a:pPr>
            <a:r>
              <a:rPr lang="en-US" sz="2400" dirty="0" smtClean="0"/>
              <a:t>Test image</a:t>
            </a:r>
            <a:endParaRPr lang="en-IN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Result images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5122" name="Picture 2" descr="D:\dileep\project\proj\6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593850"/>
            <a:ext cx="2057399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dileep\project\proj\6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3429000"/>
            <a:ext cx="2057399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dileep\project\proj\6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27" y="3429000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dileep\project\proj\7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29000"/>
            <a:ext cx="20574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dileep\project\proj\66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5181600"/>
            <a:ext cx="20573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D:\dileep\project\proj\84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54" y="5181600"/>
            <a:ext cx="2061152" cy="13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:\dileep\project\proj\84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5181600"/>
            <a:ext cx="2057399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Coherence Vector (CCV)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Color coherence method is </a:t>
            </a:r>
            <a:r>
              <a:rPr lang="en-US" dirty="0"/>
              <a:t>a histogram-based </a:t>
            </a:r>
            <a:r>
              <a:rPr lang="en-US" dirty="0" smtClean="0"/>
              <a:t>method for </a:t>
            </a:r>
            <a:r>
              <a:rPr lang="en-US" dirty="0"/>
              <a:t>comparing images that incorporates </a:t>
            </a:r>
            <a:r>
              <a:rPr lang="en-US" dirty="0" smtClean="0"/>
              <a:t>spatial information.</a:t>
            </a:r>
          </a:p>
          <a:p>
            <a:r>
              <a:rPr lang="en-US" dirty="0"/>
              <a:t>In </a:t>
            </a:r>
            <a:r>
              <a:rPr lang="en-US" dirty="0" smtClean="0"/>
              <a:t>color coherence process, each pixel is classified into a given </a:t>
            </a:r>
            <a:r>
              <a:rPr lang="en-US" dirty="0"/>
              <a:t>color bucket as either coherent or </a:t>
            </a:r>
            <a:r>
              <a:rPr lang="en-US" dirty="0" smtClean="0"/>
              <a:t>incoherent, based </a:t>
            </a:r>
            <a:r>
              <a:rPr lang="en-US" dirty="0"/>
              <a:t>on whether or not it is part of </a:t>
            </a:r>
            <a:r>
              <a:rPr lang="en-US" dirty="0" smtClean="0"/>
              <a:t>a large </a:t>
            </a:r>
            <a:r>
              <a:rPr lang="en-US" dirty="0"/>
              <a:t>similarly-colored region</a:t>
            </a:r>
            <a:r>
              <a:rPr lang="en-US" dirty="0" smtClean="0"/>
              <a:t>.</a:t>
            </a:r>
          </a:p>
          <a:p>
            <a:r>
              <a:rPr lang="en-US" dirty="0"/>
              <a:t>A color </a:t>
            </a:r>
            <a:r>
              <a:rPr lang="en-US" dirty="0" smtClean="0"/>
              <a:t>coherence vector </a:t>
            </a:r>
            <a:r>
              <a:rPr lang="en-US" dirty="0"/>
              <a:t>(CCV) stores the number of </a:t>
            </a:r>
            <a:r>
              <a:rPr lang="en-US" dirty="0" smtClean="0"/>
              <a:t>coherent versus </a:t>
            </a:r>
            <a:r>
              <a:rPr lang="en-US" dirty="0"/>
              <a:t>incoherent pixels with each color.</a:t>
            </a:r>
          </a:p>
        </p:txBody>
      </p:sp>
    </p:spTree>
    <p:extLst>
      <p:ext uri="{BB962C8B-B14F-4D97-AF65-F5344CB8AC3E}">
        <p14:creationId xmlns:p14="http://schemas.microsoft.com/office/powerpoint/2010/main" val="15306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CCV(cont.)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Color </a:t>
            </a:r>
            <a:r>
              <a:rPr lang="en-US" i="1" dirty="0"/>
              <a:t>coherence </a:t>
            </a:r>
            <a:r>
              <a:rPr lang="en-US" dirty="0"/>
              <a:t>i</a:t>
            </a:r>
            <a:r>
              <a:rPr lang="en-US" dirty="0" smtClean="0"/>
              <a:t>s the degree </a:t>
            </a:r>
            <a:r>
              <a:rPr lang="en-US" dirty="0"/>
              <a:t>to which pixels of that color are </a:t>
            </a:r>
            <a:r>
              <a:rPr lang="en-US" dirty="0" smtClean="0"/>
              <a:t>members of </a:t>
            </a:r>
            <a:r>
              <a:rPr lang="en-US" dirty="0"/>
              <a:t>large similarly-colored regions. </a:t>
            </a:r>
            <a:endParaRPr lang="en-US" dirty="0" smtClean="0"/>
          </a:p>
          <a:p>
            <a:r>
              <a:rPr lang="en-US" dirty="0" smtClean="0"/>
              <a:t>We refer to </a:t>
            </a:r>
            <a:r>
              <a:rPr lang="en-US" dirty="0"/>
              <a:t>these </a:t>
            </a:r>
            <a:r>
              <a:rPr lang="en-US" dirty="0" smtClean="0"/>
              <a:t>significant </a:t>
            </a:r>
            <a:r>
              <a:rPr lang="en-US" dirty="0"/>
              <a:t>regions as </a:t>
            </a:r>
            <a:r>
              <a:rPr lang="en-US" i="1" dirty="0"/>
              <a:t>coherent </a:t>
            </a:r>
            <a:r>
              <a:rPr lang="en-US" i="1" dirty="0" smtClean="0"/>
              <a:t>regions</a:t>
            </a:r>
            <a:r>
              <a:rPr lang="en-US" dirty="0" smtClean="0"/>
              <a:t>, and </a:t>
            </a:r>
            <a:r>
              <a:rPr lang="en-US" dirty="0"/>
              <a:t>observe that they are of </a:t>
            </a:r>
            <a:r>
              <a:rPr lang="en-US" dirty="0" smtClean="0"/>
              <a:t>significant importance </a:t>
            </a:r>
            <a:r>
              <a:rPr lang="en-US" dirty="0"/>
              <a:t>in characterizing images</a:t>
            </a:r>
            <a:r>
              <a:rPr lang="en-US" dirty="0" smtClean="0"/>
              <a:t>.</a:t>
            </a:r>
          </a:p>
          <a:p>
            <a:r>
              <a:rPr lang="en-US" dirty="0"/>
              <a:t>By separating coherent pixels from incoherent pixels, CCV's provide finer distinctions than color histograms.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394</TotalTime>
  <Words>1470</Words>
  <Application>Microsoft Office PowerPoint</Application>
  <PresentationFormat>On-screen Show (4:3)</PresentationFormat>
  <Paragraphs>202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Content Based Image Retrieval </vt:lpstr>
      <vt:lpstr>Introduction</vt:lpstr>
      <vt:lpstr>Feature Extraction</vt:lpstr>
      <vt:lpstr>Feature Representations in this project</vt:lpstr>
      <vt:lpstr>Color Histogram</vt:lpstr>
      <vt:lpstr>Comparing images using color histogram</vt:lpstr>
      <vt:lpstr>Color Histogram(cont.)</vt:lpstr>
      <vt:lpstr>Color Coherence Vector (CCV)</vt:lpstr>
      <vt:lpstr>CCV(cont.)</vt:lpstr>
      <vt:lpstr>CCV (cont.)</vt:lpstr>
      <vt:lpstr>CCV (Cont.) </vt:lpstr>
      <vt:lpstr>Computing CCV</vt:lpstr>
      <vt:lpstr>Computing CCV(Cont.)</vt:lpstr>
      <vt:lpstr>Computing CCV(Cont.)</vt:lpstr>
      <vt:lpstr>Computing CCV(example)</vt:lpstr>
      <vt:lpstr>Computing CCV(example cont.)</vt:lpstr>
      <vt:lpstr>Computing CCV(example cont.)</vt:lpstr>
      <vt:lpstr>Computing CCV(example cont.)</vt:lpstr>
      <vt:lpstr>Computing CCV(example cont.)</vt:lpstr>
      <vt:lpstr>Comparing CCV values.</vt:lpstr>
      <vt:lpstr>Comparing CCV values(cont.)</vt:lpstr>
      <vt:lpstr>Backend</vt:lpstr>
      <vt:lpstr>Comparing CCV values(cont.)</vt:lpstr>
      <vt:lpstr>Backend(cont.)</vt:lpstr>
      <vt:lpstr>Applications of CBIR</vt:lpstr>
      <vt:lpstr>Test cases</vt:lpstr>
      <vt:lpstr>Test cases(cont.)</vt:lpstr>
      <vt:lpstr>Test cases(cont.)</vt:lpstr>
      <vt:lpstr>Test cases(cont.)</vt:lpstr>
      <vt:lpstr>Test cases(cont.)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Image Retrieval (CBIR) </dc:title>
  <dc:creator>Abhi</dc:creator>
  <cp:lastModifiedBy>dileep</cp:lastModifiedBy>
  <cp:revision>45</cp:revision>
  <dcterms:created xsi:type="dcterms:W3CDTF">2006-08-16T00:00:00Z</dcterms:created>
  <dcterms:modified xsi:type="dcterms:W3CDTF">2014-04-10T09:25:54Z</dcterms:modified>
</cp:coreProperties>
</file>