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5" r:id="rId10"/>
    <p:sldId id="266" r:id="rId11"/>
    <p:sldId id="278" r:id="rId12"/>
    <p:sldId id="280" r:id="rId13"/>
    <p:sldId id="281" r:id="rId14"/>
    <p:sldId id="292" r:id="rId15"/>
    <p:sldId id="293" r:id="rId16"/>
    <p:sldId id="294" r:id="rId17"/>
    <p:sldId id="295" r:id="rId18"/>
    <p:sldId id="279" r:id="rId19"/>
    <p:sldId id="282" r:id="rId20"/>
    <p:sldId id="296" r:id="rId21"/>
    <p:sldId id="297" r:id="rId22"/>
    <p:sldId id="298" r:id="rId23"/>
    <p:sldId id="299" r:id="rId24"/>
    <p:sldId id="300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291" r:id="rId33"/>
    <p:sldId id="30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A476-041B-4E72-B82A-72B5373F22FF}" type="datetimeFigureOut">
              <a:rPr lang="en-IN" smtClean="0"/>
              <a:t>28-04-2017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49CF-1457-42EB-B45B-1F16A299F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80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A476-041B-4E72-B82A-72B5373F22FF}" type="datetimeFigureOut">
              <a:rPr lang="en-IN" smtClean="0"/>
              <a:t>28-04-2017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49CF-1457-42EB-B45B-1F16A299F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28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A476-041B-4E72-B82A-72B5373F22FF}" type="datetimeFigureOut">
              <a:rPr lang="en-IN" smtClean="0"/>
              <a:t>28-04-2017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49CF-1457-42EB-B45B-1F16A299FA9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2051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A476-041B-4E72-B82A-72B5373F22FF}" type="datetimeFigureOut">
              <a:rPr lang="en-IN" smtClean="0"/>
              <a:t>28-04-2017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49CF-1457-42EB-B45B-1F16A299F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363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A476-041B-4E72-B82A-72B5373F22FF}" type="datetimeFigureOut">
              <a:rPr lang="en-IN" smtClean="0"/>
              <a:t>28-04-2017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49CF-1457-42EB-B45B-1F16A299FA9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5663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A476-041B-4E72-B82A-72B5373F22FF}" type="datetimeFigureOut">
              <a:rPr lang="en-IN" smtClean="0"/>
              <a:t>28-04-2017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49CF-1457-42EB-B45B-1F16A299F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703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A476-041B-4E72-B82A-72B5373F22FF}" type="datetimeFigureOut">
              <a:rPr lang="en-IN" smtClean="0"/>
              <a:t>28-04-2017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49CF-1457-42EB-B45B-1F16A299F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557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A476-041B-4E72-B82A-72B5373F22FF}" type="datetimeFigureOut">
              <a:rPr lang="en-IN" smtClean="0"/>
              <a:t>28-04-2017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49CF-1457-42EB-B45B-1F16A299F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3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A476-041B-4E72-B82A-72B5373F22FF}" type="datetimeFigureOut">
              <a:rPr lang="en-IN" smtClean="0"/>
              <a:t>28-04-2017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49CF-1457-42EB-B45B-1F16A299F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74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A476-041B-4E72-B82A-72B5373F22FF}" type="datetimeFigureOut">
              <a:rPr lang="en-IN" smtClean="0"/>
              <a:t>28-04-2017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49CF-1457-42EB-B45B-1F16A299F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04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A476-041B-4E72-B82A-72B5373F22FF}" type="datetimeFigureOut">
              <a:rPr lang="en-IN" smtClean="0"/>
              <a:t>28-04-2017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49CF-1457-42EB-B45B-1F16A299F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86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A476-041B-4E72-B82A-72B5373F22FF}" type="datetimeFigureOut">
              <a:rPr lang="en-IN" smtClean="0"/>
              <a:t>28-04-2017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49CF-1457-42EB-B45B-1F16A299F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95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A476-041B-4E72-B82A-72B5373F22FF}" type="datetimeFigureOut">
              <a:rPr lang="en-IN" smtClean="0"/>
              <a:t>28-04-2017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49CF-1457-42EB-B45B-1F16A299F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34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A476-041B-4E72-B82A-72B5373F22FF}" type="datetimeFigureOut">
              <a:rPr lang="en-IN" smtClean="0"/>
              <a:t>28-04-2017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49CF-1457-42EB-B45B-1F16A299F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56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A476-041B-4E72-B82A-72B5373F22FF}" type="datetimeFigureOut">
              <a:rPr lang="en-IN" smtClean="0"/>
              <a:t>28-04-2017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49CF-1457-42EB-B45B-1F16A299F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44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A476-041B-4E72-B82A-72B5373F22FF}" type="datetimeFigureOut">
              <a:rPr lang="en-IN" smtClean="0"/>
              <a:t>28-04-2017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49CF-1457-42EB-B45B-1F16A299F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05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6A476-041B-4E72-B82A-72B5373F22FF}" type="datetimeFigureOut">
              <a:rPr lang="en-IN" smtClean="0"/>
              <a:t>28-04-2017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1749CF-1457-42EB-B45B-1F16A299F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89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773" y="795131"/>
            <a:ext cx="9144000" cy="1083524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Child Day Care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773" y="2336662"/>
            <a:ext cx="9144000" cy="3655826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IN" sz="2000" dirty="0"/>
              <a:t>INSTRUCTOR : NURCAN YURUK</a:t>
            </a:r>
          </a:p>
          <a:p>
            <a:pPr algn="ctr"/>
            <a:r>
              <a:rPr lang="en-IN" sz="2000" dirty="0"/>
              <a:t>COURSE : CS6360.002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/>
              <a:t>PRESENTED</a:t>
            </a:r>
          </a:p>
          <a:p>
            <a:pPr algn="ctr"/>
            <a:r>
              <a:rPr lang="en-IN" sz="2000" dirty="0"/>
              <a:t>BY</a:t>
            </a:r>
          </a:p>
          <a:p>
            <a:pPr algn="ctr"/>
            <a:r>
              <a:rPr lang="en-IN" sz="2000" dirty="0"/>
              <a:t>TEJA MUKKA (txm162230)</a:t>
            </a:r>
          </a:p>
          <a:p>
            <a:pPr algn="ctr"/>
            <a:r>
              <a:rPr lang="en-IN" sz="2000" dirty="0"/>
              <a:t>DILEEP GUDENA (dxg161730)</a:t>
            </a:r>
          </a:p>
          <a:p>
            <a:pPr algn="ctr"/>
            <a:r>
              <a:rPr lang="en-IN" sz="2000" dirty="0"/>
              <a:t>KRUPALI CHANDRAKANTBHAI PATEL (kxp160630)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/>
              <a:t>April 26, 2017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113" y="6450495"/>
            <a:ext cx="300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DATABASE FINAL PROJECT</a:t>
            </a:r>
          </a:p>
        </p:txBody>
      </p:sp>
    </p:spTree>
    <p:extLst>
      <p:ext uri="{BB962C8B-B14F-4D97-AF65-F5344CB8AC3E}">
        <p14:creationId xmlns:p14="http://schemas.microsoft.com/office/powerpoint/2010/main" val="333752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5360"/>
          </a:xfrm>
        </p:spPr>
        <p:txBody>
          <a:bodyPr/>
          <a:lstStyle/>
          <a:p>
            <a:r>
              <a:rPr lang="en-IN" dirty="0"/>
              <a:t>Relational Schema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4961"/>
            <a:ext cx="8596668" cy="4456402"/>
          </a:xfrm>
        </p:spPr>
        <p:txBody>
          <a:bodyPr/>
          <a:lstStyle/>
          <a:p>
            <a:r>
              <a:rPr lang="en-IN" dirty="0" err="1"/>
              <a:t>SalaryComputation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Department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67255" y="2149538"/>
            <a:ext cx="850674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67255" y="3447407"/>
            <a:ext cx="2359745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08280" y="4702249"/>
            <a:ext cx="199547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07483" y="1918172"/>
            <a:ext cx="188729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06689" y="3175303"/>
            <a:ext cx="2272056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905893" y="4469661"/>
            <a:ext cx="227213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905890" y="1916472"/>
            <a:ext cx="2024092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905095" y="3071169"/>
            <a:ext cx="2130326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904299" y="2001539"/>
            <a:ext cx="2112538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904298" y="3101726"/>
            <a:ext cx="2336408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904298" y="4356499"/>
            <a:ext cx="2153528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253100"/>
              </p:ext>
            </p:extLst>
          </p:nvPr>
        </p:nvGraphicFramePr>
        <p:xfrm>
          <a:off x="904298" y="2149537"/>
          <a:ext cx="3159490" cy="254000"/>
        </p:xfrm>
        <a:graphic>
          <a:graphicData uri="http://schemas.openxmlformats.org/drawingml/2006/table">
            <a:tbl>
              <a:tblPr/>
              <a:tblGrid>
                <a:gridCol w="939307">
                  <a:extLst>
                    <a:ext uri="{9D8B030D-6E8A-4147-A177-3AD203B41FA5}">
                      <a16:colId xmlns:a16="http://schemas.microsoft.com/office/drawing/2014/main" val="1012236255"/>
                    </a:ext>
                  </a:extLst>
                </a:gridCol>
                <a:gridCol w="704481">
                  <a:extLst>
                    <a:ext uri="{9D8B030D-6E8A-4147-A177-3AD203B41FA5}">
                      <a16:colId xmlns:a16="http://schemas.microsoft.com/office/drawing/2014/main" val="677548155"/>
                    </a:ext>
                  </a:extLst>
                </a:gridCol>
                <a:gridCol w="757851">
                  <a:extLst>
                    <a:ext uri="{9D8B030D-6E8A-4147-A177-3AD203B41FA5}">
                      <a16:colId xmlns:a16="http://schemas.microsoft.com/office/drawing/2014/main" val="1352745484"/>
                    </a:ext>
                  </a:extLst>
                </a:gridCol>
                <a:gridCol w="757851">
                  <a:extLst>
                    <a:ext uri="{9D8B030D-6E8A-4147-A177-3AD203B41FA5}">
                      <a16:colId xmlns:a16="http://schemas.microsoft.com/office/drawing/2014/main" val="23926204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1" i="0" u="sng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CareTakerSSN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1" i="0" u="sng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Timing_Id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1" i="0" u="sng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Job_Id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Salary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988306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05091" y="1916949"/>
            <a:ext cx="2049397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435221"/>
              </p:ext>
            </p:extLst>
          </p:nvPr>
        </p:nvGraphicFramePr>
        <p:xfrm>
          <a:off x="904297" y="3388601"/>
          <a:ext cx="1992546" cy="254000"/>
        </p:xfrm>
        <a:graphic>
          <a:graphicData uri="http://schemas.openxmlformats.org/drawingml/2006/table">
            <a:tbl>
              <a:tblPr/>
              <a:tblGrid>
                <a:gridCol w="569299">
                  <a:extLst>
                    <a:ext uri="{9D8B030D-6E8A-4147-A177-3AD203B41FA5}">
                      <a16:colId xmlns:a16="http://schemas.microsoft.com/office/drawing/2014/main" val="2564391618"/>
                    </a:ext>
                  </a:extLst>
                </a:gridCol>
                <a:gridCol w="759065">
                  <a:extLst>
                    <a:ext uri="{9D8B030D-6E8A-4147-A177-3AD203B41FA5}">
                      <a16:colId xmlns:a16="http://schemas.microsoft.com/office/drawing/2014/main" val="2761321674"/>
                    </a:ext>
                  </a:extLst>
                </a:gridCol>
                <a:gridCol w="664182">
                  <a:extLst>
                    <a:ext uri="{9D8B030D-6E8A-4147-A177-3AD203B41FA5}">
                      <a16:colId xmlns:a16="http://schemas.microsoft.com/office/drawing/2014/main" val="407047616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sng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Dept_ID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Dept_Name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Mgr_SSN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155497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05091" y="3156013"/>
            <a:ext cx="202417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88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3379"/>
          </a:xfrm>
        </p:spPr>
        <p:txBody>
          <a:bodyPr/>
          <a:lstStyle/>
          <a:p>
            <a:r>
              <a:rPr lang="en-IN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1661"/>
            <a:ext cx="8596668" cy="5496339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CREATE OR REPLACE PROCEDURE CLASS_LIST</a:t>
            </a:r>
          </a:p>
          <a:p>
            <a:r>
              <a:rPr lang="en-IN" dirty="0"/>
              <a:t>( CLASS_ID IN CHILD.CLASS %TYPE) AS</a:t>
            </a:r>
          </a:p>
          <a:p>
            <a:r>
              <a:rPr lang="en-IN" dirty="0"/>
              <a:t>CHILD_ID CHILD.CHILD_ID%TYPE;</a:t>
            </a:r>
          </a:p>
          <a:p>
            <a:r>
              <a:rPr lang="en-IN" dirty="0"/>
              <a:t>CHILD_FNAME CHILD.FNAME%TYPE;</a:t>
            </a:r>
          </a:p>
          <a:p>
            <a:r>
              <a:rPr lang="en-IN" dirty="0"/>
              <a:t>CURSOR RESULT IS</a:t>
            </a:r>
          </a:p>
          <a:p>
            <a:r>
              <a:rPr lang="en-IN" dirty="0"/>
              <a:t>(SELECT CHILD_ID,FNAME</a:t>
            </a:r>
          </a:p>
          <a:p>
            <a:r>
              <a:rPr lang="en-IN" dirty="0"/>
              <a:t>FROM CHILD WHERE CLASS_ID=CLASS);</a:t>
            </a:r>
          </a:p>
          <a:p>
            <a:r>
              <a:rPr lang="en-IN" dirty="0"/>
              <a:t>BEGIN</a:t>
            </a:r>
          </a:p>
          <a:p>
            <a:r>
              <a:rPr lang="en-IN" dirty="0"/>
              <a:t>OPEN RESULT;</a:t>
            </a:r>
          </a:p>
          <a:p>
            <a:r>
              <a:rPr lang="en-IN" dirty="0"/>
              <a:t>LOOP</a:t>
            </a:r>
          </a:p>
          <a:p>
            <a:r>
              <a:rPr lang="en-IN" dirty="0"/>
              <a:t>FETCH RESULT INTO CHILD_ID,CHILD_FNAME;</a:t>
            </a:r>
          </a:p>
          <a:p>
            <a:r>
              <a:rPr lang="en-IN" dirty="0"/>
              <a:t>EXIT WHEN (RESULT%NOTFOUND);</a:t>
            </a:r>
          </a:p>
          <a:p>
            <a:r>
              <a:rPr lang="en-IN" dirty="0"/>
              <a:t>DBMS_OUTPUT.PUT_LINE</a:t>
            </a:r>
          </a:p>
          <a:p>
            <a:r>
              <a:rPr lang="en-IN" dirty="0"/>
              <a:t>('CHILD_ID IS ' || CHILD_ID || ' CHILD NAME IS '||CHILD_FNAME);</a:t>
            </a:r>
          </a:p>
          <a:p>
            <a:r>
              <a:rPr lang="en-IN" dirty="0"/>
              <a:t>END LOOP;</a:t>
            </a:r>
          </a:p>
          <a:p>
            <a:r>
              <a:rPr lang="en-IN" dirty="0"/>
              <a:t>CLOSE RESULT;</a:t>
            </a:r>
          </a:p>
          <a:p>
            <a:r>
              <a:rPr lang="en-IN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406492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3379"/>
          </a:xfrm>
        </p:spPr>
        <p:txBody>
          <a:bodyPr/>
          <a:lstStyle/>
          <a:p>
            <a:r>
              <a:rPr lang="en-IN" dirty="0"/>
              <a:t>Procedures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1661"/>
            <a:ext cx="8596668" cy="5496339"/>
          </a:xfrm>
        </p:spPr>
        <p:txBody>
          <a:bodyPr>
            <a:normAutofit/>
          </a:bodyPr>
          <a:lstStyle/>
          <a:p>
            <a:r>
              <a:rPr lang="en-IN" dirty="0"/>
              <a:t>CREATE OR REPLACE PROCEDURE TOTAL_FEE</a:t>
            </a:r>
          </a:p>
          <a:p>
            <a:r>
              <a:rPr lang="en-IN" dirty="0"/>
              <a:t>(ID IN NUMBER) AS</a:t>
            </a:r>
          </a:p>
          <a:p>
            <a:r>
              <a:rPr lang="en-IN" dirty="0"/>
              <a:t>FEE NUMBER:=0;</a:t>
            </a:r>
          </a:p>
          <a:p>
            <a:r>
              <a:rPr lang="en-IN" dirty="0"/>
              <a:t>BEGIN</a:t>
            </a:r>
          </a:p>
          <a:p>
            <a:r>
              <a:rPr lang="en-IN" dirty="0"/>
              <a:t>SELECT SUM(AMOUNT) INTO FEE</a:t>
            </a:r>
          </a:p>
          <a:p>
            <a:r>
              <a:rPr lang="en-IN" dirty="0"/>
              <a:t>FROM TUITION_PAYMENT</a:t>
            </a:r>
          </a:p>
          <a:p>
            <a:r>
              <a:rPr lang="en-IN" dirty="0"/>
              <a:t>WHERE CHILD_ID =ID;</a:t>
            </a:r>
          </a:p>
          <a:p>
            <a:r>
              <a:rPr lang="en-IN" dirty="0"/>
              <a:t>DBMS_OUTPUT.PUT_LINE('TOTAL FEES PAID BY CHILD IS '||FEE);</a:t>
            </a:r>
          </a:p>
          <a:p>
            <a:r>
              <a:rPr lang="en-IN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68381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3379"/>
          </a:xfrm>
        </p:spPr>
        <p:txBody>
          <a:bodyPr/>
          <a:lstStyle/>
          <a:p>
            <a:r>
              <a:rPr lang="en-IN" dirty="0"/>
              <a:t>Procedures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1661"/>
            <a:ext cx="8596668" cy="5496339"/>
          </a:xfrm>
        </p:spPr>
        <p:txBody>
          <a:bodyPr>
            <a:normAutofit/>
          </a:bodyPr>
          <a:lstStyle/>
          <a:p>
            <a:r>
              <a:rPr lang="en-IN" dirty="0"/>
              <a:t>CREATE OR REPLACE PROCEDURE TOTAL_FEE</a:t>
            </a:r>
          </a:p>
          <a:p>
            <a:r>
              <a:rPr lang="en-IN" dirty="0"/>
              <a:t>(ID IN NUMBER) AS</a:t>
            </a:r>
          </a:p>
          <a:p>
            <a:r>
              <a:rPr lang="en-IN" dirty="0"/>
              <a:t>FEE NUMBER:=0;</a:t>
            </a:r>
          </a:p>
          <a:p>
            <a:r>
              <a:rPr lang="en-IN" dirty="0"/>
              <a:t>BEGIN</a:t>
            </a:r>
          </a:p>
          <a:p>
            <a:r>
              <a:rPr lang="en-IN" dirty="0"/>
              <a:t>SELECT SUM(AMOUNT) INTO FEE</a:t>
            </a:r>
          </a:p>
          <a:p>
            <a:r>
              <a:rPr lang="en-IN" dirty="0"/>
              <a:t>FROM TUITION_PAYMENT</a:t>
            </a:r>
          </a:p>
          <a:p>
            <a:r>
              <a:rPr lang="en-IN" dirty="0"/>
              <a:t>WHERE CHILD_ID =ID;</a:t>
            </a:r>
          </a:p>
          <a:p>
            <a:r>
              <a:rPr lang="en-IN" dirty="0"/>
              <a:t>DBMS_OUTPUT.PUT_LINE('TOTAL FEES PAID BY CHILD IS '||FEE);</a:t>
            </a:r>
          </a:p>
          <a:p>
            <a:r>
              <a:rPr lang="en-IN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95412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3379"/>
          </a:xfrm>
        </p:spPr>
        <p:txBody>
          <a:bodyPr/>
          <a:lstStyle/>
          <a:p>
            <a:r>
              <a:rPr lang="en-IN" dirty="0"/>
              <a:t>Procedures (Continued)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502978"/>
            <a:ext cx="7142363" cy="3150189"/>
          </a:xfrm>
        </p:spPr>
      </p:pic>
    </p:spTree>
    <p:extLst>
      <p:ext uri="{BB962C8B-B14F-4D97-AF65-F5344CB8AC3E}">
        <p14:creationId xmlns:p14="http://schemas.microsoft.com/office/powerpoint/2010/main" val="2336326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3379"/>
          </a:xfrm>
        </p:spPr>
        <p:txBody>
          <a:bodyPr/>
          <a:lstStyle/>
          <a:p>
            <a:r>
              <a:rPr lang="en-IN" dirty="0"/>
              <a:t>Procedures (Continued)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02978"/>
            <a:ext cx="7787130" cy="3748643"/>
          </a:xfrm>
        </p:spPr>
      </p:pic>
    </p:spTree>
    <p:extLst>
      <p:ext uri="{BB962C8B-B14F-4D97-AF65-F5344CB8AC3E}">
        <p14:creationId xmlns:p14="http://schemas.microsoft.com/office/powerpoint/2010/main" val="3717775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3379"/>
          </a:xfrm>
        </p:spPr>
        <p:txBody>
          <a:bodyPr/>
          <a:lstStyle/>
          <a:p>
            <a:r>
              <a:rPr lang="en-IN" dirty="0"/>
              <a:t>Procedures (Continued)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502979"/>
            <a:ext cx="7352159" cy="2624178"/>
          </a:xfrm>
        </p:spPr>
      </p:pic>
    </p:spTree>
    <p:extLst>
      <p:ext uri="{BB962C8B-B14F-4D97-AF65-F5344CB8AC3E}">
        <p14:creationId xmlns:p14="http://schemas.microsoft.com/office/powerpoint/2010/main" val="1689331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3379"/>
          </a:xfrm>
        </p:spPr>
        <p:txBody>
          <a:bodyPr/>
          <a:lstStyle/>
          <a:p>
            <a:r>
              <a:rPr lang="en-IN" dirty="0"/>
              <a:t>Procedures (Continued)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502978"/>
            <a:ext cx="6704141" cy="3343341"/>
          </a:xfrm>
        </p:spPr>
      </p:pic>
    </p:spTree>
    <p:extLst>
      <p:ext uri="{BB962C8B-B14F-4D97-AF65-F5344CB8AC3E}">
        <p14:creationId xmlns:p14="http://schemas.microsoft.com/office/powerpoint/2010/main" val="453708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3379"/>
          </a:xfrm>
        </p:spPr>
        <p:txBody>
          <a:bodyPr/>
          <a:lstStyle/>
          <a:p>
            <a:r>
              <a:rPr lang="en-IN" dirty="0"/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1661"/>
            <a:ext cx="8596668" cy="5496339"/>
          </a:xfrm>
        </p:spPr>
        <p:txBody>
          <a:bodyPr>
            <a:normAutofit/>
          </a:bodyPr>
          <a:lstStyle/>
          <a:p>
            <a:r>
              <a:rPr lang="en-IN" dirty="0"/>
              <a:t>CREATE OR REPLACE TRIGGER TOYS_UPDATE</a:t>
            </a:r>
          </a:p>
          <a:p>
            <a:r>
              <a:rPr lang="en-IN" dirty="0"/>
              <a:t>AFTER INSERT ON TOY_DISTRIBUTION</a:t>
            </a:r>
          </a:p>
          <a:p>
            <a:r>
              <a:rPr lang="en-IN" dirty="0"/>
              <a:t>FOR EACH ROW</a:t>
            </a:r>
          </a:p>
          <a:p>
            <a:r>
              <a:rPr lang="en-IN" dirty="0"/>
              <a:t>BEGIN</a:t>
            </a:r>
          </a:p>
          <a:p>
            <a:r>
              <a:rPr lang="en-IN" dirty="0"/>
              <a:t>UPDATE TOYS</a:t>
            </a:r>
          </a:p>
          <a:p>
            <a:r>
              <a:rPr lang="en-IN" dirty="0"/>
              <a:t>SET TOTAL_QUANTITY=TOTAL_QUANTITY - :NEW.QUANTITY</a:t>
            </a:r>
          </a:p>
          <a:p>
            <a:r>
              <a:rPr lang="en-IN" dirty="0"/>
              <a:t>WHERE T_ID=:NEW.TOY_ID;</a:t>
            </a:r>
          </a:p>
          <a:p>
            <a:r>
              <a:rPr lang="en-IN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409450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3379"/>
          </a:xfrm>
        </p:spPr>
        <p:txBody>
          <a:bodyPr/>
          <a:lstStyle/>
          <a:p>
            <a:r>
              <a:rPr lang="en-IN" dirty="0"/>
              <a:t>Triggers(Continued)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1661"/>
            <a:ext cx="8596668" cy="549633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create or replace TRIGGER SALARY_COMPUTE</a:t>
            </a:r>
          </a:p>
          <a:p>
            <a:r>
              <a:rPr lang="en-IN" dirty="0"/>
              <a:t>AFTER INSERT ON TIMING</a:t>
            </a:r>
          </a:p>
          <a:p>
            <a:r>
              <a:rPr lang="en-IN" dirty="0"/>
              <a:t>FOR EACH ROW</a:t>
            </a:r>
          </a:p>
          <a:p>
            <a:r>
              <a:rPr lang="en-IN" dirty="0"/>
              <a:t>DECLARE </a:t>
            </a:r>
          </a:p>
          <a:p>
            <a:r>
              <a:rPr lang="en-IN" dirty="0"/>
              <a:t>BASICSALARY INT;</a:t>
            </a:r>
          </a:p>
          <a:p>
            <a:r>
              <a:rPr lang="en-IN" dirty="0"/>
              <a:t>SALARYCOMPUTED INT;</a:t>
            </a:r>
          </a:p>
          <a:p>
            <a:r>
              <a:rPr lang="en-IN" dirty="0"/>
              <a:t>CSSN CHAR(9);</a:t>
            </a:r>
          </a:p>
          <a:p>
            <a:r>
              <a:rPr lang="en-IN" dirty="0"/>
              <a:t>JID INT;</a:t>
            </a:r>
          </a:p>
          <a:p>
            <a:r>
              <a:rPr lang="en-IN" dirty="0"/>
              <a:t>BEGIN</a:t>
            </a:r>
          </a:p>
          <a:p>
            <a:r>
              <a:rPr lang="en-IN" dirty="0"/>
              <a:t>SELECT  C.CSSN,C.JOB_ID,J.BASIC_SALARY INTO CSSN,JID,BASICSALARY FROM CARETAKER C JOIN JOB J ON J.JOB_ID = C.JOB_ID</a:t>
            </a:r>
          </a:p>
          <a:p>
            <a:r>
              <a:rPr lang="en-IN" dirty="0"/>
              <a:t>WHERE C.CSSN = :NEW.CSSN;</a:t>
            </a:r>
          </a:p>
          <a:p>
            <a:r>
              <a:rPr lang="en-IN" dirty="0"/>
              <a:t>SALARYCOMPUTED := ((TIMEOUT-TIMEIN)*BASICSALARY)/10000;</a:t>
            </a:r>
          </a:p>
          <a:p>
            <a:r>
              <a:rPr lang="en-IN" dirty="0"/>
              <a:t>INSERT INTO SALARYCOMPUTATION </a:t>
            </a:r>
          </a:p>
          <a:p>
            <a:r>
              <a:rPr lang="en-IN" dirty="0"/>
              <a:t>VALUES(CSSN,:NEW.TIME_ID,JID, SALARYCOMPUTED);</a:t>
            </a:r>
          </a:p>
          <a:p>
            <a:r>
              <a:rPr lang="en-IN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80923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1270"/>
          </a:xfrm>
        </p:spPr>
        <p:txBody>
          <a:bodyPr/>
          <a:lstStyle/>
          <a:p>
            <a:r>
              <a:rPr lang="en-IN" dirty="0"/>
              <a:t>Data Requirements for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0079"/>
            <a:ext cx="8596668" cy="4421284"/>
          </a:xfrm>
        </p:spPr>
        <p:txBody>
          <a:bodyPr/>
          <a:lstStyle/>
          <a:p>
            <a:r>
              <a:rPr lang="en-US" dirty="0"/>
              <a:t>A parent enrolls a child at child day care center. He/she only one of them can enroll one or more children to the Day care.</a:t>
            </a:r>
          </a:p>
          <a:p>
            <a:r>
              <a:rPr lang="en-US" dirty="0"/>
              <a:t>Each child has unique child id, child last name, child first name, date of birth and also mandatory emergency contact person name and phone number.</a:t>
            </a:r>
          </a:p>
          <a:p>
            <a:r>
              <a:rPr lang="en-US" dirty="0"/>
              <a:t>Every child pays the child care fees. This will be a fixed recurring payment on monthly basis.</a:t>
            </a:r>
          </a:p>
          <a:p>
            <a:r>
              <a:rPr lang="en-US" dirty="0"/>
              <a:t>A child can attend only one class.</a:t>
            </a:r>
          </a:p>
          <a:p>
            <a:r>
              <a:rPr lang="en-US" dirty="0"/>
              <a:t>The class can be uniquely identified using class id and each class also have other attributes like room number and the location.</a:t>
            </a:r>
          </a:p>
          <a:p>
            <a:r>
              <a:rPr lang="en-US" dirty="0"/>
              <a:t>Each class has different set of toys in various quantities.</a:t>
            </a:r>
          </a:p>
          <a:p>
            <a:r>
              <a:rPr lang="en-US" dirty="0"/>
              <a:t>The toys can be uniquely identified by </a:t>
            </a:r>
            <a:r>
              <a:rPr lang="en-US" dirty="0" err="1"/>
              <a:t>toy_id</a:t>
            </a:r>
            <a:r>
              <a:rPr lang="en-US" dirty="0"/>
              <a:t>  and it has other attributes like toy name, date of purchase, manufactured company and the total quantity of each toy.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95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3379"/>
          </a:xfrm>
        </p:spPr>
        <p:txBody>
          <a:bodyPr/>
          <a:lstStyle/>
          <a:p>
            <a:r>
              <a:rPr lang="en-IN" dirty="0"/>
              <a:t>Triggers(Continued)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02979"/>
            <a:ext cx="5838825" cy="233245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835437"/>
            <a:ext cx="6349767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15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3379"/>
          </a:xfrm>
        </p:spPr>
        <p:txBody>
          <a:bodyPr/>
          <a:lstStyle/>
          <a:p>
            <a:r>
              <a:rPr lang="en-IN" dirty="0"/>
              <a:t>Triggers(Continued)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02979"/>
            <a:ext cx="6854434" cy="234712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850105"/>
            <a:ext cx="6698024" cy="292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40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3379"/>
          </a:xfrm>
        </p:spPr>
        <p:txBody>
          <a:bodyPr/>
          <a:lstStyle/>
          <a:p>
            <a:r>
              <a:rPr lang="en-IN" dirty="0"/>
              <a:t>Triggers(Continued)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02979"/>
            <a:ext cx="6314664" cy="3881437"/>
          </a:xfrm>
        </p:spPr>
      </p:pic>
    </p:spTree>
    <p:extLst>
      <p:ext uri="{BB962C8B-B14F-4D97-AF65-F5344CB8AC3E}">
        <p14:creationId xmlns:p14="http://schemas.microsoft.com/office/powerpoint/2010/main" val="1738125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3379"/>
          </a:xfrm>
        </p:spPr>
        <p:txBody>
          <a:bodyPr/>
          <a:lstStyle/>
          <a:p>
            <a:r>
              <a:rPr lang="en-IN" dirty="0"/>
              <a:t>Triggers(Continued)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02979"/>
            <a:ext cx="6067850" cy="25400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4042979"/>
            <a:ext cx="5806593" cy="244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05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3379"/>
          </a:xfrm>
        </p:spPr>
        <p:txBody>
          <a:bodyPr/>
          <a:lstStyle/>
          <a:p>
            <a:r>
              <a:rPr lang="en-IN" dirty="0"/>
              <a:t>Triggers(Continued)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502978"/>
            <a:ext cx="7654771" cy="3639037"/>
          </a:xfrm>
        </p:spPr>
      </p:pic>
    </p:spTree>
    <p:extLst>
      <p:ext uri="{BB962C8B-B14F-4D97-AF65-F5344CB8AC3E}">
        <p14:creationId xmlns:p14="http://schemas.microsoft.com/office/powerpoint/2010/main" val="2293928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3379"/>
          </a:xfrm>
        </p:spPr>
        <p:txBody>
          <a:bodyPr/>
          <a:lstStyle/>
          <a:p>
            <a:r>
              <a:rPr lang="en-IN" dirty="0"/>
              <a:t>Inserting Values into Parent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51759"/>
            <a:ext cx="8038706" cy="4162632"/>
          </a:xfrm>
        </p:spPr>
      </p:pic>
    </p:spTree>
    <p:extLst>
      <p:ext uri="{BB962C8B-B14F-4D97-AF65-F5344CB8AC3E}">
        <p14:creationId xmlns:p14="http://schemas.microsoft.com/office/powerpoint/2010/main" val="3864843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40092" cy="893379"/>
          </a:xfrm>
        </p:spPr>
        <p:txBody>
          <a:bodyPr>
            <a:normAutofit fontScale="90000"/>
          </a:bodyPr>
          <a:lstStyle/>
          <a:p>
            <a:r>
              <a:rPr lang="en-IN" dirty="0"/>
              <a:t>Inserting Values into Parent Table (Continued)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9" y="3570318"/>
            <a:ext cx="9003380" cy="168641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81" y="1502979"/>
            <a:ext cx="8913928" cy="177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14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40092" cy="893379"/>
          </a:xfrm>
        </p:spPr>
        <p:txBody>
          <a:bodyPr>
            <a:normAutofit/>
          </a:bodyPr>
          <a:lstStyle/>
          <a:p>
            <a:r>
              <a:rPr lang="en-IN" dirty="0"/>
              <a:t>Deleting unnecessary Job from JOB Table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502978"/>
            <a:ext cx="8725083" cy="192260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2970420"/>
            <a:ext cx="5991825" cy="36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4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40092" cy="1139687"/>
          </a:xfrm>
        </p:spPr>
        <p:txBody>
          <a:bodyPr>
            <a:normAutofit fontScale="90000"/>
          </a:bodyPr>
          <a:lstStyle/>
          <a:p>
            <a:r>
              <a:rPr lang="en-IN" dirty="0"/>
              <a:t>Deleting unnecessary Job from JOB Table(Continued)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49287"/>
            <a:ext cx="7175500" cy="158115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037232"/>
            <a:ext cx="7236982" cy="341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13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40092" cy="1139687"/>
          </a:xfrm>
        </p:spPr>
        <p:txBody>
          <a:bodyPr>
            <a:normAutofit/>
          </a:bodyPr>
          <a:lstStyle/>
          <a:p>
            <a:r>
              <a:rPr lang="en-IN" dirty="0"/>
              <a:t>Retrieving Toy Details from Toys Table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4" y="1749286"/>
            <a:ext cx="6101970" cy="148466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44857"/>
            <a:ext cx="7572144" cy="358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3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74779" cy="1010478"/>
          </a:xfrm>
        </p:spPr>
        <p:txBody>
          <a:bodyPr>
            <a:normAutofit fontScale="90000"/>
          </a:bodyPr>
          <a:lstStyle/>
          <a:p>
            <a:r>
              <a:rPr lang="en-IN" dirty="0"/>
              <a:t>Data Requirements for the System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0079"/>
            <a:ext cx="8596668" cy="4421284"/>
          </a:xfrm>
        </p:spPr>
        <p:txBody>
          <a:bodyPr/>
          <a:lstStyle/>
          <a:p>
            <a:r>
              <a:rPr lang="en-US" dirty="0"/>
              <a:t>Each class section is solely handled by one teaching _staff member.</a:t>
            </a:r>
          </a:p>
          <a:p>
            <a:r>
              <a:rPr lang="en-US" dirty="0"/>
              <a:t>Staff and teaching staff belongs to the caretaker. They can not play both the roles and hence they are disjoint roles.</a:t>
            </a:r>
          </a:p>
          <a:p>
            <a:r>
              <a:rPr lang="en-US" dirty="0"/>
              <a:t>Each child has a specific list of food that he/she can consume.</a:t>
            </a:r>
          </a:p>
          <a:p>
            <a:r>
              <a:rPr lang="en-US" dirty="0"/>
              <a:t>Food can be ordered by many staff members and each staff members can order food many times.</a:t>
            </a:r>
          </a:p>
          <a:p>
            <a:r>
              <a:rPr lang="en-US" dirty="0"/>
              <a:t>Timing records are maintained for each caretaker.</a:t>
            </a:r>
          </a:p>
          <a:p>
            <a:r>
              <a:rPr lang="en-US" dirty="0"/>
              <a:t>Job, Caretaker and timing are in a ternary relationship. The salary for each caretaker is computed by retrieving the job type for which there will be a fixed salary and computed against the cumulative sum of timeout – </a:t>
            </a:r>
            <a:r>
              <a:rPr lang="en-US" dirty="0" err="1"/>
              <a:t>timein</a:t>
            </a:r>
            <a:r>
              <a:rPr lang="en-US" dirty="0"/>
              <a:t> for various days.</a:t>
            </a:r>
          </a:p>
          <a:p>
            <a:r>
              <a:rPr lang="en-US" dirty="0"/>
              <a:t>Each care taker will have job level assigned to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665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400944" cy="1139687"/>
          </a:xfrm>
        </p:spPr>
        <p:txBody>
          <a:bodyPr>
            <a:normAutofit fontScale="90000"/>
          </a:bodyPr>
          <a:lstStyle/>
          <a:p>
            <a:r>
              <a:rPr lang="en-IN" dirty="0"/>
              <a:t>Retrieving Toy Details from Toys Table(Continued)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00234"/>
            <a:ext cx="6564236" cy="3448844"/>
          </a:xfrm>
        </p:spPr>
      </p:pic>
    </p:spTree>
    <p:extLst>
      <p:ext uri="{BB962C8B-B14F-4D97-AF65-F5344CB8AC3E}">
        <p14:creationId xmlns:p14="http://schemas.microsoft.com/office/powerpoint/2010/main" val="733405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400944" cy="1139687"/>
          </a:xfrm>
        </p:spPr>
        <p:txBody>
          <a:bodyPr>
            <a:normAutofit/>
          </a:bodyPr>
          <a:lstStyle/>
          <a:p>
            <a:r>
              <a:rPr lang="en-IN" dirty="0"/>
              <a:t>Updating Child Emergency Contact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356410"/>
            <a:ext cx="6400800" cy="21336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25631"/>
            <a:ext cx="7820623" cy="290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26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400944" cy="1139687"/>
          </a:xfrm>
        </p:spPr>
        <p:txBody>
          <a:bodyPr>
            <a:normAutofit fontScale="90000"/>
          </a:bodyPr>
          <a:lstStyle/>
          <a:p>
            <a:r>
              <a:rPr lang="en-IN" dirty="0"/>
              <a:t>Updating Child Emergency Contact(Continued)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50181"/>
            <a:ext cx="6292850" cy="1644650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92532"/>
            <a:ext cx="7429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80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29" y="3004930"/>
            <a:ext cx="9400944" cy="1139687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181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74779" cy="1010478"/>
          </a:xfrm>
        </p:spPr>
        <p:txBody>
          <a:bodyPr>
            <a:normAutofit fontScale="90000"/>
          </a:bodyPr>
          <a:lstStyle/>
          <a:p>
            <a:r>
              <a:rPr lang="en-IN" dirty="0"/>
              <a:t>Data Requirements for the System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0079"/>
            <a:ext cx="8596668" cy="4421284"/>
          </a:xfrm>
        </p:spPr>
        <p:txBody>
          <a:bodyPr/>
          <a:lstStyle/>
          <a:p>
            <a:r>
              <a:rPr lang="en-US" dirty="0"/>
              <a:t>One of the caretakers also plays the managerial role and manages the care takers.</a:t>
            </a:r>
          </a:p>
          <a:p>
            <a:r>
              <a:rPr lang="en-US" dirty="0"/>
              <a:t>There are two different departments, staff and teaching staff and each of them will have separate manager. There will be a supervisor for both the departments.</a:t>
            </a:r>
          </a:p>
          <a:p>
            <a:r>
              <a:rPr lang="en-US" dirty="0"/>
              <a:t>Each care taker belongs to department.</a:t>
            </a:r>
          </a:p>
          <a:p>
            <a:r>
              <a:rPr lang="en-US" dirty="0"/>
              <a:t>Each department has only one manager.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50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939"/>
          </a:xfrm>
        </p:spPr>
        <p:txBody>
          <a:bodyPr/>
          <a:lstStyle/>
          <a:p>
            <a:r>
              <a:rPr lang="en-IN" dirty="0"/>
              <a:t>ER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3" y="1381539"/>
            <a:ext cx="8831897" cy="4688600"/>
          </a:xfrm>
        </p:spPr>
      </p:pic>
    </p:spTree>
    <p:extLst>
      <p:ext uri="{BB962C8B-B14F-4D97-AF65-F5344CB8AC3E}">
        <p14:creationId xmlns:p14="http://schemas.microsoft.com/office/powerpoint/2010/main" val="309975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5360"/>
          </a:xfrm>
        </p:spPr>
        <p:txBody>
          <a:bodyPr/>
          <a:lstStyle/>
          <a:p>
            <a:r>
              <a:rPr lang="en-IN" dirty="0"/>
              <a:t>Relational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4961"/>
            <a:ext cx="8596668" cy="4456402"/>
          </a:xfrm>
        </p:spPr>
        <p:txBody>
          <a:bodyPr/>
          <a:lstStyle/>
          <a:p>
            <a:r>
              <a:rPr lang="en-IN" dirty="0"/>
              <a:t>Child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Parent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Toys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737714"/>
              </p:ext>
            </p:extLst>
          </p:nvPr>
        </p:nvGraphicFramePr>
        <p:xfrm>
          <a:off x="846377" y="2234092"/>
          <a:ext cx="8138138" cy="320325"/>
        </p:xfrm>
        <a:graphic>
          <a:graphicData uri="http://schemas.openxmlformats.org/drawingml/2006/table">
            <a:tbl>
              <a:tblPr/>
              <a:tblGrid>
                <a:gridCol w="1123403">
                  <a:extLst>
                    <a:ext uri="{9D8B030D-6E8A-4147-A177-3AD203B41FA5}">
                      <a16:colId xmlns:a16="http://schemas.microsoft.com/office/drawing/2014/main" val="254968335"/>
                    </a:ext>
                  </a:extLst>
                </a:gridCol>
                <a:gridCol w="1045026">
                  <a:extLst>
                    <a:ext uri="{9D8B030D-6E8A-4147-A177-3AD203B41FA5}">
                      <a16:colId xmlns:a16="http://schemas.microsoft.com/office/drawing/2014/main" val="1193144093"/>
                    </a:ext>
                  </a:extLst>
                </a:gridCol>
                <a:gridCol w="1031963">
                  <a:extLst>
                    <a:ext uri="{9D8B030D-6E8A-4147-A177-3AD203B41FA5}">
                      <a16:colId xmlns:a16="http://schemas.microsoft.com/office/drawing/2014/main" val="3588705510"/>
                    </a:ext>
                  </a:extLst>
                </a:gridCol>
                <a:gridCol w="744580">
                  <a:extLst>
                    <a:ext uri="{9D8B030D-6E8A-4147-A177-3AD203B41FA5}">
                      <a16:colId xmlns:a16="http://schemas.microsoft.com/office/drawing/2014/main" val="4282359910"/>
                    </a:ext>
                  </a:extLst>
                </a:gridCol>
                <a:gridCol w="1058089">
                  <a:extLst>
                    <a:ext uri="{9D8B030D-6E8A-4147-A177-3AD203B41FA5}">
                      <a16:colId xmlns:a16="http://schemas.microsoft.com/office/drawing/2014/main" val="649195201"/>
                    </a:ext>
                  </a:extLst>
                </a:gridCol>
                <a:gridCol w="1084214">
                  <a:extLst>
                    <a:ext uri="{9D8B030D-6E8A-4147-A177-3AD203B41FA5}">
                      <a16:colId xmlns:a16="http://schemas.microsoft.com/office/drawing/2014/main" val="117874896"/>
                    </a:ext>
                  </a:extLst>
                </a:gridCol>
                <a:gridCol w="1045026">
                  <a:extLst>
                    <a:ext uri="{9D8B030D-6E8A-4147-A177-3AD203B41FA5}">
                      <a16:colId xmlns:a16="http://schemas.microsoft.com/office/drawing/2014/main" val="2121680681"/>
                    </a:ext>
                  </a:extLst>
                </a:gridCol>
                <a:gridCol w="1005837">
                  <a:extLst>
                    <a:ext uri="{9D8B030D-6E8A-4147-A177-3AD203B41FA5}">
                      <a16:colId xmlns:a16="http://schemas.microsoft.com/office/drawing/2014/main" val="4058646824"/>
                    </a:ext>
                  </a:extLst>
                </a:gridCol>
              </a:tblGrid>
              <a:tr h="3203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sng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Child_Id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FName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LName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DoB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EName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Ephone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P_SSN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Cls_Id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079660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67255" y="2149538"/>
            <a:ext cx="850674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73889"/>
              </p:ext>
            </p:extLst>
          </p:nvPr>
        </p:nvGraphicFramePr>
        <p:xfrm>
          <a:off x="908280" y="3466043"/>
          <a:ext cx="5702726" cy="317681"/>
        </p:xfrm>
        <a:graphic>
          <a:graphicData uri="http://schemas.openxmlformats.org/drawingml/2006/table">
            <a:tbl>
              <a:tblPr/>
              <a:tblGrid>
                <a:gridCol w="848033">
                  <a:extLst>
                    <a:ext uri="{9D8B030D-6E8A-4147-A177-3AD203B41FA5}">
                      <a16:colId xmlns:a16="http://schemas.microsoft.com/office/drawing/2014/main" val="1884112703"/>
                    </a:ext>
                  </a:extLst>
                </a:gridCol>
                <a:gridCol w="614518">
                  <a:extLst>
                    <a:ext uri="{9D8B030D-6E8A-4147-A177-3AD203B41FA5}">
                      <a16:colId xmlns:a16="http://schemas.microsoft.com/office/drawing/2014/main" val="2660045597"/>
                    </a:ext>
                  </a:extLst>
                </a:gridCol>
                <a:gridCol w="602229">
                  <a:extLst>
                    <a:ext uri="{9D8B030D-6E8A-4147-A177-3AD203B41FA5}">
                      <a16:colId xmlns:a16="http://schemas.microsoft.com/office/drawing/2014/main" val="3943729848"/>
                    </a:ext>
                  </a:extLst>
                </a:gridCol>
                <a:gridCol w="442453">
                  <a:extLst>
                    <a:ext uri="{9D8B030D-6E8A-4147-A177-3AD203B41FA5}">
                      <a16:colId xmlns:a16="http://schemas.microsoft.com/office/drawing/2014/main" val="3499738537"/>
                    </a:ext>
                  </a:extLst>
                </a:gridCol>
                <a:gridCol w="700551">
                  <a:extLst>
                    <a:ext uri="{9D8B030D-6E8A-4147-A177-3AD203B41FA5}">
                      <a16:colId xmlns:a16="http://schemas.microsoft.com/office/drawing/2014/main" val="2452130084"/>
                    </a:ext>
                  </a:extLst>
                </a:gridCol>
                <a:gridCol w="798873">
                  <a:extLst>
                    <a:ext uri="{9D8B030D-6E8A-4147-A177-3AD203B41FA5}">
                      <a16:colId xmlns:a16="http://schemas.microsoft.com/office/drawing/2014/main" val="1746987960"/>
                    </a:ext>
                  </a:extLst>
                </a:gridCol>
                <a:gridCol w="1044680">
                  <a:extLst>
                    <a:ext uri="{9D8B030D-6E8A-4147-A177-3AD203B41FA5}">
                      <a16:colId xmlns:a16="http://schemas.microsoft.com/office/drawing/2014/main" val="1113321173"/>
                    </a:ext>
                  </a:extLst>
                </a:gridCol>
                <a:gridCol w="651389">
                  <a:extLst>
                    <a:ext uri="{9D8B030D-6E8A-4147-A177-3AD203B41FA5}">
                      <a16:colId xmlns:a16="http://schemas.microsoft.com/office/drawing/2014/main" val="1440384321"/>
                    </a:ext>
                  </a:extLst>
                </a:gridCol>
              </a:tblGrid>
              <a:tr h="31768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sng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ParentSSN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FName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LName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DoB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Email_Id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ContactNo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Street Address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Zipcode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198396"/>
                  </a:ext>
                </a:extLst>
              </a:tr>
            </a:tbl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67255" y="3447407"/>
            <a:ext cx="2359745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64927"/>
              </p:ext>
            </p:extLst>
          </p:nvPr>
        </p:nvGraphicFramePr>
        <p:xfrm>
          <a:off x="907484" y="4934837"/>
          <a:ext cx="3658371" cy="248920"/>
        </p:xfrm>
        <a:graphic>
          <a:graphicData uri="http://schemas.openxmlformats.org/drawingml/2006/table">
            <a:tbl>
              <a:tblPr/>
              <a:tblGrid>
                <a:gridCol w="488476">
                  <a:extLst>
                    <a:ext uri="{9D8B030D-6E8A-4147-A177-3AD203B41FA5}">
                      <a16:colId xmlns:a16="http://schemas.microsoft.com/office/drawing/2014/main" val="3397473280"/>
                    </a:ext>
                  </a:extLst>
                </a:gridCol>
                <a:gridCol w="685945">
                  <a:extLst>
                    <a:ext uri="{9D8B030D-6E8A-4147-A177-3AD203B41FA5}">
                      <a16:colId xmlns:a16="http://schemas.microsoft.com/office/drawing/2014/main" val="373462570"/>
                    </a:ext>
                  </a:extLst>
                </a:gridCol>
                <a:gridCol w="1070489">
                  <a:extLst>
                    <a:ext uri="{9D8B030D-6E8A-4147-A177-3AD203B41FA5}">
                      <a16:colId xmlns:a16="http://schemas.microsoft.com/office/drawing/2014/main" val="983653622"/>
                    </a:ext>
                  </a:extLst>
                </a:gridCol>
                <a:gridCol w="571620">
                  <a:extLst>
                    <a:ext uri="{9D8B030D-6E8A-4147-A177-3AD203B41FA5}">
                      <a16:colId xmlns:a16="http://schemas.microsoft.com/office/drawing/2014/main" val="3013181981"/>
                    </a:ext>
                  </a:extLst>
                </a:gridCol>
                <a:gridCol w="841841">
                  <a:extLst>
                    <a:ext uri="{9D8B030D-6E8A-4147-A177-3AD203B41FA5}">
                      <a16:colId xmlns:a16="http://schemas.microsoft.com/office/drawing/2014/main" val="1523763575"/>
                    </a:ext>
                  </a:extLst>
                </a:gridCol>
              </a:tblGrid>
              <a:tr h="2417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sng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Toy_Id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Toy_Name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Date_of_Purchase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Compay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Total_quantity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286482"/>
                  </a:ext>
                </a:extLst>
              </a:tr>
            </a:tbl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08280" y="4702249"/>
            <a:ext cx="199547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69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5360"/>
          </a:xfrm>
        </p:spPr>
        <p:txBody>
          <a:bodyPr/>
          <a:lstStyle/>
          <a:p>
            <a:r>
              <a:rPr lang="en-IN" dirty="0"/>
              <a:t>Relational Schema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4961"/>
            <a:ext cx="8596668" cy="4456402"/>
          </a:xfrm>
        </p:spPr>
        <p:txBody>
          <a:bodyPr/>
          <a:lstStyle/>
          <a:p>
            <a:r>
              <a:rPr lang="en-IN" dirty="0" err="1"/>
              <a:t>Toy_Distribution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Tuition_Payment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Class_Section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67255" y="2149538"/>
            <a:ext cx="850674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67255" y="3447407"/>
            <a:ext cx="2359745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08280" y="4702249"/>
            <a:ext cx="199547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76557"/>
              </p:ext>
            </p:extLst>
          </p:nvPr>
        </p:nvGraphicFramePr>
        <p:xfrm>
          <a:off x="906689" y="2150760"/>
          <a:ext cx="1916788" cy="254000"/>
        </p:xfrm>
        <a:graphic>
          <a:graphicData uri="http://schemas.openxmlformats.org/drawingml/2006/table">
            <a:tbl>
              <a:tblPr/>
              <a:tblGrid>
                <a:gridCol w="481654">
                  <a:extLst>
                    <a:ext uri="{9D8B030D-6E8A-4147-A177-3AD203B41FA5}">
                      <a16:colId xmlns:a16="http://schemas.microsoft.com/office/drawing/2014/main" val="289398118"/>
                    </a:ext>
                  </a:extLst>
                </a:gridCol>
                <a:gridCol w="579951">
                  <a:extLst>
                    <a:ext uri="{9D8B030D-6E8A-4147-A177-3AD203B41FA5}">
                      <a16:colId xmlns:a16="http://schemas.microsoft.com/office/drawing/2014/main" val="3790638711"/>
                    </a:ext>
                  </a:extLst>
                </a:gridCol>
                <a:gridCol w="855183">
                  <a:extLst>
                    <a:ext uri="{9D8B030D-6E8A-4147-A177-3AD203B41FA5}">
                      <a16:colId xmlns:a16="http://schemas.microsoft.com/office/drawing/2014/main" val="241602596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1" i="0" u="sng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Toy_Id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1" i="0" u="sng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Class_Id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Class_Quantity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59993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07483" y="1918172"/>
            <a:ext cx="188729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177232"/>
              </p:ext>
            </p:extLst>
          </p:nvPr>
        </p:nvGraphicFramePr>
        <p:xfrm>
          <a:off x="905893" y="3408844"/>
          <a:ext cx="3526423" cy="254000"/>
        </p:xfrm>
        <a:graphic>
          <a:graphicData uri="http://schemas.openxmlformats.org/drawingml/2006/table">
            <a:tbl>
              <a:tblPr/>
              <a:tblGrid>
                <a:gridCol w="852021">
                  <a:extLst>
                    <a:ext uri="{9D8B030D-6E8A-4147-A177-3AD203B41FA5}">
                      <a16:colId xmlns:a16="http://schemas.microsoft.com/office/drawing/2014/main" val="1860267231"/>
                    </a:ext>
                  </a:extLst>
                </a:gridCol>
                <a:gridCol w="946690">
                  <a:extLst>
                    <a:ext uri="{9D8B030D-6E8A-4147-A177-3AD203B41FA5}">
                      <a16:colId xmlns:a16="http://schemas.microsoft.com/office/drawing/2014/main" val="3540082266"/>
                    </a:ext>
                  </a:extLst>
                </a:gridCol>
                <a:gridCol w="437845">
                  <a:extLst>
                    <a:ext uri="{9D8B030D-6E8A-4147-A177-3AD203B41FA5}">
                      <a16:colId xmlns:a16="http://schemas.microsoft.com/office/drawing/2014/main" val="2842719333"/>
                    </a:ext>
                  </a:extLst>
                </a:gridCol>
                <a:gridCol w="615349">
                  <a:extLst>
                    <a:ext uri="{9D8B030D-6E8A-4147-A177-3AD203B41FA5}">
                      <a16:colId xmlns:a16="http://schemas.microsoft.com/office/drawing/2014/main" val="3797984693"/>
                    </a:ext>
                  </a:extLst>
                </a:gridCol>
                <a:gridCol w="674518">
                  <a:extLst>
                    <a:ext uri="{9D8B030D-6E8A-4147-A177-3AD203B41FA5}">
                      <a16:colId xmlns:a16="http://schemas.microsoft.com/office/drawing/2014/main" val="133736663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sng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Payment_Id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PaymentType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Amount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Child_Id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716402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06689" y="3175303"/>
            <a:ext cx="2272056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297505"/>
              </p:ext>
            </p:extLst>
          </p:nvPr>
        </p:nvGraphicFramePr>
        <p:xfrm>
          <a:off x="905097" y="4702249"/>
          <a:ext cx="2887504" cy="254000"/>
        </p:xfrm>
        <a:graphic>
          <a:graphicData uri="http://schemas.openxmlformats.org/drawingml/2006/table">
            <a:tbl>
              <a:tblPr/>
              <a:tblGrid>
                <a:gridCol w="674540">
                  <a:extLst>
                    <a:ext uri="{9D8B030D-6E8A-4147-A177-3AD203B41FA5}">
                      <a16:colId xmlns:a16="http://schemas.microsoft.com/office/drawing/2014/main" val="3542565636"/>
                    </a:ext>
                  </a:extLst>
                </a:gridCol>
                <a:gridCol w="508863">
                  <a:extLst>
                    <a:ext uri="{9D8B030D-6E8A-4147-A177-3AD203B41FA5}">
                      <a16:colId xmlns:a16="http://schemas.microsoft.com/office/drawing/2014/main" val="3854308444"/>
                    </a:ext>
                  </a:extLst>
                </a:gridCol>
                <a:gridCol w="650872">
                  <a:extLst>
                    <a:ext uri="{9D8B030D-6E8A-4147-A177-3AD203B41FA5}">
                      <a16:colId xmlns:a16="http://schemas.microsoft.com/office/drawing/2014/main" val="4137234498"/>
                    </a:ext>
                  </a:extLst>
                </a:gridCol>
                <a:gridCol w="1053229">
                  <a:extLst>
                    <a:ext uri="{9D8B030D-6E8A-4147-A177-3AD203B41FA5}">
                      <a16:colId xmlns:a16="http://schemas.microsoft.com/office/drawing/2014/main" val="396115172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sng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Class_Id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Room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Location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Class_Teacher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514086"/>
                  </a:ext>
                </a:extLst>
              </a:tr>
            </a:tbl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905893" y="4469661"/>
            <a:ext cx="227213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2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5360"/>
          </a:xfrm>
        </p:spPr>
        <p:txBody>
          <a:bodyPr/>
          <a:lstStyle/>
          <a:p>
            <a:r>
              <a:rPr lang="en-IN" dirty="0"/>
              <a:t>Relational Schema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4961"/>
            <a:ext cx="8596668" cy="4456402"/>
          </a:xfrm>
        </p:spPr>
        <p:txBody>
          <a:bodyPr/>
          <a:lstStyle/>
          <a:p>
            <a:r>
              <a:rPr lang="en-IN" dirty="0"/>
              <a:t>Timing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CareTaker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Food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67255" y="2149538"/>
            <a:ext cx="850674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67255" y="3447407"/>
            <a:ext cx="2359745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08280" y="4702249"/>
            <a:ext cx="199547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07483" y="1918172"/>
            <a:ext cx="188729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06689" y="3175303"/>
            <a:ext cx="2272056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905893" y="4469661"/>
            <a:ext cx="227213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409179"/>
              </p:ext>
            </p:extLst>
          </p:nvPr>
        </p:nvGraphicFramePr>
        <p:xfrm>
          <a:off x="905096" y="2149060"/>
          <a:ext cx="2709332" cy="254000"/>
        </p:xfrm>
        <a:graphic>
          <a:graphicData uri="http://schemas.openxmlformats.org/drawingml/2006/table">
            <a:tbl>
              <a:tblPr/>
              <a:tblGrid>
                <a:gridCol w="990962">
                  <a:extLst>
                    <a:ext uri="{9D8B030D-6E8A-4147-A177-3AD203B41FA5}">
                      <a16:colId xmlns:a16="http://schemas.microsoft.com/office/drawing/2014/main" val="1868570875"/>
                    </a:ext>
                  </a:extLst>
                </a:gridCol>
                <a:gridCol w="643071">
                  <a:extLst>
                    <a:ext uri="{9D8B030D-6E8A-4147-A177-3AD203B41FA5}">
                      <a16:colId xmlns:a16="http://schemas.microsoft.com/office/drawing/2014/main" val="3558377265"/>
                    </a:ext>
                  </a:extLst>
                </a:gridCol>
                <a:gridCol w="495481">
                  <a:extLst>
                    <a:ext uri="{9D8B030D-6E8A-4147-A177-3AD203B41FA5}">
                      <a16:colId xmlns:a16="http://schemas.microsoft.com/office/drawing/2014/main" val="1417817857"/>
                    </a:ext>
                  </a:extLst>
                </a:gridCol>
                <a:gridCol w="579818">
                  <a:extLst>
                    <a:ext uri="{9D8B030D-6E8A-4147-A177-3AD203B41FA5}">
                      <a16:colId xmlns:a16="http://schemas.microsoft.com/office/drawing/2014/main" val="9001478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CareTaker_SSN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sng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Timing_Id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TimeIn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TimeOut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372734"/>
                  </a:ext>
                </a:extLst>
              </a:tr>
            </a:tbl>
          </a:graphicData>
        </a:graphic>
      </p:graphicFrame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905890" y="1916472"/>
            <a:ext cx="2024092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972162"/>
              </p:ext>
            </p:extLst>
          </p:nvPr>
        </p:nvGraphicFramePr>
        <p:xfrm>
          <a:off x="904301" y="3304710"/>
          <a:ext cx="6235642" cy="254000"/>
        </p:xfrm>
        <a:graphic>
          <a:graphicData uri="http://schemas.openxmlformats.org/drawingml/2006/table">
            <a:tbl>
              <a:tblPr/>
              <a:tblGrid>
                <a:gridCol w="499296">
                  <a:extLst>
                    <a:ext uri="{9D8B030D-6E8A-4147-A177-3AD203B41FA5}">
                      <a16:colId xmlns:a16="http://schemas.microsoft.com/office/drawing/2014/main" val="565992477"/>
                    </a:ext>
                  </a:extLst>
                </a:gridCol>
                <a:gridCol w="554772">
                  <a:extLst>
                    <a:ext uri="{9D8B030D-6E8A-4147-A177-3AD203B41FA5}">
                      <a16:colId xmlns:a16="http://schemas.microsoft.com/office/drawing/2014/main" val="191396256"/>
                    </a:ext>
                  </a:extLst>
                </a:gridCol>
                <a:gridCol w="543677">
                  <a:extLst>
                    <a:ext uri="{9D8B030D-6E8A-4147-A177-3AD203B41FA5}">
                      <a16:colId xmlns:a16="http://schemas.microsoft.com/office/drawing/2014/main" val="3333094501"/>
                    </a:ext>
                  </a:extLst>
                </a:gridCol>
                <a:gridCol w="399437">
                  <a:extLst>
                    <a:ext uri="{9D8B030D-6E8A-4147-A177-3AD203B41FA5}">
                      <a16:colId xmlns:a16="http://schemas.microsoft.com/office/drawing/2014/main" val="1660135110"/>
                    </a:ext>
                  </a:extLst>
                </a:gridCol>
                <a:gridCol w="576963">
                  <a:extLst>
                    <a:ext uri="{9D8B030D-6E8A-4147-A177-3AD203B41FA5}">
                      <a16:colId xmlns:a16="http://schemas.microsoft.com/office/drawing/2014/main" val="2845530613"/>
                    </a:ext>
                  </a:extLst>
                </a:gridCol>
                <a:gridCol w="632441">
                  <a:extLst>
                    <a:ext uri="{9D8B030D-6E8A-4147-A177-3AD203B41FA5}">
                      <a16:colId xmlns:a16="http://schemas.microsoft.com/office/drawing/2014/main" val="3922004580"/>
                    </a:ext>
                  </a:extLst>
                </a:gridCol>
                <a:gridCol w="610249">
                  <a:extLst>
                    <a:ext uri="{9D8B030D-6E8A-4147-A177-3AD203B41FA5}">
                      <a16:colId xmlns:a16="http://schemas.microsoft.com/office/drawing/2014/main" val="2484428820"/>
                    </a:ext>
                  </a:extLst>
                </a:gridCol>
                <a:gridCol w="565868">
                  <a:extLst>
                    <a:ext uri="{9D8B030D-6E8A-4147-A177-3AD203B41FA5}">
                      <a16:colId xmlns:a16="http://schemas.microsoft.com/office/drawing/2014/main" val="375276157"/>
                    </a:ext>
                  </a:extLst>
                </a:gridCol>
                <a:gridCol w="543677">
                  <a:extLst>
                    <a:ext uri="{9D8B030D-6E8A-4147-A177-3AD203B41FA5}">
                      <a16:colId xmlns:a16="http://schemas.microsoft.com/office/drawing/2014/main" val="3683069166"/>
                    </a:ext>
                  </a:extLst>
                </a:gridCol>
                <a:gridCol w="699013">
                  <a:extLst>
                    <a:ext uri="{9D8B030D-6E8A-4147-A177-3AD203B41FA5}">
                      <a16:colId xmlns:a16="http://schemas.microsoft.com/office/drawing/2014/main" val="2901597928"/>
                    </a:ext>
                  </a:extLst>
                </a:gridCol>
                <a:gridCol w="610249">
                  <a:extLst>
                    <a:ext uri="{9D8B030D-6E8A-4147-A177-3AD203B41FA5}">
                      <a16:colId xmlns:a16="http://schemas.microsoft.com/office/drawing/2014/main" val="301002894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sng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CSSN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FName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LName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DoB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Contact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Email_Id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JobType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Subject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Job_Id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Mgr_SSN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Dept_ID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044828"/>
                  </a:ext>
                </a:extLst>
              </a:tr>
            </a:tbl>
          </a:graphicData>
        </a:graphic>
      </p:graphicFrame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905095" y="3071169"/>
            <a:ext cx="2130326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183939"/>
              </p:ext>
            </p:extLst>
          </p:nvPr>
        </p:nvGraphicFramePr>
        <p:xfrm>
          <a:off x="903506" y="4663084"/>
          <a:ext cx="2656830" cy="254000"/>
        </p:xfrm>
        <a:graphic>
          <a:graphicData uri="http://schemas.openxmlformats.org/drawingml/2006/table">
            <a:tbl>
              <a:tblPr/>
              <a:tblGrid>
                <a:gridCol w="569321">
                  <a:extLst>
                    <a:ext uri="{9D8B030D-6E8A-4147-A177-3AD203B41FA5}">
                      <a16:colId xmlns:a16="http://schemas.microsoft.com/office/drawing/2014/main" val="3535343155"/>
                    </a:ext>
                  </a:extLst>
                </a:gridCol>
                <a:gridCol w="780180">
                  <a:extLst>
                    <a:ext uri="{9D8B030D-6E8A-4147-A177-3AD203B41FA5}">
                      <a16:colId xmlns:a16="http://schemas.microsoft.com/office/drawing/2014/main" val="4051753736"/>
                    </a:ext>
                  </a:extLst>
                </a:gridCol>
                <a:gridCol w="411176">
                  <a:extLst>
                    <a:ext uri="{9D8B030D-6E8A-4147-A177-3AD203B41FA5}">
                      <a16:colId xmlns:a16="http://schemas.microsoft.com/office/drawing/2014/main" val="2006303032"/>
                    </a:ext>
                  </a:extLst>
                </a:gridCol>
                <a:gridCol w="896153">
                  <a:extLst>
                    <a:ext uri="{9D8B030D-6E8A-4147-A177-3AD203B41FA5}">
                      <a16:colId xmlns:a16="http://schemas.microsoft.com/office/drawing/2014/main" val="3689874448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sng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Food_Id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Food_Name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Food_Quantity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325776"/>
                  </a:ext>
                </a:extLst>
              </a:tr>
            </a:tbl>
          </a:graphicData>
        </a:graphic>
      </p:graphicFrame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904300" y="4429543"/>
            <a:ext cx="202425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78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5360"/>
          </a:xfrm>
        </p:spPr>
        <p:txBody>
          <a:bodyPr/>
          <a:lstStyle/>
          <a:p>
            <a:r>
              <a:rPr lang="en-IN" dirty="0"/>
              <a:t>Relational Schema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4961"/>
            <a:ext cx="8596668" cy="4456402"/>
          </a:xfrm>
        </p:spPr>
        <p:txBody>
          <a:bodyPr/>
          <a:lstStyle/>
          <a:p>
            <a:r>
              <a:rPr lang="en-IN" dirty="0" err="1"/>
              <a:t>Food_OrderedBy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Food_Record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Job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67255" y="2149538"/>
            <a:ext cx="850674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67255" y="3447407"/>
            <a:ext cx="2359745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08280" y="4702249"/>
            <a:ext cx="199547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07483" y="1918172"/>
            <a:ext cx="188729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06689" y="3175303"/>
            <a:ext cx="2272056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905893" y="4469661"/>
            <a:ext cx="227213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905890" y="1916472"/>
            <a:ext cx="2024092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905095" y="3071169"/>
            <a:ext cx="2130326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904300" y="4429543"/>
            <a:ext cx="202425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156425"/>
              </p:ext>
            </p:extLst>
          </p:nvPr>
        </p:nvGraphicFramePr>
        <p:xfrm>
          <a:off x="903505" y="2235080"/>
          <a:ext cx="1760447" cy="254000"/>
        </p:xfrm>
        <a:graphic>
          <a:graphicData uri="http://schemas.openxmlformats.org/drawingml/2006/table">
            <a:tbl>
              <a:tblPr/>
              <a:tblGrid>
                <a:gridCol w="737187">
                  <a:extLst>
                    <a:ext uri="{9D8B030D-6E8A-4147-A177-3AD203B41FA5}">
                      <a16:colId xmlns:a16="http://schemas.microsoft.com/office/drawing/2014/main" val="1353436753"/>
                    </a:ext>
                  </a:extLst>
                </a:gridCol>
                <a:gridCol w="627159">
                  <a:extLst>
                    <a:ext uri="{9D8B030D-6E8A-4147-A177-3AD203B41FA5}">
                      <a16:colId xmlns:a16="http://schemas.microsoft.com/office/drawing/2014/main" val="3289707927"/>
                    </a:ext>
                  </a:extLst>
                </a:gridCol>
                <a:gridCol w="396101">
                  <a:extLst>
                    <a:ext uri="{9D8B030D-6E8A-4147-A177-3AD203B41FA5}">
                      <a16:colId xmlns:a16="http://schemas.microsoft.com/office/drawing/2014/main" val="304369621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1" i="0" u="sng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Staff_SSN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1" i="0" u="sng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Food_Id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480743"/>
                  </a:ext>
                </a:extLst>
              </a:tr>
            </a:tbl>
          </a:graphicData>
        </a:graphic>
      </p:graphicFrame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904299" y="2001539"/>
            <a:ext cx="2112538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64368"/>
              </p:ext>
            </p:extLst>
          </p:nvPr>
        </p:nvGraphicFramePr>
        <p:xfrm>
          <a:off x="903504" y="3335267"/>
          <a:ext cx="1168205" cy="254000"/>
        </p:xfrm>
        <a:graphic>
          <a:graphicData uri="http://schemas.openxmlformats.org/drawingml/2006/table">
            <a:tbl>
              <a:tblPr/>
              <a:tblGrid>
                <a:gridCol w="705791">
                  <a:extLst>
                    <a:ext uri="{9D8B030D-6E8A-4147-A177-3AD203B41FA5}">
                      <a16:colId xmlns:a16="http://schemas.microsoft.com/office/drawing/2014/main" val="2258734317"/>
                    </a:ext>
                  </a:extLst>
                </a:gridCol>
                <a:gridCol w="462414">
                  <a:extLst>
                    <a:ext uri="{9D8B030D-6E8A-4147-A177-3AD203B41FA5}">
                      <a16:colId xmlns:a16="http://schemas.microsoft.com/office/drawing/2014/main" val="165429346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1" i="0" u="sng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Child_ID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1" i="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F_ID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910691"/>
                  </a:ext>
                </a:extLst>
              </a:tr>
            </a:tbl>
          </a:graphicData>
        </a:graphic>
      </p:graphicFrame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904298" y="3101726"/>
            <a:ext cx="2336408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23300"/>
              </p:ext>
            </p:extLst>
          </p:nvPr>
        </p:nvGraphicFramePr>
        <p:xfrm>
          <a:off x="903504" y="4589087"/>
          <a:ext cx="1357172" cy="254000"/>
        </p:xfrm>
        <a:graphic>
          <a:graphicData uri="http://schemas.openxmlformats.org/drawingml/2006/table">
            <a:tbl>
              <a:tblPr/>
              <a:tblGrid>
                <a:gridCol w="527166">
                  <a:extLst>
                    <a:ext uri="{9D8B030D-6E8A-4147-A177-3AD203B41FA5}">
                      <a16:colId xmlns:a16="http://schemas.microsoft.com/office/drawing/2014/main" val="2648745778"/>
                    </a:ext>
                  </a:extLst>
                </a:gridCol>
                <a:gridCol w="830006">
                  <a:extLst>
                    <a:ext uri="{9D8B030D-6E8A-4147-A177-3AD203B41FA5}">
                      <a16:colId xmlns:a16="http://schemas.microsoft.com/office/drawing/2014/main" val="352014135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sng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Job_Id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basic_salary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351470"/>
                  </a:ext>
                </a:extLst>
              </a:tr>
            </a:tbl>
          </a:graphicData>
        </a:graphic>
      </p:graphicFrame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904298" y="4356499"/>
            <a:ext cx="2153528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9578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1514</TotalTime>
  <Words>1051</Words>
  <Application>Microsoft Office PowerPoint</Application>
  <PresentationFormat>Widescreen</PresentationFormat>
  <Paragraphs>270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Trebuchet MS</vt:lpstr>
      <vt:lpstr>Wingdings 3</vt:lpstr>
      <vt:lpstr>Facet</vt:lpstr>
      <vt:lpstr>Child Day Care Services</vt:lpstr>
      <vt:lpstr>Data Requirements for the System</vt:lpstr>
      <vt:lpstr>Data Requirements for the System (Continued)</vt:lpstr>
      <vt:lpstr>Data Requirements for the System (Continued)</vt:lpstr>
      <vt:lpstr>ER Diagram</vt:lpstr>
      <vt:lpstr>Relational Schema</vt:lpstr>
      <vt:lpstr>Relational Schema (Continued)</vt:lpstr>
      <vt:lpstr>Relational Schema (Continued)</vt:lpstr>
      <vt:lpstr>Relational Schema (Continued)</vt:lpstr>
      <vt:lpstr>Relational Schema (Continued)</vt:lpstr>
      <vt:lpstr>Procedures</vt:lpstr>
      <vt:lpstr>Procedures (Continued)</vt:lpstr>
      <vt:lpstr>Procedures (Continued)</vt:lpstr>
      <vt:lpstr>Procedures (Continued)</vt:lpstr>
      <vt:lpstr>Procedures (Continued)</vt:lpstr>
      <vt:lpstr>Procedures (Continued)</vt:lpstr>
      <vt:lpstr>Procedures (Continued)</vt:lpstr>
      <vt:lpstr>Triggers</vt:lpstr>
      <vt:lpstr>Triggers(Continued)</vt:lpstr>
      <vt:lpstr>Triggers(Continued)</vt:lpstr>
      <vt:lpstr>Triggers(Continued)</vt:lpstr>
      <vt:lpstr>Triggers(Continued)</vt:lpstr>
      <vt:lpstr>Triggers(Continued)</vt:lpstr>
      <vt:lpstr>Triggers(Continued)</vt:lpstr>
      <vt:lpstr>Inserting Values into Parent Table</vt:lpstr>
      <vt:lpstr>Inserting Values into Parent Table (Continued)</vt:lpstr>
      <vt:lpstr>Deleting unnecessary Job from JOB Table</vt:lpstr>
      <vt:lpstr>Deleting unnecessary Job from JOB Table(Continued)</vt:lpstr>
      <vt:lpstr>Retrieving Toy Details from Toys Table</vt:lpstr>
      <vt:lpstr>Retrieving Toy Details from Toys Table(Continued)</vt:lpstr>
      <vt:lpstr>Updating Child Emergency Contact</vt:lpstr>
      <vt:lpstr>Updating Child Emergency Contact(Continued)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 Day Care Services</dc:title>
  <dc:creator>Gudena, Dileep</dc:creator>
  <cp:lastModifiedBy>Gudena, Dileep</cp:lastModifiedBy>
  <cp:revision>33</cp:revision>
  <dcterms:created xsi:type="dcterms:W3CDTF">2017-04-20T19:19:12Z</dcterms:created>
  <dcterms:modified xsi:type="dcterms:W3CDTF">2017-04-29T03:03:34Z</dcterms:modified>
</cp:coreProperties>
</file>