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62" r:id="rId4"/>
    <p:sldId id="263" r:id="rId5"/>
    <p:sldId id="264" r:id="rId6"/>
    <p:sldId id="265"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3"/>
  </p:normalViewPr>
  <p:slideViewPr>
    <p:cSldViewPr snapToGrid="0" snapToObjects="1">
      <p:cViewPr varScale="1">
        <p:scale>
          <a:sx n="101" d="100"/>
          <a:sy n="101" d="100"/>
        </p:scale>
        <p:origin x="10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A17D-6412-3611-45B0-688B8046D5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08CBDE-374C-EA4E-8E47-A5E395242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DC15F-F182-1BFF-D423-C08C84AF3BD5}"/>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7DCD16D1-A331-DF4C-CA0D-004F1463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92FB8-628A-6B50-EBF3-C633C83F2DA0}"/>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282346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83B7-D5B0-3B9C-6306-711F75FC9B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6AD68-6829-B227-D994-10BDB557A1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105E8-C1D1-E947-A5F4-B7425986F17B}"/>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A5E51E6C-A1AA-266B-830D-7F0958A2D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1F9AA-C126-2A79-0BEB-821F6D5C8B7D}"/>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213828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5565D-EE96-0AC0-0525-AE96E371D8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BBAB6-B1B7-1EA3-74EC-F57855D0C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9F209-E1CE-CD0C-5A80-873568946CF0}"/>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6C495B2E-1421-331C-12D1-90D625C4D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38AB6-9C87-CB94-8561-C35BC4143E3D}"/>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72595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59A9-CB9E-F459-B9C2-90F33A3A4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548A0-F43F-11D6-FEBB-F26173A46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30C0F-50EA-332D-32B1-BE5F84E993E2}"/>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D5226AE3-0B07-5C70-D260-1A88447A5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4CB57-2D70-DCCD-EF4F-B07EC17F0014}"/>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330463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5156-7F61-373D-12A4-104749209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CB4D9D-E659-41B1-5034-7A64070B7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B97A5E-5E41-E465-43DF-63DFDB559B81}"/>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54F71DD5-0B5F-A00C-7FD9-CD9A299B5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0ED1A-6BDE-1F04-746F-F1B2E4121933}"/>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100453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F852-72C4-27EA-CEE7-675CFD4265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89ED1-1D74-6952-C05F-DD12F718D5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B080BC-3DCE-9A4C-0D7C-6AFD499BD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359ECE-00EE-FB49-4A10-BD815C4931F3}"/>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6" name="Footer Placeholder 5">
            <a:extLst>
              <a:ext uri="{FF2B5EF4-FFF2-40B4-BE49-F238E27FC236}">
                <a16:creationId xmlns:a16="http://schemas.microsoft.com/office/drawing/2014/main" id="{00C7952B-2B2B-C575-233E-BE9CFF1DB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AECF6-0130-ED86-46D2-7A5F230582B0}"/>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335748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42C7-BB32-4223-A4B0-38378DE6C2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0494BB-BE4A-25AD-A21A-ECB2FED035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F5ECC3-DD88-6D08-CBB6-C192C5BE6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EB297D-BCD9-72AC-AB8A-CA57023EA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159951-32CF-B040-9C5B-77FFC7A2D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B27A0-98E7-8DFB-098C-15B86E620E66}"/>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8" name="Footer Placeholder 7">
            <a:extLst>
              <a:ext uri="{FF2B5EF4-FFF2-40B4-BE49-F238E27FC236}">
                <a16:creationId xmlns:a16="http://schemas.microsoft.com/office/drawing/2014/main" id="{08A89364-355E-3781-BF3A-455C66C4FA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BDAA81-4A10-0815-80AB-9FE2637CE3F3}"/>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3940290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8FE78-C845-060F-C504-C2B2E6964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0BF19B-DEF5-FFF9-FFF0-7AEC01EABF24}"/>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4" name="Footer Placeholder 3">
            <a:extLst>
              <a:ext uri="{FF2B5EF4-FFF2-40B4-BE49-F238E27FC236}">
                <a16:creationId xmlns:a16="http://schemas.microsoft.com/office/drawing/2014/main" id="{1A4BEFAF-9D24-28B2-90AB-73D65704D6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856273-74D7-E697-5366-EBF147D32D2B}"/>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519509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F933C-673E-E010-3F68-5EE3DE5A420A}"/>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3" name="Footer Placeholder 2">
            <a:extLst>
              <a:ext uri="{FF2B5EF4-FFF2-40B4-BE49-F238E27FC236}">
                <a16:creationId xmlns:a16="http://schemas.microsoft.com/office/drawing/2014/main" id="{16D53F42-906F-A1AF-3A2E-B9B08C4526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48CFB8-47F9-84EE-46F0-D76F787271C4}"/>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193859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6A0E-BB2E-4DF7-D850-03AD4BDB9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7BC74A-19BF-E79F-DDFF-19D5AF34E9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FDCA3B-18B4-3223-FE5D-6917AED7D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99EF2-E2BF-16AE-9A2F-4465402E0D53}"/>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6" name="Footer Placeholder 5">
            <a:extLst>
              <a:ext uri="{FF2B5EF4-FFF2-40B4-BE49-F238E27FC236}">
                <a16:creationId xmlns:a16="http://schemas.microsoft.com/office/drawing/2014/main" id="{81B9CDA7-5ED5-99DD-3F23-FA943A908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C0D08-A5A4-9548-0072-1C1212A71CC8}"/>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230797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7B00-91D0-6698-6ED9-060C24B77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1756E3-2DE6-6AB7-537C-4CAC46571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1FB856-0FE3-48F3-5F5E-1E3B05EEB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00367-D3A5-4EB9-57A6-868D60737A6E}"/>
              </a:ext>
            </a:extLst>
          </p:cNvPr>
          <p:cNvSpPr>
            <a:spLocks noGrp="1"/>
          </p:cNvSpPr>
          <p:nvPr>
            <p:ph type="dt" sz="half" idx="10"/>
          </p:nvPr>
        </p:nvSpPr>
        <p:spPr/>
        <p:txBody>
          <a:bodyPr/>
          <a:lstStyle/>
          <a:p>
            <a:fld id="{AD74C050-F394-0E43-9E01-4FB19E8FADC4}" type="datetimeFigureOut">
              <a:rPr lang="en-US" smtClean="0"/>
              <a:t>4/25/22</a:t>
            </a:fld>
            <a:endParaRPr lang="en-US"/>
          </a:p>
        </p:txBody>
      </p:sp>
      <p:sp>
        <p:nvSpPr>
          <p:cNvPr id="6" name="Footer Placeholder 5">
            <a:extLst>
              <a:ext uri="{FF2B5EF4-FFF2-40B4-BE49-F238E27FC236}">
                <a16:creationId xmlns:a16="http://schemas.microsoft.com/office/drawing/2014/main" id="{E3E61C78-01B8-142F-31D3-7D3A95055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45847-B885-5B2D-45A4-2DBE5190C633}"/>
              </a:ext>
            </a:extLst>
          </p:cNvPr>
          <p:cNvSpPr>
            <a:spLocks noGrp="1"/>
          </p:cNvSpPr>
          <p:nvPr>
            <p:ph type="sldNum" sz="quarter" idx="12"/>
          </p:nvPr>
        </p:nvSpPr>
        <p:spPr/>
        <p:txBody>
          <a:bodyPr/>
          <a:lstStyle/>
          <a:p>
            <a:fld id="{BB3843C0-1666-7C42-B75B-964811D66CCA}" type="slidenum">
              <a:rPr lang="en-US" smtClean="0"/>
              <a:t>‹#›</a:t>
            </a:fld>
            <a:endParaRPr lang="en-US"/>
          </a:p>
        </p:txBody>
      </p:sp>
    </p:spTree>
    <p:extLst>
      <p:ext uri="{BB962C8B-B14F-4D97-AF65-F5344CB8AC3E}">
        <p14:creationId xmlns:p14="http://schemas.microsoft.com/office/powerpoint/2010/main" val="34728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E0B97-922B-D196-397B-AA4F9796F9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C8C8B1-CA9A-0CDE-9A54-F9F6379A0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CDED8-4D25-6AF9-FF43-023401E9E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4C050-F394-0E43-9E01-4FB19E8FADC4}" type="datetimeFigureOut">
              <a:rPr lang="en-US" smtClean="0"/>
              <a:t>4/25/22</a:t>
            </a:fld>
            <a:endParaRPr lang="en-US"/>
          </a:p>
        </p:txBody>
      </p:sp>
      <p:sp>
        <p:nvSpPr>
          <p:cNvPr id="5" name="Footer Placeholder 4">
            <a:extLst>
              <a:ext uri="{FF2B5EF4-FFF2-40B4-BE49-F238E27FC236}">
                <a16:creationId xmlns:a16="http://schemas.microsoft.com/office/drawing/2014/main" id="{DDD8B910-0558-E022-7F5B-9E1EC14BD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4AF68C-D4AE-9390-F1A1-F476A538E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843C0-1666-7C42-B75B-964811D66CCA}" type="slidenum">
              <a:rPr lang="en-US" smtClean="0"/>
              <a:t>‹#›</a:t>
            </a:fld>
            <a:endParaRPr lang="en-US"/>
          </a:p>
        </p:txBody>
      </p:sp>
    </p:spTree>
    <p:extLst>
      <p:ext uri="{BB962C8B-B14F-4D97-AF65-F5344CB8AC3E}">
        <p14:creationId xmlns:p14="http://schemas.microsoft.com/office/powerpoint/2010/main" val="2292014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gudesrikanth/webcourse/tree/main/Webpart/ICP8" TargetMode="External"/><Relationship Id="rId3" Type="http://schemas.openxmlformats.org/officeDocument/2006/relationships/image" Target="../media/image2.svg"/><Relationship Id="rId7" Type="http://schemas.openxmlformats.org/officeDocument/2006/relationships/hyperlink" Target="https://github.com/gudesrikanth/webcourse/tree/main/Webpart/ICP9"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gudesrikanth/webcourse/tree/main/Webpart/ICP10" TargetMode="External"/><Relationship Id="rId5" Type="http://schemas.openxmlformats.org/officeDocument/2006/relationships/hyperlink" Target="https://github.com/gudesrikanth/webcourse/tree/main/Webpart/ICP11" TargetMode="External"/><Relationship Id="rId4" Type="http://schemas.openxmlformats.org/officeDocument/2006/relationships/hyperlink" Target="https://github.com/gudesrikanth/webcourse/tree/main/MobilePar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29">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s">
            <a:extLst>
              <a:ext uri="{FF2B5EF4-FFF2-40B4-BE49-F238E27FC236}">
                <a16:creationId xmlns:a16="http://schemas.microsoft.com/office/drawing/2014/main" id="{7F51B520-AB34-B155-6CD8-A48E3DAE75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41" name="Group 31">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3" name="Oval 32">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Oval 35">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E4265-58E6-4116-901D-9024392F4D96}"/>
              </a:ext>
            </a:extLst>
          </p:cNvPr>
          <p:cNvSpPr>
            <a:spLocks noGrp="1"/>
          </p:cNvSpPr>
          <p:nvPr>
            <p:ph type="title"/>
          </p:nvPr>
        </p:nvSpPr>
        <p:spPr>
          <a:xfrm>
            <a:off x="702591" y="3404608"/>
            <a:ext cx="3520789" cy="2666087"/>
          </a:xfrm>
        </p:spPr>
        <p:txBody>
          <a:bodyPr>
            <a:normAutofit/>
          </a:bodyPr>
          <a:lstStyle/>
          <a:p>
            <a:pPr algn="ctr"/>
            <a:r>
              <a:rPr lang="en-US" b="1">
                <a:solidFill>
                  <a:schemeClr val="bg1"/>
                </a:solidFill>
              </a:rPr>
              <a:t>ICP Presentation Two</a:t>
            </a:r>
          </a:p>
        </p:txBody>
      </p:sp>
      <p:grpSp>
        <p:nvGrpSpPr>
          <p:cNvPr id="38"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9" name="Freeform: Shape 38">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2"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3" name="Freeform: Shape 42">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19953C31-CAAD-445A-8179-B777D75B632B}"/>
              </a:ext>
            </a:extLst>
          </p:cNvPr>
          <p:cNvSpPr>
            <a:spLocks noGrp="1"/>
          </p:cNvSpPr>
          <p:nvPr>
            <p:ph idx="1"/>
          </p:nvPr>
        </p:nvSpPr>
        <p:spPr>
          <a:xfrm>
            <a:off x="6477270" y="1130846"/>
            <a:ext cx="4974771" cy="5562054"/>
          </a:xfrm>
        </p:spPr>
        <p:txBody>
          <a:bodyPr>
            <a:normAutofit/>
          </a:bodyPr>
          <a:lstStyle/>
          <a:p>
            <a:pPr marL="0" indent="0">
              <a:buNone/>
            </a:pPr>
            <a:r>
              <a:rPr lang="en-US" sz="1500" b="1" dirty="0">
                <a:solidFill>
                  <a:schemeClr val="bg1"/>
                </a:solidFill>
              </a:rPr>
              <a:t>ICP Group 9</a:t>
            </a:r>
          </a:p>
          <a:p>
            <a:pPr marL="0" indent="0">
              <a:buNone/>
            </a:pPr>
            <a:r>
              <a:rPr lang="en-US" sz="1500" b="1" dirty="0">
                <a:solidFill>
                  <a:schemeClr val="bg1"/>
                </a:solidFill>
              </a:rPr>
              <a:t>Team Members:</a:t>
            </a:r>
          </a:p>
          <a:p>
            <a:r>
              <a:rPr lang="en-US" sz="1500" dirty="0">
                <a:solidFill>
                  <a:schemeClr val="bg1"/>
                </a:solidFill>
              </a:rPr>
              <a:t>Gopi </a:t>
            </a:r>
            <a:r>
              <a:rPr lang="en-US" sz="1500" dirty="0" err="1">
                <a:solidFill>
                  <a:schemeClr val="bg1"/>
                </a:solidFill>
              </a:rPr>
              <a:t>Nelluri</a:t>
            </a:r>
            <a:endParaRPr lang="en-US" sz="1500" dirty="0">
              <a:solidFill>
                <a:schemeClr val="bg1"/>
              </a:solidFill>
            </a:endParaRPr>
          </a:p>
          <a:p>
            <a:r>
              <a:rPr lang="en-US" sz="1500" dirty="0">
                <a:solidFill>
                  <a:schemeClr val="bg1"/>
                </a:solidFill>
              </a:rPr>
              <a:t>Srikanth </a:t>
            </a:r>
            <a:r>
              <a:rPr lang="en-US" sz="1500" dirty="0" err="1">
                <a:solidFill>
                  <a:schemeClr val="bg1"/>
                </a:solidFill>
              </a:rPr>
              <a:t>Gude</a:t>
            </a:r>
            <a:endParaRPr lang="en-US" sz="1500" dirty="0">
              <a:solidFill>
                <a:schemeClr val="bg1"/>
              </a:solidFill>
            </a:endParaRPr>
          </a:p>
          <a:p>
            <a:pPr marL="0" indent="0">
              <a:buNone/>
            </a:pPr>
            <a:r>
              <a:rPr lang="en-US" sz="1500" b="1" dirty="0">
                <a:solidFill>
                  <a:schemeClr val="bg1"/>
                </a:solidFill>
              </a:rPr>
              <a:t>GitHub Links:</a:t>
            </a:r>
          </a:p>
          <a:p>
            <a:pPr marL="0" indent="0">
              <a:buNone/>
            </a:pPr>
            <a:r>
              <a:rPr lang="en-US" sz="1500" dirty="0">
                <a:solidFill>
                  <a:schemeClr val="bg1"/>
                </a:solidFill>
                <a:hlinkClick r:id="rId4"/>
              </a:rPr>
              <a:t>https://github.com/gudesrikanth/webcourse/tree/main/MobilePart</a:t>
            </a:r>
            <a:endParaRPr lang="en-US" sz="1500" dirty="0">
              <a:solidFill>
                <a:schemeClr val="bg1"/>
              </a:solidFill>
            </a:endParaRPr>
          </a:p>
          <a:p>
            <a:pPr marL="0" indent="0">
              <a:buNone/>
            </a:pPr>
            <a:r>
              <a:rPr lang="en-US" sz="1500" dirty="0">
                <a:solidFill>
                  <a:schemeClr val="bg1"/>
                </a:solidFill>
                <a:hlinkClick r:id="rId5"/>
              </a:rPr>
              <a:t>https://github.com/gudesrikanth/webcourse/tree/main/Webpart/ICP11</a:t>
            </a:r>
            <a:endParaRPr lang="en-US" sz="1500" dirty="0">
              <a:solidFill>
                <a:schemeClr val="bg1"/>
              </a:solidFill>
            </a:endParaRPr>
          </a:p>
          <a:p>
            <a:pPr marL="0" indent="0">
              <a:buNone/>
            </a:pPr>
            <a:r>
              <a:rPr lang="en-US" sz="1500" dirty="0">
                <a:solidFill>
                  <a:schemeClr val="bg1"/>
                </a:solidFill>
                <a:hlinkClick r:id="rId6"/>
              </a:rPr>
              <a:t>https://github.com/gudesrikanth/webcourse/tree/main/Webpart/ICP10</a:t>
            </a:r>
            <a:endParaRPr lang="en-US" sz="1500" dirty="0">
              <a:solidFill>
                <a:schemeClr val="bg1"/>
              </a:solidFill>
            </a:endParaRPr>
          </a:p>
          <a:p>
            <a:pPr marL="0" indent="0">
              <a:buNone/>
            </a:pPr>
            <a:r>
              <a:rPr lang="en-US" sz="1500" dirty="0">
                <a:solidFill>
                  <a:schemeClr val="bg1"/>
                </a:solidFill>
                <a:hlinkClick r:id="rId7"/>
              </a:rPr>
              <a:t>https://github.com/gudesrikanth/webcourse/tree/main/Webpart/ICP9</a:t>
            </a:r>
            <a:endParaRPr lang="en-US" sz="1500" dirty="0">
              <a:solidFill>
                <a:schemeClr val="bg1"/>
              </a:solidFill>
            </a:endParaRPr>
          </a:p>
          <a:p>
            <a:pPr marL="0" indent="0">
              <a:buNone/>
            </a:pPr>
            <a:r>
              <a:rPr lang="en-US" sz="1500" dirty="0">
                <a:solidFill>
                  <a:schemeClr val="bg1"/>
                </a:solidFill>
                <a:hlinkClick r:id="rId8"/>
              </a:rPr>
              <a:t>https://github.com/gudesrikanth/webcourse/tree/main/Webpart/ICP8</a:t>
            </a:r>
            <a:endParaRPr lang="en-US" sz="1500" dirty="0">
              <a:solidFill>
                <a:schemeClr val="bg1"/>
              </a:solidFill>
            </a:endParaRPr>
          </a:p>
          <a:p>
            <a:pPr marL="0" indent="0">
              <a:buNone/>
            </a:pPr>
            <a:endParaRPr lang="en-US" sz="1500" dirty="0">
              <a:solidFill>
                <a:schemeClr val="bg1"/>
              </a:solidFill>
            </a:endParaRPr>
          </a:p>
          <a:p>
            <a:pPr marL="0" indent="0">
              <a:buNone/>
            </a:pPr>
            <a:endParaRPr lang="en-US" sz="1500" dirty="0">
              <a:solidFill>
                <a:schemeClr val="bg1"/>
              </a:solidFill>
            </a:endParaRPr>
          </a:p>
        </p:txBody>
      </p:sp>
    </p:spTree>
    <p:extLst>
      <p:ext uri="{BB962C8B-B14F-4D97-AF65-F5344CB8AC3E}">
        <p14:creationId xmlns:p14="http://schemas.microsoft.com/office/powerpoint/2010/main" val="334789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3BCEA90-F7D5-4EC1-9BE2-5A49A20F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848F91B-FA65-4A06-A177-8CCF7EBC8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78410" cy="6195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2160BD-CF5C-7F91-1095-DD0CD752B8D8}"/>
              </a:ext>
            </a:extLst>
          </p:cNvPr>
          <p:cNvPicPr>
            <a:picLocks noChangeAspect="1"/>
          </p:cNvPicPr>
          <p:nvPr/>
        </p:nvPicPr>
        <p:blipFill rotWithShape="1">
          <a:blip r:embed="rId2">
            <a:alphaModFix amt="30000"/>
          </a:blip>
          <a:srcRect l="18206" r="31099"/>
          <a:stretch/>
        </p:blipFill>
        <p:spPr>
          <a:xfrm>
            <a:off x="4002273" y="0"/>
            <a:ext cx="4187456" cy="6195072"/>
          </a:xfrm>
          <a:prstGeom prst="rect">
            <a:avLst/>
          </a:prstGeom>
        </p:spPr>
      </p:pic>
      <p:sp>
        <p:nvSpPr>
          <p:cNvPr id="52" name="Graphic 14">
            <a:extLst>
              <a:ext uri="{FF2B5EF4-FFF2-40B4-BE49-F238E27FC236}">
                <a16:creationId xmlns:a16="http://schemas.microsoft.com/office/drawing/2014/main" id="{2CF7CF5F-D747-47B3-80B1-839275044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2"/>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25000"/>
            </a:scheme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7B25736-E0F3-21C5-832D-9C3ABC0EFC52}"/>
              </a:ext>
            </a:extLst>
          </p:cNvPr>
          <p:cNvSpPr>
            <a:spLocks noGrp="1"/>
          </p:cNvSpPr>
          <p:nvPr>
            <p:ph type="ctrTitle"/>
          </p:nvPr>
        </p:nvSpPr>
        <p:spPr>
          <a:xfrm>
            <a:off x="1403632" y="914399"/>
            <a:ext cx="9283781" cy="2595563"/>
          </a:xfrm>
        </p:spPr>
        <p:txBody>
          <a:bodyPr vert="horz" lIns="91440" tIns="45720" rIns="91440" bIns="45720" rtlCol="0">
            <a:normAutofit/>
          </a:bodyPr>
          <a:lstStyle/>
          <a:p>
            <a:r>
              <a:rPr lang="en-US" sz="5000" b="1">
                <a:solidFill>
                  <a:schemeClr val="bg1"/>
                </a:solidFill>
                <a:latin typeface="Times New Roman" panose="02020603050405020304" pitchFamily="18" charset="0"/>
                <a:cs typeface="Times New Roman" panose="02020603050405020304" pitchFamily="18" charset="0"/>
              </a:rPr>
              <a:t>Introduction</a:t>
            </a:r>
          </a:p>
        </p:txBody>
      </p:sp>
      <p:sp>
        <p:nvSpPr>
          <p:cNvPr id="54" name="Graphic 14">
            <a:extLst>
              <a:ext uri="{FF2B5EF4-FFF2-40B4-BE49-F238E27FC236}">
                <a16:creationId xmlns:a16="http://schemas.microsoft.com/office/drawing/2014/main" id="{820B6604-1FF9-43F5-AC47-3D41CB2F5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411137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solidFill>
          <a:ln w="9525"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66728C7E-BD61-0B03-69A3-726F862622B3}"/>
              </a:ext>
            </a:extLst>
          </p:cNvPr>
          <p:cNvSpPr>
            <a:spLocks noGrp="1"/>
          </p:cNvSpPr>
          <p:nvPr>
            <p:ph type="subTitle" idx="1"/>
          </p:nvPr>
        </p:nvSpPr>
        <p:spPr>
          <a:xfrm>
            <a:off x="1403632" y="3602037"/>
            <a:ext cx="9283781" cy="2446338"/>
          </a:xfrm>
        </p:spPr>
        <p:txBody>
          <a:bodyPr vert="horz" lIns="91440" tIns="45720" rIns="91440" bIns="45720" rtlCol="0">
            <a:normAutofit/>
          </a:bodyPr>
          <a:lstStyle/>
          <a:p>
            <a:pPr marL="342900" indent="-22860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We used following technologies to complete the tasks - Java, Android Studio and XML.</a:t>
            </a:r>
          </a:p>
          <a:p>
            <a:pPr marL="342900" indent="-22860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Android Studio is an open-source development platform that allows us to create applications for Android-based mobile devices, tablets, and televisions.</a:t>
            </a:r>
          </a:p>
          <a:p>
            <a:pPr marL="342900" indent="-22860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We have chosen Java as the programming language for the development of the mobile application. Whenever a user performs an action, the functionality of the action is written in Java code.</a:t>
            </a:r>
          </a:p>
          <a:p>
            <a:pPr marL="342900" indent="-22860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For the layout of the app, we used the XML format, which is generally the default format used by Android studios for the design layout of apps.</a:t>
            </a:r>
          </a:p>
          <a:p>
            <a:pPr marL="342900" indent="-228600">
              <a:buFont typeface="Arial" panose="020B0604020202020204" pitchFamily="34" charset="0"/>
              <a:buChar char="•"/>
            </a:pPr>
            <a:endParaRPr lang="en-US" sz="1700" dirty="0">
              <a:solidFill>
                <a:schemeClr val="bg1"/>
              </a:solidFill>
            </a:endParaRPr>
          </a:p>
        </p:txBody>
      </p:sp>
      <p:sp>
        <p:nvSpPr>
          <p:cNvPr id="56" name="Rectangle 55">
            <a:extLst>
              <a:ext uri="{FF2B5EF4-FFF2-40B4-BE49-F238E27FC236}">
                <a16:creationId xmlns:a16="http://schemas.microsoft.com/office/drawing/2014/main" id="{D98779F6-5395-4B82-BDCB-4ADF6A5B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3"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Graphic 14">
            <a:extLst>
              <a:ext uri="{FF2B5EF4-FFF2-40B4-BE49-F238E27FC236}">
                <a16:creationId xmlns:a16="http://schemas.microsoft.com/office/drawing/2014/main" id="{CE1108CD-786E-4304-9504-9C5AD6482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448800" y="-1"/>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25000"/>
            </a:schemeClr>
          </a:solidFill>
          <a:ln w="9525" cap="flat">
            <a:noFill/>
            <a:prstDash val="solid"/>
            <a:miter/>
          </a:ln>
        </p:spPr>
        <p:txBody>
          <a:bodyPr rtlCol="0" anchor="ctr"/>
          <a:lstStyle/>
          <a:p>
            <a:endParaRPr lang="en-US"/>
          </a:p>
        </p:txBody>
      </p:sp>
      <p:sp>
        <p:nvSpPr>
          <p:cNvPr id="60" name="Rectangle 59">
            <a:extLst>
              <a:ext uri="{FF2B5EF4-FFF2-40B4-BE49-F238E27FC236}">
                <a16:creationId xmlns:a16="http://schemas.microsoft.com/office/drawing/2014/main" id="{C70191CD-D48F-4F7A-8077-0380603A2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18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A126-7D54-41A2-3E91-19AADE552143}"/>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000" b="1" dirty="0">
                <a:latin typeface="Times New Roman" panose="02020603050405020304" pitchFamily="18" charset="0"/>
                <a:cs typeface="Times New Roman" panose="02020603050405020304" pitchFamily="18" charset="0"/>
              </a:rPr>
              <a:t>ICP – 8(Login and Logout in Android App)</a:t>
            </a:r>
          </a:p>
        </p:txBody>
      </p:sp>
      <p:sp>
        <p:nvSpPr>
          <p:cNvPr id="4" name="Text Placeholder 3">
            <a:extLst>
              <a:ext uri="{FF2B5EF4-FFF2-40B4-BE49-F238E27FC236}">
                <a16:creationId xmlns:a16="http://schemas.microsoft.com/office/drawing/2014/main" id="{6C7C624B-B865-C050-844C-29EF3C50DE5D}"/>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Task, we have created a Login and Logout page in Android APP.</a:t>
            </a:r>
          </a:p>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user was able to successfully submitted their username and password, they were redirected to a welcome page, where they have accessed to the logout option.</a:t>
            </a:r>
          </a:p>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user was entered an invalid username or password, app has been not redirected the user to the welcome page and displayed respected error message.</a:t>
            </a:r>
          </a:p>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user was clicked on the logout button, the app has allowed the user to logout and displayed the login page.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32137B77-2B88-665D-8F89-6FB02A9D4300}"/>
              </a:ext>
            </a:extLst>
          </p:cNvPr>
          <p:cNvPicPr>
            <a:picLocks noGrp="1" noChangeAspect="1"/>
          </p:cNvPicPr>
          <p:nvPr>
            <p:ph type="pic" idx="1"/>
          </p:nvPr>
        </p:nvPicPr>
        <p:blipFill rotWithShape="1">
          <a:blip r:embed="rId2"/>
          <a:srcRect r="-1" b="24918"/>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D00F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22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A126-7D54-41A2-3E91-19AADE552143}"/>
              </a:ext>
            </a:extLst>
          </p:cNvPr>
          <p:cNvSpPr>
            <a:spLocks noGrp="1"/>
          </p:cNvSpPr>
          <p:nvPr>
            <p:ph type="title"/>
          </p:nvPr>
        </p:nvSpPr>
        <p:spPr>
          <a:xfrm>
            <a:off x="648929" y="1"/>
            <a:ext cx="6422849" cy="1485900"/>
          </a:xfrm>
        </p:spPr>
        <p:txBody>
          <a:bodyPr vert="horz" lIns="91440" tIns="45720" rIns="91440" bIns="45720" rtlCol="0" anchor="ctr">
            <a:normAutofit/>
          </a:bodyPr>
          <a:lstStyle/>
          <a:p>
            <a:r>
              <a:rPr lang="en-US" sz="4400" b="1" kern="1200" dirty="0">
                <a:solidFill>
                  <a:schemeClr val="tx1"/>
                </a:solidFill>
                <a:latin typeface="Times New Roman" panose="02020603050405020304" pitchFamily="18" charset="0"/>
                <a:cs typeface="Times New Roman" panose="02020603050405020304" pitchFamily="18" charset="0"/>
              </a:rPr>
              <a:t>ICP – 9(Pizza ordering app)</a:t>
            </a:r>
          </a:p>
        </p:txBody>
      </p:sp>
      <p:sp>
        <p:nvSpPr>
          <p:cNvPr id="4" name="Text Placeholder 3">
            <a:extLst>
              <a:ext uri="{FF2B5EF4-FFF2-40B4-BE49-F238E27FC236}">
                <a16:creationId xmlns:a16="http://schemas.microsoft.com/office/drawing/2014/main" id="{6C7C624B-B865-C050-844C-29EF3C50DE5D}"/>
              </a:ext>
            </a:extLst>
          </p:cNvPr>
          <p:cNvSpPr>
            <a:spLocks noGrp="1"/>
          </p:cNvSpPr>
          <p:nvPr>
            <p:ph type="body" sz="half" idx="2"/>
          </p:nvPr>
        </p:nvSpPr>
        <p:spPr>
          <a:xfrm>
            <a:off x="648931" y="1485902"/>
            <a:ext cx="6422848" cy="4737918"/>
          </a:xfrm>
        </p:spPr>
        <p:txBody>
          <a:bodyPr vert="horz" lIns="91440" tIns="45720" rIns="91440" bIns="45720" rtlCol="0">
            <a:noAutofit/>
          </a:bodyPr>
          <a:lstStyle/>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Task, we have used Android Studio to create a Food Ordering App for Pizza.</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Order Page displayed a text area where we can input your name, type of pizza, and topping section where you can select from the checkboxes, and a quantity part where you can enter the number of pizzas that you want to order (i.e., the number of pizzas that you want to order).</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have a choice between two Buttons. The first is named ORDER, while the second is named SUMMARY. </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user was clicked on the logout button, the app has allowed the user to logout and displayed the login page.</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user clicks on the ORDER button, it allows the user to send an email to the specified recipient, along with a description of the order and the order details.</a:t>
            </a:r>
          </a:p>
          <a:p>
            <a:pPr marL="40005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user clicked on the SUMMARY button, a new page is displayed, which includes the Summary of the Pizza order, an image of the Pizza, and the GOTO ORDER button. By clicking GOTO ORDER button, the user is taken to the order's main page.</a:t>
            </a:r>
          </a:p>
        </p:txBody>
      </p:sp>
      <p:sp>
        <p:nvSpPr>
          <p:cNvPr id="27" name="Rectangle 26">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7784"/>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E066FE9-1790-8F31-7B86-64AEF4E87293}"/>
              </a:ext>
            </a:extLst>
          </p:cNvPr>
          <p:cNvPicPr>
            <a:picLocks noChangeAspect="1"/>
          </p:cNvPicPr>
          <p:nvPr/>
        </p:nvPicPr>
        <p:blipFill rotWithShape="1">
          <a:blip r:embed="rId2"/>
          <a:srcRect t="11570" r="-2" b="11499"/>
          <a:stretch/>
        </p:blipFill>
        <p:spPr>
          <a:xfrm>
            <a:off x="8361082" y="1188534"/>
            <a:ext cx="3026664" cy="4477686"/>
          </a:xfrm>
          <a:prstGeom prst="rect">
            <a:avLst/>
          </a:prstGeom>
          <a:effectLst/>
        </p:spPr>
      </p:pic>
    </p:spTree>
    <p:extLst>
      <p:ext uri="{BB962C8B-B14F-4D97-AF65-F5344CB8AC3E}">
        <p14:creationId xmlns:p14="http://schemas.microsoft.com/office/powerpoint/2010/main" val="12449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611E4-CD65-00D7-E958-BD722240CC6F}"/>
              </a:ext>
            </a:extLst>
          </p:cNvPr>
          <p:cNvSpPr>
            <a:spLocks noGrp="1"/>
          </p:cNvSpPr>
          <p:nvPr>
            <p:ph type="title"/>
          </p:nvPr>
        </p:nvSpPr>
        <p:spPr>
          <a:xfrm>
            <a:off x="4553733" y="548464"/>
            <a:ext cx="6798541" cy="1675623"/>
          </a:xfrm>
        </p:spPr>
        <p:txBody>
          <a:bodyPr vert="horz" lIns="91440" tIns="45720" rIns="91440" bIns="45720" rtlCol="0" anchor="b">
            <a:noAutofit/>
          </a:bodyPr>
          <a:lstStyle/>
          <a:p>
            <a:r>
              <a:rPr lang="en-US" sz="4000" b="1" dirty="0">
                <a:latin typeface="Times New Roman" panose="02020603050405020304" pitchFamily="18" charset="0"/>
                <a:cs typeface="Times New Roman" panose="02020603050405020304" pitchFamily="18" charset="0"/>
              </a:rPr>
              <a:t>ICP – 10(Fetching User Details from GitHub using RESTful Services)</a:t>
            </a:r>
          </a:p>
        </p:txBody>
      </p:sp>
      <p:pic>
        <p:nvPicPr>
          <p:cNvPr id="5" name="Picture Placeholder 4">
            <a:extLst>
              <a:ext uri="{FF2B5EF4-FFF2-40B4-BE49-F238E27FC236}">
                <a16:creationId xmlns:a16="http://schemas.microsoft.com/office/drawing/2014/main" id="{25A4E15A-59B3-2C6E-3822-93487F27358A}"/>
              </a:ext>
            </a:extLst>
          </p:cNvPr>
          <p:cNvPicPr>
            <a:picLocks noGrp="1" noChangeAspect="1"/>
          </p:cNvPicPr>
          <p:nvPr>
            <p:ph type="pic" idx="1"/>
          </p:nvPr>
        </p:nvPicPr>
        <p:blipFill rotWithShape="1">
          <a:blip r:embed="rId2"/>
          <a:srcRect t="4422" b="6104"/>
          <a:stretch/>
        </p:blipFill>
        <p:spPr>
          <a:xfrm>
            <a:off x="1" y="10"/>
            <a:ext cx="4196496" cy="6857990"/>
          </a:xfrm>
          <a:prstGeom prst="rect">
            <a:avLst/>
          </a:prstGeom>
          <a:effectLst/>
        </p:spPr>
      </p:pic>
      <p:sp>
        <p:nvSpPr>
          <p:cNvPr id="4" name="Text Placeholder 3">
            <a:extLst>
              <a:ext uri="{FF2B5EF4-FFF2-40B4-BE49-F238E27FC236}">
                <a16:creationId xmlns:a16="http://schemas.microsoft.com/office/drawing/2014/main" id="{E935C8E3-23C3-50CA-779B-A83A4871BA15}"/>
              </a:ext>
            </a:extLst>
          </p:cNvPr>
          <p:cNvSpPr>
            <a:spLocks noGrp="1"/>
          </p:cNvSpPr>
          <p:nvPr>
            <p:ph type="body" sz="half" idx="2"/>
          </p:nvPr>
        </p:nvSpPr>
        <p:spPr>
          <a:xfrm>
            <a:off x="4553734" y="2409830"/>
            <a:ext cx="6798539" cy="3705217"/>
          </a:xfrm>
        </p:spPr>
        <p:txBody>
          <a:bodyPr vert="horz" lIns="91440" tIns="45720" rIns="91440" bIns="45720" rtlCol="0">
            <a:normAutofit/>
          </a:bodyPr>
          <a:lstStyle/>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Task, we were asked to print the ID and Username of each GitHub user from the website https://</a:t>
            </a:r>
            <a:r>
              <a:rPr lang="en-US" sz="2000" dirty="0" err="1">
                <a:latin typeface="Times New Roman" panose="02020603050405020304" pitchFamily="18" charset="0"/>
                <a:cs typeface="Times New Roman" panose="02020603050405020304" pitchFamily="18" charset="0"/>
              </a:rPr>
              <a:t>api.github.com</a:t>
            </a:r>
            <a:r>
              <a:rPr lang="en-US" sz="2000" dirty="0">
                <a:latin typeface="Times New Roman" panose="02020603050405020304" pitchFamily="18" charset="0"/>
                <a:cs typeface="Times New Roman" panose="02020603050405020304" pitchFamily="18" charset="0"/>
              </a:rPr>
              <a:t>&gt; using Android Studio, as well as any other information we learned.</a:t>
            </a:r>
          </a:p>
          <a:p>
            <a:pPr marL="285750" indent="-228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When we have executed the information of GitHub users has been printed on the Android phone. When you scroll down the page, you'll see the information for all the GitHub users.</a:t>
            </a:r>
          </a:p>
        </p:txBody>
      </p:sp>
    </p:spTree>
    <p:extLst>
      <p:ext uri="{BB962C8B-B14F-4D97-AF65-F5344CB8AC3E}">
        <p14:creationId xmlns:p14="http://schemas.microsoft.com/office/powerpoint/2010/main" val="263467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06D0DC-0F7C-9419-580E-4F09DB7965CD}"/>
              </a:ext>
            </a:extLst>
          </p:cNvPr>
          <p:cNvSpPr>
            <a:spLocks noGrp="1"/>
          </p:cNvSpPr>
          <p:nvPr>
            <p:ph type="title"/>
          </p:nvPr>
        </p:nvSpPr>
        <p:spPr>
          <a:xfrm>
            <a:off x="5615690" y="635383"/>
            <a:ext cx="5366040" cy="2344840"/>
          </a:xfrm>
        </p:spPr>
        <p:txBody>
          <a:bodyPr vert="horz" lIns="91440" tIns="45720" rIns="91440" bIns="45720" rtlCol="0" anchor="b">
            <a:normAutofit/>
          </a:bodyPr>
          <a:lstStyle/>
          <a:p>
            <a:r>
              <a:rPr lang="en-US" sz="4000" b="1" dirty="0">
                <a:latin typeface="Times New Roman" panose="02020603050405020304" pitchFamily="18" charset="0"/>
                <a:cs typeface="Times New Roman" panose="02020603050405020304" pitchFamily="18" charset="0"/>
              </a:rPr>
              <a:t>ICP </a:t>
            </a:r>
            <a:r>
              <a:rPr lang="en-US" sz="4000" b="1">
                <a:latin typeface="Times New Roman" panose="02020603050405020304" pitchFamily="18" charset="0"/>
                <a:cs typeface="Times New Roman" panose="02020603050405020304" pitchFamily="18" charset="0"/>
              </a:rPr>
              <a:t>– 11(</a:t>
            </a:r>
            <a:r>
              <a:rPr lang="en-US" sz="4000" b="1" dirty="0">
                <a:latin typeface="Times New Roman" panose="02020603050405020304" pitchFamily="18" charset="0"/>
                <a:cs typeface="Times New Roman" panose="02020603050405020304" pitchFamily="18" charset="0"/>
              </a:rPr>
              <a:t>Text to Speech Recognition)</a:t>
            </a:r>
            <a:endParaRPr lang="en-US" sz="4000" b="1" kern="1200" dirty="0">
              <a:solidFill>
                <a:schemeClr val="tx1"/>
              </a:solidFill>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419903B-42A4-C352-9B14-C253C1B870B4}"/>
              </a:ext>
            </a:extLst>
          </p:cNvPr>
          <p:cNvPicPr>
            <a:picLocks noChangeAspect="1"/>
          </p:cNvPicPr>
          <p:nvPr/>
        </p:nvPicPr>
        <p:blipFill>
          <a:blip r:embed="rId2"/>
          <a:stretch>
            <a:fillRect/>
          </a:stretch>
        </p:blipFill>
        <p:spPr>
          <a:xfrm>
            <a:off x="1060850" y="635383"/>
            <a:ext cx="2756122" cy="5430786"/>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9640" y="1554355"/>
            <a:ext cx="171514" cy="171514"/>
          </a:xfrm>
          <a:custGeom>
            <a:avLst/>
            <a:gdLst>
              <a:gd name="connsiteX0" fmla="*/ 159873 w 171514"/>
              <a:gd name="connsiteY0" fmla="*/ 74116 h 171514"/>
              <a:gd name="connsiteX1" fmla="*/ 97398 w 171514"/>
              <a:gd name="connsiteY1" fmla="*/ 74116 h 171514"/>
              <a:gd name="connsiteX2" fmla="*/ 97398 w 171514"/>
              <a:gd name="connsiteY2" fmla="*/ 11641 h 171514"/>
              <a:gd name="connsiteX3" fmla="*/ 85757 w 171514"/>
              <a:gd name="connsiteY3" fmla="*/ 0 h 171514"/>
              <a:gd name="connsiteX4" fmla="*/ 74116 w 171514"/>
              <a:gd name="connsiteY4" fmla="*/ 11641 h 171514"/>
              <a:gd name="connsiteX5" fmla="*/ 74116 w 171514"/>
              <a:gd name="connsiteY5" fmla="*/ 74116 h 171514"/>
              <a:gd name="connsiteX6" fmla="*/ 11641 w 171514"/>
              <a:gd name="connsiteY6" fmla="*/ 74116 h 171514"/>
              <a:gd name="connsiteX7" fmla="*/ 0 w 171514"/>
              <a:gd name="connsiteY7" fmla="*/ 85757 h 171514"/>
              <a:gd name="connsiteX8" fmla="*/ 11641 w 171514"/>
              <a:gd name="connsiteY8" fmla="*/ 97398 h 171514"/>
              <a:gd name="connsiteX9" fmla="*/ 74116 w 171514"/>
              <a:gd name="connsiteY9" fmla="*/ 97398 h 171514"/>
              <a:gd name="connsiteX10" fmla="*/ 74116 w 171514"/>
              <a:gd name="connsiteY10" fmla="*/ 159873 h 171514"/>
              <a:gd name="connsiteX11" fmla="*/ 85757 w 171514"/>
              <a:gd name="connsiteY11" fmla="*/ 171514 h 171514"/>
              <a:gd name="connsiteX12" fmla="*/ 97398 w 171514"/>
              <a:gd name="connsiteY12" fmla="*/ 159873 h 171514"/>
              <a:gd name="connsiteX13" fmla="*/ 97398 w 171514"/>
              <a:gd name="connsiteY13" fmla="*/ 97398 h 171514"/>
              <a:gd name="connsiteX14" fmla="*/ 159873 w 171514"/>
              <a:gd name="connsiteY14" fmla="*/ 97398 h 171514"/>
              <a:gd name="connsiteX15" fmla="*/ 171514 w 171514"/>
              <a:gd name="connsiteY15" fmla="*/ 85757 h 171514"/>
              <a:gd name="connsiteX16" fmla="*/ 159873 w 171514"/>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4" h="171514">
                <a:moveTo>
                  <a:pt x="159873" y="74116"/>
                </a:moveTo>
                <a:lnTo>
                  <a:pt x="97398" y="74116"/>
                </a:lnTo>
                <a:lnTo>
                  <a:pt x="97398" y="11641"/>
                </a:lnTo>
                <a:cubicBezTo>
                  <a:pt x="97398" y="5212"/>
                  <a:pt x="92186" y="0"/>
                  <a:pt x="85757"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7" y="171514"/>
                </a:cubicBezTo>
                <a:cubicBezTo>
                  <a:pt x="92186" y="171514"/>
                  <a:pt x="97398" y="166302"/>
                  <a:pt x="97398" y="159873"/>
                </a:cubicBezTo>
                <a:lnTo>
                  <a:pt x="97398" y="97398"/>
                </a:lnTo>
                <a:lnTo>
                  <a:pt x="159873" y="97398"/>
                </a:lnTo>
                <a:cubicBezTo>
                  <a:pt x="166302" y="97398"/>
                  <a:pt x="171514" y="92186"/>
                  <a:pt x="171514" y="85757"/>
                </a:cubicBezTo>
                <a:cubicBezTo>
                  <a:pt x="171514" y="79328"/>
                  <a:pt x="166302" y="74116"/>
                  <a:pt x="159873" y="74116"/>
                </a:cubicBezTo>
                <a:close/>
              </a:path>
            </a:pathLst>
          </a:custGeom>
          <a:solidFill>
            <a:schemeClr val="accent2"/>
          </a:solidFill>
          <a:ln w="776" cap="flat">
            <a:noFill/>
            <a:prstDash val="solid"/>
            <a:miter/>
          </a:ln>
        </p:spPr>
        <p:txBody>
          <a:bodyPr rtlCol="0" anchor="ctr"/>
          <a:lstStyle/>
          <a:p>
            <a:endParaRPr lang="en-US"/>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221" y="1837208"/>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95" y="2208380"/>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9BF6E2CE-5027-2F59-CCB1-BDCF82D62DD6}"/>
              </a:ext>
            </a:extLst>
          </p:cNvPr>
          <p:cNvSpPr>
            <a:spLocks noGrp="1"/>
          </p:cNvSpPr>
          <p:nvPr>
            <p:ph type="body" sz="half" idx="2"/>
          </p:nvPr>
        </p:nvSpPr>
        <p:spPr>
          <a:xfrm>
            <a:off x="5615690" y="3429000"/>
            <a:ext cx="5366041" cy="342012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solidFill>
                  <a:schemeClr val="tx1">
                    <a:alpha val="80000"/>
                  </a:schemeClr>
                </a:solidFill>
                <a:latin typeface="Times New Roman" panose="02020603050405020304" pitchFamily="18" charset="0"/>
                <a:cs typeface="Times New Roman" panose="02020603050405020304" pitchFamily="18" charset="0"/>
              </a:rPr>
              <a:t>In this Task, we have created an application named Text to Speech Recognition, which can speak what we have given as a text input.</a:t>
            </a:r>
          </a:p>
          <a:p>
            <a:pPr marL="285750" indent="-228600">
              <a:buFont typeface="Arial" panose="020B0604020202020204" pitchFamily="34" charset="0"/>
              <a:buChar char="•"/>
            </a:pPr>
            <a:r>
              <a:rPr lang="en-US" sz="2000" dirty="0">
                <a:solidFill>
                  <a:schemeClr val="tx1">
                    <a:alpha val="80000"/>
                  </a:schemeClr>
                </a:solidFill>
                <a:latin typeface="Times New Roman" panose="02020603050405020304" pitchFamily="18" charset="0"/>
                <a:cs typeface="Times New Roman" panose="02020603050405020304" pitchFamily="18" charset="0"/>
              </a:rPr>
              <a:t>Initially when the application is opened it asks to enter text to input text box. </a:t>
            </a:r>
          </a:p>
          <a:p>
            <a:pPr marL="285750" indent="-228600">
              <a:buFont typeface="Arial" panose="020B0604020202020204" pitchFamily="34" charset="0"/>
              <a:buChar char="•"/>
            </a:pPr>
            <a:r>
              <a:rPr lang="en-US" sz="2000" dirty="0">
                <a:solidFill>
                  <a:schemeClr val="tx1">
                    <a:alpha val="80000"/>
                  </a:schemeClr>
                </a:solidFill>
                <a:latin typeface="Times New Roman" panose="02020603050405020304" pitchFamily="18" charset="0"/>
                <a:cs typeface="Times New Roman" panose="02020603050405020304" pitchFamily="18" charset="0"/>
              </a:rPr>
              <a:t>When the user was clicked on speak button it will speak the text entered by user.</a:t>
            </a:r>
          </a:p>
        </p:txBody>
      </p:sp>
    </p:spTree>
    <p:extLst>
      <p:ext uri="{BB962C8B-B14F-4D97-AF65-F5344CB8AC3E}">
        <p14:creationId xmlns:p14="http://schemas.microsoft.com/office/powerpoint/2010/main" val="150795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C798-5F51-BF0E-195B-BC081C762730}"/>
              </a:ext>
            </a:extLst>
          </p:cNvPr>
          <p:cNvSpPr>
            <a:spLocks noGrp="1"/>
          </p:cNvSpPr>
          <p:nvPr>
            <p:ph type="title"/>
          </p:nvPr>
        </p:nvSpPr>
        <p:spPr>
          <a:xfrm>
            <a:off x="4965430" y="629268"/>
            <a:ext cx="6586491" cy="1286160"/>
          </a:xfrm>
        </p:spPr>
        <p:txBody>
          <a:bodyPr anchor="b">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7" name="Content Placeholder 2">
            <a:extLst>
              <a:ext uri="{FF2B5EF4-FFF2-40B4-BE49-F238E27FC236}">
                <a16:creationId xmlns:a16="http://schemas.microsoft.com/office/drawing/2014/main" id="{48B7F458-EF23-2D46-A40A-16377538BE5E}"/>
              </a:ext>
            </a:extLst>
          </p:cNvPr>
          <p:cNvSpPr>
            <a:spLocks noGrp="1"/>
          </p:cNvSpPr>
          <p:nvPr>
            <p:ph idx="1"/>
          </p:nvPr>
        </p:nvSpPr>
        <p:spPr>
          <a:xfrm>
            <a:off x="4965431" y="2438400"/>
            <a:ext cx="6586489" cy="3785419"/>
          </a:xfrm>
        </p:spPr>
        <p:txBody>
          <a:bodyPr>
            <a:normAutofit/>
          </a:bodyPr>
          <a:lstStyle/>
          <a:p>
            <a:pPr marL="342900" indent="-342900"/>
            <a:r>
              <a:rPr lang="en-US" sz="2000">
                <a:latin typeface="Times New Roman" panose="02020603050405020304" pitchFamily="18" charset="0"/>
                <a:cs typeface="Times New Roman" panose="02020603050405020304" pitchFamily="18" charset="0"/>
              </a:rPr>
              <a:t>We used technologies like Java, Android Studio and XML to complete several tasks.</a:t>
            </a:r>
          </a:p>
          <a:p>
            <a:pPr marL="342900" indent="-342900"/>
            <a:r>
              <a:rPr lang="en-US" sz="2000">
                <a:latin typeface="Times New Roman" panose="02020603050405020304" pitchFamily="18" charset="0"/>
                <a:cs typeface="Times New Roman" panose="02020603050405020304" pitchFamily="18" charset="0"/>
              </a:rPr>
              <a:t>Firstly, we have designed and developed a mobile application for login page.</a:t>
            </a:r>
          </a:p>
          <a:p>
            <a:pPr marL="342900" indent="-342900"/>
            <a:r>
              <a:rPr lang="en-US" sz="2000">
                <a:latin typeface="Times New Roman" panose="02020603050405020304" pitchFamily="18" charset="0"/>
                <a:cs typeface="Times New Roman" panose="02020603050405020304" pitchFamily="18" charset="0"/>
              </a:rPr>
              <a:t>Later, we have developed a mobile application for Food Ordering App for Pizza.</a:t>
            </a:r>
          </a:p>
          <a:p>
            <a:pPr marL="342900" indent="-342900"/>
            <a:r>
              <a:rPr lang="en-US" sz="2000">
                <a:latin typeface="Times New Roman" panose="02020603050405020304" pitchFamily="18" charset="0"/>
                <a:cs typeface="Times New Roman" panose="02020603050405020304" pitchFamily="18" charset="0"/>
              </a:rPr>
              <a:t>Moreover, we have designed a mobile application to fetching user details from GitHub using RESTful services.</a:t>
            </a:r>
          </a:p>
          <a:p>
            <a:pPr marL="342900" indent="-342900"/>
            <a:r>
              <a:rPr lang="en-US" sz="2000">
                <a:latin typeface="Times New Roman" panose="02020603050405020304" pitchFamily="18" charset="0"/>
                <a:cs typeface="Times New Roman" panose="02020603050405020304" pitchFamily="18" charset="0"/>
              </a:rPr>
              <a:t>At Last, we have created an android application for Text to Speech Recognition.</a:t>
            </a:r>
          </a:p>
          <a:p>
            <a:endParaRPr lang="en-US" sz="2000"/>
          </a:p>
        </p:txBody>
      </p:sp>
      <p:pic>
        <p:nvPicPr>
          <p:cNvPr id="8" name="Picture 4" descr="Mobile device with apps">
            <a:extLst>
              <a:ext uri="{FF2B5EF4-FFF2-40B4-BE49-F238E27FC236}">
                <a16:creationId xmlns:a16="http://schemas.microsoft.com/office/drawing/2014/main" id="{542DDCBC-21FD-1617-D772-DA5F4216A2AC}"/>
              </a:ext>
            </a:extLst>
          </p:cNvPr>
          <p:cNvPicPr>
            <a:picLocks noChangeAspect="1"/>
          </p:cNvPicPr>
          <p:nvPr/>
        </p:nvPicPr>
        <p:blipFill rotWithShape="1">
          <a:blip r:embed="rId2"/>
          <a:srcRect l="50775" r="1120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6B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889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767</Words>
  <Application>Microsoft Macintosh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ICP Presentation Two</vt:lpstr>
      <vt:lpstr>Introduction</vt:lpstr>
      <vt:lpstr>ICP – 8(Login and Logout in Android App)</vt:lpstr>
      <vt:lpstr>ICP – 9(Pizza ordering app)</vt:lpstr>
      <vt:lpstr>ICP – 10(Fetching User Details from GitHub using RESTful Services)</vt:lpstr>
      <vt:lpstr>ICP – 11(Text to Speech Recognition)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Nelluri, Gopi (UMKC-Student)</dc:creator>
  <cp:lastModifiedBy>Nelluri, Gopi (UMKC-Student)</cp:lastModifiedBy>
  <cp:revision>9</cp:revision>
  <dcterms:created xsi:type="dcterms:W3CDTF">2022-04-22T23:27:11Z</dcterms:created>
  <dcterms:modified xsi:type="dcterms:W3CDTF">2022-04-26T00:02:08Z</dcterms:modified>
</cp:coreProperties>
</file>