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notesMaster" Target="notesMasters/notesMaster1.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46B09F-8FDD-4032-B9B5-25482A746B44}" type="datetimeFigureOut">
              <a:rPr lang="en-IN" smtClean="0"/>
              <a:t>28-06-2025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9CF3D4-DE52-4463-A991-BC73C2D79CD6}" type="slidenum">
              <a:rPr lang="en-IN" smtClean="0"/>
              <a:t>‹#›</a:t>
            </a:fld>
            <a:endParaRPr lang="en-IN"/>
          </a:p>
        </p:txBody>
      </p:sp>
    </p:spTree>
    <p:extLst>
      <p:ext uri="{BB962C8B-B14F-4D97-AF65-F5344CB8AC3E}">
        <p14:creationId xmlns:p14="http://schemas.microsoft.com/office/powerpoint/2010/main" val="942073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F9CF3D4-DE52-4463-A991-BC73C2D79CD6}" type="slidenum">
              <a:rPr lang="en-IN" smtClean="0"/>
              <a:t>4</a:t>
            </a:fld>
            <a:endParaRPr lang="en-IN"/>
          </a:p>
        </p:txBody>
      </p:sp>
    </p:spTree>
    <p:extLst>
      <p:ext uri="{BB962C8B-B14F-4D97-AF65-F5344CB8AC3E}">
        <p14:creationId xmlns:p14="http://schemas.microsoft.com/office/powerpoint/2010/main" val="3806212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B3294E4D-6CB1-48E4-80B0-677DD2153A31}" type="datetimeFigureOut">
              <a:rPr lang="en-IN" smtClean="0"/>
              <a:t>28-06-2025</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FCB246E4-68B2-4B75-A584-DD11A0230502}"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6190305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294E4D-6CB1-48E4-80B0-677DD2153A31}" type="datetimeFigureOut">
              <a:rPr lang="en-IN" smtClean="0"/>
              <a:t>28-06-2025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B246E4-68B2-4B75-A584-DD11A0230502}" type="slidenum">
              <a:rPr lang="en-IN" smtClean="0"/>
              <a:t>‹#›</a:t>
            </a:fld>
            <a:endParaRPr lang="en-IN"/>
          </a:p>
        </p:txBody>
      </p:sp>
    </p:spTree>
    <p:extLst>
      <p:ext uri="{BB962C8B-B14F-4D97-AF65-F5344CB8AC3E}">
        <p14:creationId xmlns:p14="http://schemas.microsoft.com/office/powerpoint/2010/main" val="1352877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294E4D-6CB1-48E4-80B0-677DD2153A31}" type="datetimeFigureOut">
              <a:rPr lang="en-IN" smtClean="0"/>
              <a:t>28-06-2025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B246E4-68B2-4B75-A584-DD11A0230502}" type="slidenum">
              <a:rPr lang="en-IN" smtClean="0"/>
              <a:t>‹#›</a:t>
            </a:fld>
            <a:endParaRPr lang="en-IN"/>
          </a:p>
        </p:txBody>
      </p:sp>
    </p:spTree>
    <p:extLst>
      <p:ext uri="{BB962C8B-B14F-4D97-AF65-F5344CB8AC3E}">
        <p14:creationId xmlns:p14="http://schemas.microsoft.com/office/powerpoint/2010/main" val="3047105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294E4D-6CB1-48E4-80B0-677DD2153A31}" type="datetimeFigureOut">
              <a:rPr lang="en-IN" smtClean="0"/>
              <a:t>28-06-2025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B246E4-68B2-4B75-A584-DD11A0230502}" type="slidenum">
              <a:rPr lang="en-IN" smtClean="0"/>
              <a:t>‹#›</a:t>
            </a:fld>
            <a:endParaRPr lang="en-IN"/>
          </a:p>
        </p:txBody>
      </p:sp>
    </p:spTree>
    <p:extLst>
      <p:ext uri="{BB962C8B-B14F-4D97-AF65-F5344CB8AC3E}">
        <p14:creationId xmlns:p14="http://schemas.microsoft.com/office/powerpoint/2010/main" val="90079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294E4D-6CB1-48E4-80B0-677DD2153A31}" type="datetimeFigureOut">
              <a:rPr lang="en-IN" smtClean="0"/>
              <a:t>28-06-2025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B246E4-68B2-4B75-A584-DD11A0230502}"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91020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294E4D-6CB1-48E4-80B0-677DD2153A31}" type="datetimeFigureOut">
              <a:rPr lang="en-IN" smtClean="0"/>
              <a:t>28-06-2025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B246E4-68B2-4B75-A584-DD11A0230502}" type="slidenum">
              <a:rPr lang="en-IN" smtClean="0"/>
              <a:t>‹#›</a:t>
            </a:fld>
            <a:endParaRPr lang="en-IN"/>
          </a:p>
        </p:txBody>
      </p:sp>
    </p:spTree>
    <p:extLst>
      <p:ext uri="{BB962C8B-B14F-4D97-AF65-F5344CB8AC3E}">
        <p14:creationId xmlns:p14="http://schemas.microsoft.com/office/powerpoint/2010/main" val="4020545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294E4D-6CB1-48E4-80B0-677DD2153A31}" type="datetimeFigureOut">
              <a:rPr lang="en-IN" smtClean="0"/>
              <a:t>28-06-2025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CB246E4-68B2-4B75-A584-DD11A0230502}" type="slidenum">
              <a:rPr lang="en-IN" smtClean="0"/>
              <a:t>‹#›</a:t>
            </a:fld>
            <a:endParaRPr lang="en-IN"/>
          </a:p>
        </p:txBody>
      </p:sp>
    </p:spTree>
    <p:extLst>
      <p:ext uri="{BB962C8B-B14F-4D97-AF65-F5344CB8AC3E}">
        <p14:creationId xmlns:p14="http://schemas.microsoft.com/office/powerpoint/2010/main" val="2215767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294E4D-6CB1-48E4-80B0-677DD2153A31}" type="datetimeFigureOut">
              <a:rPr lang="en-IN" smtClean="0"/>
              <a:t>28-06-2025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CB246E4-68B2-4B75-A584-DD11A0230502}" type="slidenum">
              <a:rPr lang="en-IN" smtClean="0"/>
              <a:t>‹#›</a:t>
            </a:fld>
            <a:endParaRPr lang="en-IN"/>
          </a:p>
        </p:txBody>
      </p:sp>
    </p:spTree>
    <p:extLst>
      <p:ext uri="{BB962C8B-B14F-4D97-AF65-F5344CB8AC3E}">
        <p14:creationId xmlns:p14="http://schemas.microsoft.com/office/powerpoint/2010/main" val="711368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294E4D-6CB1-48E4-80B0-677DD2153A31}" type="datetimeFigureOut">
              <a:rPr lang="en-IN" smtClean="0"/>
              <a:t>28-06-2025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CB246E4-68B2-4B75-A584-DD11A0230502}" type="slidenum">
              <a:rPr lang="en-IN" smtClean="0"/>
              <a:t>‹#›</a:t>
            </a:fld>
            <a:endParaRPr lang="en-IN"/>
          </a:p>
        </p:txBody>
      </p:sp>
    </p:spTree>
    <p:extLst>
      <p:ext uri="{BB962C8B-B14F-4D97-AF65-F5344CB8AC3E}">
        <p14:creationId xmlns:p14="http://schemas.microsoft.com/office/powerpoint/2010/main" val="360720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294E4D-6CB1-48E4-80B0-677DD2153A31}" type="datetimeFigureOut">
              <a:rPr lang="en-IN" smtClean="0"/>
              <a:t>28-06-2025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B246E4-68B2-4B75-A584-DD11A0230502}" type="slidenum">
              <a:rPr lang="en-IN" smtClean="0"/>
              <a:t>‹#›</a:t>
            </a:fld>
            <a:endParaRPr lang="en-IN"/>
          </a:p>
        </p:txBody>
      </p:sp>
    </p:spTree>
    <p:extLst>
      <p:ext uri="{BB962C8B-B14F-4D97-AF65-F5344CB8AC3E}">
        <p14:creationId xmlns:p14="http://schemas.microsoft.com/office/powerpoint/2010/main" val="224323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294E4D-6CB1-48E4-80B0-677DD2153A31}" type="datetimeFigureOut">
              <a:rPr lang="en-IN" smtClean="0"/>
              <a:t>28-06-2025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B246E4-68B2-4B75-A584-DD11A0230502}" type="slidenum">
              <a:rPr lang="en-IN" smtClean="0"/>
              <a:t>‹#›</a:t>
            </a:fld>
            <a:endParaRPr lang="en-IN"/>
          </a:p>
        </p:txBody>
      </p:sp>
    </p:spTree>
    <p:extLst>
      <p:ext uri="{BB962C8B-B14F-4D97-AF65-F5344CB8AC3E}">
        <p14:creationId xmlns:p14="http://schemas.microsoft.com/office/powerpoint/2010/main" val="955845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B3294E4D-6CB1-48E4-80B0-677DD2153A31}" type="datetimeFigureOut">
              <a:rPr lang="en-IN" smtClean="0"/>
              <a:t>28-06-2025</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FCB246E4-68B2-4B75-A584-DD11A0230502}" type="slidenum">
              <a:rPr lang="en-IN" smtClean="0"/>
              <a:t>‹#›</a:t>
            </a:fld>
            <a:endParaRPr lang="en-IN"/>
          </a:p>
        </p:txBody>
      </p:sp>
    </p:spTree>
    <p:extLst>
      <p:ext uri="{BB962C8B-B14F-4D97-AF65-F5344CB8AC3E}">
        <p14:creationId xmlns:p14="http://schemas.microsoft.com/office/powerpoint/2010/main" val="1160250210"/>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7.jp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image" Target="../media/image4.jpg"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2" Type="http://schemas.openxmlformats.org/officeDocument/2006/relationships/image" Target="../media/image6.jp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38267-27A0-BF88-0AF7-BE6A787F4654}"/>
              </a:ext>
            </a:extLst>
          </p:cNvPr>
          <p:cNvSpPr>
            <a:spLocks noGrp="1"/>
          </p:cNvSpPr>
          <p:nvPr>
            <p:ph type="ctrTitle"/>
          </p:nvPr>
        </p:nvSpPr>
        <p:spPr>
          <a:xfrm>
            <a:off x="934066" y="422787"/>
            <a:ext cx="9746126" cy="2104103"/>
          </a:xfrm>
        </p:spPr>
        <p:txBody>
          <a:bodyPr/>
          <a:lstStyle/>
          <a:p>
            <a:r>
              <a:rPr lang="en-IN" dirty="0"/>
              <a:t>TRAFFIC TELLIGENCE</a:t>
            </a:r>
          </a:p>
        </p:txBody>
      </p:sp>
      <p:sp>
        <p:nvSpPr>
          <p:cNvPr id="3" name="Subtitle 2">
            <a:extLst>
              <a:ext uri="{FF2B5EF4-FFF2-40B4-BE49-F238E27FC236}">
                <a16:creationId xmlns:a16="http://schemas.microsoft.com/office/drawing/2014/main" id="{3DE6E0F0-9D42-1D0E-F477-0BD96E2EDF72}"/>
              </a:ext>
            </a:extLst>
          </p:cNvPr>
          <p:cNvSpPr>
            <a:spLocks noGrp="1"/>
          </p:cNvSpPr>
          <p:nvPr>
            <p:ph type="subTitle" idx="1"/>
          </p:nvPr>
        </p:nvSpPr>
        <p:spPr>
          <a:xfrm>
            <a:off x="4434349" y="3185652"/>
            <a:ext cx="7561006" cy="2772696"/>
          </a:xfrm>
        </p:spPr>
        <p:txBody>
          <a:bodyPr/>
          <a:lstStyle/>
          <a:p>
            <a:r>
              <a:rPr lang="en-IN" dirty="0"/>
              <a:t>Presented by </a:t>
            </a:r>
          </a:p>
          <a:p>
            <a:r>
              <a:rPr lang="en-US" sz="1600" dirty="0" err="1">
                <a:latin typeface="Times New Roman" panose="02020603050405020304" pitchFamily="18" charset="0"/>
                <a:cs typeface="Times New Roman" panose="02020603050405020304" pitchFamily="18" charset="0"/>
              </a:rPr>
              <a:t>Gudi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Chandana</a:t>
            </a:r>
            <a:r>
              <a:rPr lang="en-US" sz="16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(2</a:t>
            </a:r>
            <a:r>
              <a:rPr lang="en-US" sz="1600" dirty="0">
                <a:latin typeface="Times New Roman" panose="02020603050405020304" pitchFamily="18" charset="0"/>
                <a:cs typeface="Times New Roman" panose="02020603050405020304" pitchFamily="18" charset="0"/>
              </a:rPr>
              <a:t>3BFA04L13</a:t>
            </a:r>
            <a:r>
              <a:rPr lang="en-IN" sz="1600" dirty="0">
                <a:latin typeface="Times New Roman" panose="02020603050405020304" pitchFamily="18" charset="0"/>
                <a:cs typeface="Times New Roman" panose="02020603050405020304" pitchFamily="18" charset="0"/>
              </a:rPr>
              <a:t>) (Electronics and Communication Engineering)</a:t>
            </a:r>
          </a:p>
          <a:p>
            <a:r>
              <a:rPr lang="en-US" sz="1600" dirty="0" err="1">
                <a:latin typeface="Times New Roman" panose="02020603050405020304" pitchFamily="18" charset="0"/>
                <a:cs typeface="Times New Roman" panose="02020603050405020304" pitchFamily="18" charset="0"/>
              </a:rPr>
              <a:t>Shaik</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Rajiya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Begam</a:t>
            </a:r>
            <a:r>
              <a:rPr lang="en-IN" sz="1600" dirty="0">
                <a:latin typeface="Times New Roman" panose="02020603050405020304" pitchFamily="18" charset="0"/>
                <a:cs typeface="Times New Roman" panose="02020603050405020304" pitchFamily="18" charset="0"/>
              </a:rPr>
              <a:t> (2</a:t>
            </a:r>
            <a:r>
              <a:rPr lang="en-US" sz="1600" dirty="0">
                <a:latin typeface="Times New Roman" panose="02020603050405020304" pitchFamily="18" charset="0"/>
                <a:cs typeface="Times New Roman" panose="02020603050405020304" pitchFamily="18" charset="0"/>
              </a:rPr>
              <a:t>2BFA04321</a:t>
            </a:r>
            <a:r>
              <a:rPr lang="en-IN" sz="1600" dirty="0">
                <a:latin typeface="Times New Roman" panose="02020603050405020304" pitchFamily="18" charset="0"/>
                <a:cs typeface="Times New Roman" panose="02020603050405020304" pitchFamily="18" charset="0"/>
              </a:rPr>
              <a:t>) (Electronics and Communication Engineering)</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807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D61A8-0A69-D8EE-0ABB-1BFA692BD1FA}"/>
              </a:ext>
            </a:extLst>
          </p:cNvPr>
          <p:cNvSpPr>
            <a:spLocks noGrp="1"/>
          </p:cNvSpPr>
          <p:nvPr>
            <p:ph type="ctrTitle"/>
          </p:nvPr>
        </p:nvSpPr>
        <p:spPr>
          <a:xfrm>
            <a:off x="511278" y="0"/>
            <a:ext cx="9716631" cy="558571"/>
          </a:xfrm>
        </p:spPr>
        <p:txBody>
          <a:bodyPr>
            <a:normAutofit/>
          </a:bodyPr>
          <a:lstStyle/>
          <a:p>
            <a:r>
              <a:rPr lang="en-IN" sz="3200" dirty="0">
                <a:latin typeface="Times New Roman" panose="02020603050405020304" pitchFamily="18" charset="0"/>
                <a:cs typeface="Times New Roman" panose="02020603050405020304" pitchFamily="18" charset="0"/>
              </a:rPr>
              <a:t>BENEFITS:</a:t>
            </a:r>
          </a:p>
        </p:txBody>
      </p:sp>
      <p:sp>
        <p:nvSpPr>
          <p:cNvPr id="3" name="Subtitle 2">
            <a:extLst>
              <a:ext uri="{FF2B5EF4-FFF2-40B4-BE49-F238E27FC236}">
                <a16:creationId xmlns:a16="http://schemas.microsoft.com/office/drawing/2014/main" id="{23D77568-8270-BFDE-2905-333B1C13C080}"/>
              </a:ext>
            </a:extLst>
          </p:cNvPr>
          <p:cNvSpPr>
            <a:spLocks noGrp="1"/>
          </p:cNvSpPr>
          <p:nvPr>
            <p:ph type="subTitle" idx="1"/>
          </p:nvPr>
        </p:nvSpPr>
        <p:spPr>
          <a:xfrm>
            <a:off x="511277" y="558571"/>
            <a:ext cx="11582399" cy="6196190"/>
          </a:xfrm>
        </p:spPr>
        <p:txBody>
          <a:bodyPr>
            <a:normAutofit/>
          </a:bodyPr>
          <a:lstStyle/>
          <a:p>
            <a:r>
              <a:rPr lang="en-US" sz="2000" dirty="0">
                <a:latin typeface="Times New Roman" panose="02020603050405020304" pitchFamily="18" charset="0"/>
                <a:cs typeface="Times New Roman" panose="02020603050405020304" pitchFamily="18" charset="0"/>
              </a:rPr>
              <a:t>Traffic intelligence using AIML offers several benefits by making traffic information more accessible and user-friendly. It enables real-time communication of traffic conditions through conversational interfaces like chatbots and voice assistants. Users can get instant updates on congestion, accidents, or road closures by simply asking questions in natural language. This technology reduces the need for complex user interfaces, allowing people to interact using familiar messaging platforms. AIML-based systems are cost-effective and easy to integrate with existing traffic data sources such as GPS and traffic APIs. They also support 24/7 automated responses, improving efficiency in traffic management communication. Overall, it enhances public engagement and decision-making by delivering timely, personalized traffic insights.</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F3D4026-8789-7248-93C9-5F59C61672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2967" y="3136491"/>
            <a:ext cx="5919018" cy="3431458"/>
          </a:xfrm>
          <a:prstGeom prst="rect">
            <a:avLst/>
          </a:prstGeom>
        </p:spPr>
      </p:pic>
    </p:spTree>
    <p:extLst>
      <p:ext uri="{BB962C8B-B14F-4D97-AF65-F5344CB8AC3E}">
        <p14:creationId xmlns:p14="http://schemas.microsoft.com/office/powerpoint/2010/main" val="3582985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4D1BF-4CAD-2F16-F2B7-3F37871C9EAD}"/>
              </a:ext>
            </a:extLst>
          </p:cNvPr>
          <p:cNvSpPr>
            <a:spLocks noGrp="1"/>
          </p:cNvSpPr>
          <p:nvPr>
            <p:ph type="ctrTitle"/>
          </p:nvPr>
        </p:nvSpPr>
        <p:spPr>
          <a:xfrm>
            <a:off x="462116" y="76642"/>
            <a:ext cx="10070592" cy="578235"/>
          </a:xfrm>
        </p:spPr>
        <p:txBody>
          <a:bodyPr>
            <a:normAutofit/>
          </a:bodyPr>
          <a:lstStyle/>
          <a:p>
            <a:r>
              <a:rPr lang="en-IN" sz="3200" dirty="0">
                <a:latin typeface="Times New Roman" panose="02020603050405020304" pitchFamily="18" charset="0"/>
                <a:cs typeface="Times New Roman" panose="02020603050405020304" pitchFamily="18" charset="0"/>
              </a:rPr>
              <a:t>CHALLENGES:</a:t>
            </a:r>
          </a:p>
        </p:txBody>
      </p:sp>
      <p:sp>
        <p:nvSpPr>
          <p:cNvPr id="7" name="Subtitle 6">
            <a:extLst>
              <a:ext uri="{FF2B5EF4-FFF2-40B4-BE49-F238E27FC236}">
                <a16:creationId xmlns:a16="http://schemas.microsoft.com/office/drawing/2014/main" id="{53E79BF4-5C40-AD93-2D0D-F4A426851CCE}"/>
              </a:ext>
            </a:extLst>
          </p:cNvPr>
          <p:cNvSpPr>
            <a:spLocks noGrp="1"/>
          </p:cNvSpPr>
          <p:nvPr>
            <p:ph type="subTitle" idx="1"/>
          </p:nvPr>
        </p:nvSpPr>
        <p:spPr>
          <a:xfrm>
            <a:off x="540774" y="654877"/>
            <a:ext cx="11562736" cy="6126481"/>
          </a:xfrm>
        </p:spPr>
        <p:txBody>
          <a:bodyPr>
            <a:normAutofit/>
          </a:bodyPr>
          <a:lstStyle/>
          <a:p>
            <a:r>
              <a:rPr lang="en-US" sz="2000" dirty="0">
                <a:latin typeface="Times New Roman" panose="02020603050405020304" pitchFamily="18" charset="0"/>
                <a:cs typeface="Times New Roman" panose="02020603050405020304" pitchFamily="18" charset="0"/>
              </a:rPr>
              <a:t>Challenges in traffic intelligence using AIML include its limited ability to process and interpret real-time, dynamic data such as live video feeds or complex traffic patterns. Since AIML relies on predefined rules and pattern matching, it lacks the advanced learning capabilities needed for accurate predictive analysis or adaptive responses. Integrating AIML chatbots with real-time traffic systems can be complex and may result in delays or inaccuracies in information delivery. Additionally, handling a wide variety of user queries with natural language variations remains difficult without extensive scripting. Scalability is also an issue when dealing with large volumes of traffic data or high user demand. These limitations make AIML less effective for sophisticated traffic management tasks that require deep learning or real-time decision-making. However, with proper integration and optimization, some of these challenges can be mitigated. Scalability is another issue when dealing with high volumes of data or large numbers of simultaneous user requests. AIML chatbots also struggle with understanding context and maintaining conversation flow over multiple interactions.</a:t>
            </a:r>
          </a:p>
          <a:p>
            <a:pPr marL="457200" indent="-457200">
              <a:buClr>
                <a:schemeClr val="tx2"/>
              </a:buCl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Data Privacy</a:t>
            </a:r>
          </a:p>
          <a:p>
            <a:pPr marL="457200" indent="-457200">
              <a:buClr>
                <a:schemeClr val="tx2"/>
              </a:buCl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High Infrastructure Cost</a:t>
            </a:r>
          </a:p>
          <a:p>
            <a:pPr marL="457200" indent="-457200">
              <a:buClr>
                <a:schemeClr val="tx2"/>
              </a:buCl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Model Accuracy and Bias</a:t>
            </a:r>
          </a:p>
          <a:p>
            <a:pPr marL="457200" indent="-457200">
              <a:buClr>
                <a:schemeClr val="tx2"/>
              </a:buCl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Real-Time Performance</a:t>
            </a:r>
          </a:p>
          <a:p>
            <a:pPr marL="342900" indent="-342900">
              <a:buClr>
                <a:schemeClr val="tx2"/>
              </a:buClr>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2486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953C7-55F7-3E0E-5A98-4C7D57D17329}"/>
              </a:ext>
            </a:extLst>
          </p:cNvPr>
          <p:cNvSpPr>
            <a:spLocks noGrp="1"/>
          </p:cNvSpPr>
          <p:nvPr>
            <p:ph type="ctrTitle"/>
          </p:nvPr>
        </p:nvSpPr>
        <p:spPr>
          <a:xfrm>
            <a:off x="570271" y="279989"/>
            <a:ext cx="9529818" cy="470080"/>
          </a:xfrm>
        </p:spPr>
        <p:txBody>
          <a:bodyPr>
            <a:noAutofit/>
          </a:bodyPr>
          <a:lstStyle/>
          <a:p>
            <a:r>
              <a:rPr lang="en-IN" sz="3200" dirty="0">
                <a:latin typeface="Times New Roman" panose="02020603050405020304" pitchFamily="18" charset="0"/>
                <a:cs typeface="Times New Roman" panose="02020603050405020304" pitchFamily="18" charset="0"/>
              </a:rPr>
              <a:t>FUTURE TRENDS:</a:t>
            </a:r>
          </a:p>
        </p:txBody>
      </p:sp>
      <p:pic>
        <p:nvPicPr>
          <p:cNvPr id="4098" name="Picture 2" descr="AI Perspectives in Smart Cities and Communities to Enable Road Vehicle  Automation and Smart Traffic Control">
            <a:extLst>
              <a:ext uri="{FF2B5EF4-FFF2-40B4-BE49-F238E27FC236}">
                <a16:creationId xmlns:a16="http://schemas.microsoft.com/office/drawing/2014/main" id="{FE36F006-57F4-096F-8ED9-5A4BBFD227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2826" y="2399071"/>
            <a:ext cx="9153832" cy="400172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26E9390-D0B9-60E9-45FE-4820D49FD5FC}"/>
              </a:ext>
            </a:extLst>
          </p:cNvPr>
          <p:cNvSpPr txBox="1"/>
          <p:nvPr/>
        </p:nvSpPr>
        <p:spPr>
          <a:xfrm>
            <a:off x="570271" y="850262"/>
            <a:ext cx="6292646" cy="1323439"/>
          </a:xfrm>
          <a:prstGeom prst="rect">
            <a:avLst/>
          </a:prstGeom>
          <a:noFill/>
        </p:spPr>
        <p:txBody>
          <a:bodyPr wrap="square">
            <a:spAutoFit/>
          </a:bodyPr>
          <a:lstStyle/>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Integration with 5G</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AI-Driven City Planning</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Edge AI for faster local decisions</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Vehicle-to-Infrastructure Communication</a:t>
            </a:r>
          </a:p>
        </p:txBody>
      </p:sp>
    </p:spTree>
    <p:extLst>
      <p:ext uri="{BB962C8B-B14F-4D97-AF65-F5344CB8AC3E}">
        <p14:creationId xmlns:p14="http://schemas.microsoft.com/office/powerpoint/2010/main" val="2958330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B7639-6E5D-C351-B32D-C200FD143970}"/>
              </a:ext>
            </a:extLst>
          </p:cNvPr>
          <p:cNvSpPr>
            <a:spLocks noGrp="1"/>
          </p:cNvSpPr>
          <p:nvPr>
            <p:ph type="ctrTitle"/>
          </p:nvPr>
        </p:nvSpPr>
        <p:spPr>
          <a:xfrm>
            <a:off x="504788" y="71726"/>
            <a:ext cx="9418320" cy="588067"/>
          </a:xfrm>
        </p:spPr>
        <p:txBody>
          <a:bodyPr>
            <a:normAutofit/>
          </a:bodyPr>
          <a:lstStyle/>
          <a:p>
            <a:r>
              <a:rPr lang="en-IN" sz="3200" dirty="0">
                <a:latin typeface="Times New Roman" panose="02020603050405020304" pitchFamily="18" charset="0"/>
                <a:cs typeface="Times New Roman" panose="02020603050405020304" pitchFamily="18" charset="0"/>
              </a:rPr>
              <a:t>CUSTOMER JOURNEY MAP:</a:t>
            </a:r>
          </a:p>
        </p:txBody>
      </p:sp>
      <p:sp>
        <p:nvSpPr>
          <p:cNvPr id="3" name="Subtitle 2">
            <a:extLst>
              <a:ext uri="{FF2B5EF4-FFF2-40B4-BE49-F238E27FC236}">
                <a16:creationId xmlns:a16="http://schemas.microsoft.com/office/drawing/2014/main" id="{A037749D-617C-81D2-1349-6E88102964F1}"/>
              </a:ext>
            </a:extLst>
          </p:cNvPr>
          <p:cNvSpPr>
            <a:spLocks noGrp="1"/>
          </p:cNvSpPr>
          <p:nvPr>
            <p:ph type="subTitle" idx="1"/>
          </p:nvPr>
        </p:nvSpPr>
        <p:spPr>
          <a:xfrm>
            <a:off x="504787" y="659793"/>
            <a:ext cx="11588889" cy="6126481"/>
          </a:xfrm>
        </p:spPr>
        <p:txBody>
          <a:bodyPr/>
          <a:lstStyle/>
          <a:p>
            <a:endParaRPr lang="en-IN" dirty="0"/>
          </a:p>
        </p:txBody>
      </p:sp>
      <p:pic>
        <p:nvPicPr>
          <p:cNvPr id="4" name="Picture 3">
            <a:extLst>
              <a:ext uri="{FF2B5EF4-FFF2-40B4-BE49-F238E27FC236}">
                <a16:creationId xmlns:a16="http://schemas.microsoft.com/office/drawing/2014/main" id="{C578210F-EACB-1A3A-F55D-241150DAB67D}"/>
              </a:ext>
            </a:extLst>
          </p:cNvPr>
          <p:cNvPicPr/>
          <p:nvPr/>
        </p:nvPicPr>
        <p:blipFill>
          <a:blip r:embed="rId2"/>
          <a:stretch>
            <a:fillRect/>
          </a:stretch>
        </p:blipFill>
        <p:spPr>
          <a:xfrm>
            <a:off x="599768" y="659794"/>
            <a:ext cx="11493907" cy="6126480"/>
          </a:xfrm>
          <a:prstGeom prst="rect">
            <a:avLst/>
          </a:prstGeom>
        </p:spPr>
      </p:pic>
    </p:spTree>
    <p:extLst>
      <p:ext uri="{BB962C8B-B14F-4D97-AF65-F5344CB8AC3E}">
        <p14:creationId xmlns:p14="http://schemas.microsoft.com/office/powerpoint/2010/main" val="1660884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058A5-575A-4449-B8D5-BFAA167DE5A5}"/>
              </a:ext>
            </a:extLst>
          </p:cNvPr>
          <p:cNvSpPr>
            <a:spLocks noGrp="1"/>
          </p:cNvSpPr>
          <p:nvPr>
            <p:ph type="ctrTitle"/>
          </p:nvPr>
        </p:nvSpPr>
        <p:spPr>
          <a:xfrm>
            <a:off x="530941" y="219210"/>
            <a:ext cx="9254515" cy="588067"/>
          </a:xfrm>
        </p:spPr>
        <p:txBody>
          <a:bodyPr>
            <a:normAutofit/>
          </a:bodyPr>
          <a:lstStyle/>
          <a:p>
            <a:r>
              <a:rPr lang="en-IN" sz="3200" dirty="0">
                <a:latin typeface="Times New Roman" panose="02020603050405020304" pitchFamily="18" charset="0"/>
                <a:cs typeface="Times New Roman" panose="02020603050405020304" pitchFamily="18" charset="0"/>
              </a:rPr>
              <a:t>REQUIREMENT ANALYSIS:</a:t>
            </a:r>
          </a:p>
        </p:txBody>
      </p:sp>
      <p:sp>
        <p:nvSpPr>
          <p:cNvPr id="4" name="Rectangle 1">
            <a:extLst>
              <a:ext uri="{FF2B5EF4-FFF2-40B4-BE49-F238E27FC236}">
                <a16:creationId xmlns:a16="http://schemas.microsoft.com/office/drawing/2014/main" id="{DBDDDD68-7571-6238-37D4-922F361CC3B5}"/>
              </a:ext>
            </a:extLst>
          </p:cNvPr>
          <p:cNvSpPr>
            <a:spLocks noGrp="1" noChangeArrowheads="1"/>
          </p:cNvSpPr>
          <p:nvPr>
            <p:ph type="subTitle" idx="1"/>
          </p:nvPr>
        </p:nvSpPr>
        <p:spPr bwMode="auto">
          <a:xfrm>
            <a:off x="412596" y="1053985"/>
            <a:ext cx="11366807"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Collect real-time GPS data from vehicles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Transmit data via 4G/5G/Wi-Fi networks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Store and manage large-scale traffic datasets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Predict traffic flow and congestion using ML models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Detect traffic anomalies and incidents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Provide alternate route recommendations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Display live traffic maps and analytics dashboards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Send alerts to users and traffic authorities.</a:t>
            </a:r>
          </a:p>
          <a:p>
            <a:pPr marL="285750" indent="-285750" eaLnBrk="0" fontAlgn="base" hangingPunct="0">
              <a:lnSpc>
                <a:spcPct val="100000"/>
              </a:lnSpc>
              <a:spcBef>
                <a:spcPct val="0"/>
              </a:spcBef>
              <a:spcAft>
                <a:spcPct val="0"/>
              </a:spcAft>
              <a:buClrTx/>
              <a:buSzTx/>
              <a:buFont typeface="Wingdings" panose="05000000000000000000" pitchFamily="2" charset="2"/>
              <a:buChar char="Ø"/>
            </a:pPr>
            <a:r>
              <a:rPr lang="en-IN" sz="2000" u="none" strike="noStrike" kern="100" dirty="0">
                <a:solidFill>
                  <a:schemeClr val="tx2"/>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Users continue to use the traffic intelligence tool, recommend it to others, or upgrade their services</a:t>
            </a:r>
          </a:p>
          <a:p>
            <a:pPr marL="285750" indent="-285750" eaLnBrk="0" fontAlgn="base" hangingPunct="0">
              <a:lnSpc>
                <a:spcPct val="100000"/>
              </a:lnSpc>
              <a:spcBef>
                <a:spcPct val="0"/>
              </a:spcBef>
              <a:spcAft>
                <a:spcPct val="0"/>
              </a:spcAft>
              <a:buClrTx/>
              <a:buSzTx/>
              <a:buFont typeface="Wingdings" panose="05000000000000000000" pitchFamily="2" charset="2"/>
              <a:buChar char="Ø"/>
            </a:pPr>
            <a:r>
              <a:rPr lang="en-IN" sz="2000" u="none" strike="noStrike" kern="100" dirty="0">
                <a:solidFill>
                  <a:schemeClr val="tx2"/>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Users provide feedback on their experience, report issues, or suggest improvements</a:t>
            </a:r>
            <a:r>
              <a:rPr lang="en-IN" sz="2000" u="none" strike="noStrike" kern="100" dirty="0">
                <a:solidFill>
                  <a:schemeClr val="tx2"/>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t>
            </a:r>
          </a:p>
          <a:p>
            <a:pPr marL="285750" indent="-285750" eaLnBrk="0" fontAlgn="base" hangingPunct="0">
              <a:lnSpc>
                <a:spcPct val="100000"/>
              </a:lnSpc>
              <a:spcBef>
                <a:spcPct val="0"/>
              </a:spcBef>
              <a:spcAft>
                <a:spcPct val="0"/>
              </a:spcAft>
              <a:buClrTx/>
              <a:buSzTx/>
              <a:buFont typeface="Wingdings" panose="05000000000000000000" pitchFamily="2" charset="2"/>
              <a:buChar char="Ø"/>
            </a:pPr>
            <a:r>
              <a:rPr lang="en-IN" sz="2000" u="none" strike="noStrike" kern="100" dirty="0">
                <a:solidFill>
                  <a:schemeClr val="tx2"/>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 Users actively use the traffic intelligence tool to navigate, receive updates, and </a:t>
            </a:r>
            <a:r>
              <a:rPr lang="en-IN" sz="2000" u="none" strike="noStrike" kern="100" dirty="0" err="1">
                <a:solidFill>
                  <a:schemeClr val="tx2"/>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analyze</a:t>
            </a:r>
            <a:r>
              <a:rPr lang="en-IN" sz="2000" u="none" strike="noStrike" kern="100" dirty="0">
                <a:solidFill>
                  <a:schemeClr val="tx2"/>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 traffic data. </a:t>
            </a:r>
          </a:p>
          <a:p>
            <a:pPr marL="285750" indent="-285750" eaLnBrk="0" fontAlgn="base" hangingPunct="0">
              <a:lnSpc>
                <a:spcPct val="100000"/>
              </a:lnSpc>
              <a:spcBef>
                <a:spcPct val="0"/>
              </a:spcBef>
              <a:spcAft>
                <a:spcPct val="0"/>
              </a:spcAft>
              <a:buClrTx/>
              <a:buSzTx/>
              <a:buFont typeface="Wingdings" panose="05000000000000000000" pitchFamily="2" charset="2"/>
              <a:buChar char="Ø"/>
            </a:pPr>
            <a:r>
              <a:rPr lang="en-IN" sz="200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A Customer Journey Map for Traffic Intelligence outlines the steps a user takes while interacting with traffic management systems or services</a:t>
            </a:r>
          </a:p>
          <a:p>
            <a:pPr marL="285750" indent="-285750" eaLnBrk="0" fontAlgn="base" hangingPunct="0">
              <a:lnSpc>
                <a:spcPct val="100000"/>
              </a:lnSpc>
              <a:spcBef>
                <a:spcPct val="0"/>
              </a:spcBef>
              <a:spcAft>
                <a:spcPct val="0"/>
              </a:spcAft>
              <a:buClrTx/>
              <a:buSzTx/>
              <a:buFont typeface="Wingdings" panose="05000000000000000000" pitchFamily="2" charset="2"/>
              <a:buChar char="Ø"/>
            </a:pPr>
            <a:r>
              <a:rPr lang="en-IN" sz="2000" kern="10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It visualizes the user's experience, highlighting their needs, emotions, and pain points at each stage of their journey.  </a:t>
            </a:r>
          </a:p>
          <a:p>
            <a:pPr marL="285750" indent="-285750" eaLnBrk="0" fontAlgn="base" hangingPunct="0">
              <a:lnSpc>
                <a:spcPct val="100000"/>
              </a:lnSpc>
              <a:spcBef>
                <a:spcPct val="0"/>
              </a:spcBef>
              <a:spcAft>
                <a:spcPct val="0"/>
              </a:spcAft>
              <a:buClrTx/>
              <a:buSzTx/>
              <a:buFont typeface="Wingdings" panose="05000000000000000000" pitchFamily="2" charset="2"/>
              <a:buChar char="Ø"/>
            </a:pPr>
            <a:endParaRPr lang="en-IN" sz="2000" u="none" strike="noStrike" kern="100" dirty="0">
              <a:solidFill>
                <a:schemeClr val="tx2"/>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71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5BBE3-0C20-2927-B420-C090B9EB4AE9}"/>
              </a:ext>
            </a:extLst>
          </p:cNvPr>
          <p:cNvSpPr>
            <a:spLocks noGrp="1"/>
          </p:cNvSpPr>
          <p:nvPr>
            <p:ph type="ctrTitle"/>
          </p:nvPr>
        </p:nvSpPr>
        <p:spPr>
          <a:xfrm>
            <a:off x="442451" y="322448"/>
            <a:ext cx="9510153" cy="558571"/>
          </a:xfrm>
        </p:spPr>
        <p:txBody>
          <a:bodyPr>
            <a:normAutofit/>
          </a:bodyPr>
          <a:lstStyle/>
          <a:p>
            <a:r>
              <a:rPr lang="en-IN" sz="3200" dirty="0">
                <a:latin typeface="Times New Roman" panose="02020603050405020304" pitchFamily="18" charset="0"/>
                <a:cs typeface="Times New Roman" panose="02020603050405020304" pitchFamily="18" charset="0"/>
              </a:rPr>
              <a:t>CONCLUSION :</a:t>
            </a:r>
          </a:p>
        </p:txBody>
      </p:sp>
      <p:sp>
        <p:nvSpPr>
          <p:cNvPr id="3" name="Subtitle 2">
            <a:extLst>
              <a:ext uri="{FF2B5EF4-FFF2-40B4-BE49-F238E27FC236}">
                <a16:creationId xmlns:a16="http://schemas.microsoft.com/office/drawing/2014/main" id="{B2A47E5D-AF51-9FBC-835E-DC4C3ED5DF0F}"/>
              </a:ext>
            </a:extLst>
          </p:cNvPr>
          <p:cNvSpPr>
            <a:spLocks noGrp="1"/>
          </p:cNvSpPr>
          <p:nvPr>
            <p:ph type="subTitle" idx="1"/>
          </p:nvPr>
        </p:nvSpPr>
        <p:spPr>
          <a:xfrm>
            <a:off x="442451" y="1156322"/>
            <a:ext cx="11533239" cy="6126481"/>
          </a:xfrm>
        </p:spPr>
        <p:txBody>
          <a:bodyPr>
            <a:normAutofit/>
          </a:bodyPr>
          <a:lstStyle/>
          <a:p>
            <a:pPr>
              <a:buNone/>
            </a:pPr>
            <a:r>
              <a:rPr lang="en-US" sz="2000" dirty="0">
                <a:latin typeface="Times New Roman" panose="02020603050405020304" pitchFamily="18" charset="0"/>
                <a:cs typeface="Times New Roman" panose="02020603050405020304" pitchFamily="18" charset="0"/>
              </a:rPr>
              <a:t>The advent of AI and Machine Learning has ushered in a new era for traffic intelligence, fundamentally transforming how we perceive, analyze, and manage urban mobility. This sophisticated integration allows for the processing and interpretation of immense volumes of data, far beyond human capacity. By drawing upon real-time sensor data from cameras, inductive loops, GPS devices, and even connected vehicles, coupled with historical traffic patterns, weather conditions, special events, and urban development plans, AI/ML models can construct a remarkably comprehensive and dynamic understanding of the traffic </a:t>
            </a:r>
            <a:r>
              <a:rPr lang="en-US" sz="2000" dirty="0" err="1">
                <a:latin typeface="Times New Roman" panose="02020603050405020304" pitchFamily="18" charset="0"/>
                <a:cs typeface="Times New Roman" panose="02020603050405020304" pitchFamily="18" charset="0"/>
              </a:rPr>
              <a:t>ecosystem.The</a:t>
            </a:r>
            <a:r>
              <a:rPr lang="en-US" sz="2000" dirty="0">
                <a:latin typeface="Times New Roman" panose="02020603050405020304" pitchFamily="18" charset="0"/>
                <a:cs typeface="Times New Roman" panose="02020603050405020304" pitchFamily="18" charset="0"/>
              </a:rPr>
              <a:t> core strength lies in their ability to identify intricate patterns and anomalies that would otherwise go unnoticed. Predictive analytics, powered by deep learning and reinforcement learning algorithms, can forecast traffic congestion with unprecedented accuracy, often hours in advance. This foresight enables proactive interventions, such as dynamic rerouting suggestions, optimized traffic signal timings that adapt to real-time flow, and the intelligent deployment of emergency services.</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17808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6230A-4C05-BD2B-E83C-B8BDBA29F1FE}"/>
              </a:ext>
            </a:extLst>
          </p:cNvPr>
          <p:cNvSpPr>
            <a:spLocks noGrp="1"/>
          </p:cNvSpPr>
          <p:nvPr>
            <p:ph type="ctrTitle"/>
          </p:nvPr>
        </p:nvSpPr>
        <p:spPr>
          <a:xfrm>
            <a:off x="1881305" y="235974"/>
            <a:ext cx="9418320" cy="4041648"/>
          </a:xfrm>
        </p:spPr>
        <p:txBody>
          <a:bodyPr/>
          <a:lstStyle/>
          <a:p>
            <a:r>
              <a:rPr lang="en-IN" dirty="0"/>
              <a:t> </a:t>
            </a:r>
            <a:r>
              <a:rPr lang="en-IN" sz="8000" dirty="0"/>
              <a:t>**THANK </a:t>
            </a:r>
            <a:br>
              <a:rPr lang="en-IN" sz="8000" dirty="0"/>
            </a:br>
            <a:r>
              <a:rPr lang="en-IN" sz="8000" dirty="0"/>
              <a:t>                 YOU**</a:t>
            </a:r>
          </a:p>
        </p:txBody>
      </p:sp>
    </p:spTree>
    <p:extLst>
      <p:ext uri="{BB962C8B-B14F-4D97-AF65-F5344CB8AC3E}">
        <p14:creationId xmlns:p14="http://schemas.microsoft.com/office/powerpoint/2010/main" val="2617146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70CC2-F237-5AB7-3BDE-C0F0171ADAE2}"/>
              </a:ext>
            </a:extLst>
          </p:cNvPr>
          <p:cNvSpPr>
            <a:spLocks noGrp="1"/>
          </p:cNvSpPr>
          <p:nvPr>
            <p:ph type="ctrTitle"/>
          </p:nvPr>
        </p:nvSpPr>
        <p:spPr>
          <a:xfrm>
            <a:off x="668594" y="-245806"/>
            <a:ext cx="10011598" cy="1042219"/>
          </a:xfrm>
        </p:spPr>
        <p:txBody>
          <a:bodyPr>
            <a:normAutofit/>
          </a:bodyPr>
          <a:lstStyle/>
          <a:p>
            <a:r>
              <a:rPr lang="en-IN" sz="3200" dirty="0"/>
              <a:t>INTRODUCTION</a:t>
            </a:r>
          </a:p>
        </p:txBody>
      </p:sp>
      <p:sp>
        <p:nvSpPr>
          <p:cNvPr id="3" name="Subtitle 2">
            <a:extLst>
              <a:ext uri="{FF2B5EF4-FFF2-40B4-BE49-F238E27FC236}">
                <a16:creationId xmlns:a16="http://schemas.microsoft.com/office/drawing/2014/main" id="{D9ADB370-83F9-2483-8A1F-6911B0CD4C6C}"/>
              </a:ext>
            </a:extLst>
          </p:cNvPr>
          <p:cNvSpPr>
            <a:spLocks noGrp="1"/>
          </p:cNvSpPr>
          <p:nvPr>
            <p:ph type="subTitle" idx="1"/>
          </p:nvPr>
        </p:nvSpPr>
        <p:spPr>
          <a:xfrm>
            <a:off x="668594" y="1002891"/>
            <a:ext cx="11356258" cy="5489350"/>
          </a:xfrm>
        </p:spPr>
        <p:txBody>
          <a:bodyPr>
            <a:normAutofit/>
          </a:bodyPr>
          <a:lstStyle/>
          <a:p>
            <a:r>
              <a:rPr lang="en-US" sz="2000" dirty="0" err="1">
                <a:solidFill>
                  <a:schemeClr val="tx2"/>
                </a:solidFill>
                <a:latin typeface="Times New Roman" panose="02020603050405020304" pitchFamily="18" charset="0"/>
                <a:cs typeface="Times New Roman" panose="02020603050405020304" pitchFamily="18" charset="0"/>
              </a:rPr>
              <a:t>TrafficTelligence</a:t>
            </a:r>
            <a:r>
              <a:rPr lang="en-US" sz="2000" dirty="0">
                <a:solidFill>
                  <a:schemeClr val="tx2"/>
                </a:solidFill>
                <a:latin typeface="Times New Roman" panose="02020603050405020304" pitchFamily="18" charset="0"/>
                <a:cs typeface="Times New Roman" panose="02020603050405020304" pitchFamily="18" charset="0"/>
              </a:rPr>
              <a:t> is a machine learning-based system that predicts traffic volume using historical data, weather, and </a:t>
            </a:r>
            <a:r>
              <a:rPr lang="en-US" sz="2000" dirty="0" err="1">
                <a:solidFill>
                  <a:schemeClr val="tx2"/>
                </a:solidFill>
                <a:latin typeface="Times New Roman" panose="02020603050405020304" pitchFamily="18" charset="0"/>
                <a:cs typeface="Times New Roman" panose="02020603050405020304" pitchFamily="18" charset="0"/>
              </a:rPr>
              <a:t>events.It</a:t>
            </a:r>
            <a:r>
              <a:rPr lang="en-US" sz="2000" dirty="0">
                <a:solidFill>
                  <a:schemeClr val="tx2"/>
                </a:solidFill>
                <a:latin typeface="Times New Roman" panose="02020603050405020304" pitchFamily="18" charset="0"/>
                <a:cs typeface="Times New Roman" panose="02020603050405020304" pitchFamily="18" charset="0"/>
              </a:rPr>
              <a:t> helps reduce congestion and improve urban mobility through adaptive traffic control and signal </a:t>
            </a:r>
            <a:r>
              <a:rPr lang="en-US" sz="2000" dirty="0" err="1">
                <a:solidFill>
                  <a:schemeClr val="tx2"/>
                </a:solidFill>
                <a:latin typeface="Times New Roman" panose="02020603050405020304" pitchFamily="18" charset="0"/>
                <a:cs typeface="Times New Roman" panose="02020603050405020304" pitchFamily="18" charset="0"/>
              </a:rPr>
              <a:t>optimization.City</a:t>
            </a:r>
            <a:r>
              <a:rPr lang="en-US" sz="2000" dirty="0">
                <a:solidFill>
                  <a:schemeClr val="tx2"/>
                </a:solidFill>
                <a:latin typeface="Times New Roman" panose="02020603050405020304" pitchFamily="18" charset="0"/>
                <a:cs typeface="Times New Roman" panose="02020603050405020304" pitchFamily="18" charset="0"/>
              </a:rPr>
              <a:t> planners use it for smarter infrastructure design and public transit </a:t>
            </a:r>
            <a:r>
              <a:rPr lang="en-US" sz="2000" dirty="0" err="1">
                <a:solidFill>
                  <a:schemeClr val="tx2"/>
                </a:solidFill>
                <a:latin typeface="Times New Roman" panose="02020603050405020304" pitchFamily="18" charset="0"/>
                <a:cs typeface="Times New Roman" panose="02020603050405020304" pitchFamily="18" charset="0"/>
              </a:rPr>
              <a:t>planning.Commuters</a:t>
            </a:r>
            <a:r>
              <a:rPr lang="en-US" sz="2000" dirty="0">
                <a:solidFill>
                  <a:schemeClr val="tx2"/>
                </a:solidFill>
                <a:latin typeface="Times New Roman" panose="02020603050405020304" pitchFamily="18" charset="0"/>
                <a:cs typeface="Times New Roman" panose="02020603050405020304" pitchFamily="18" charset="0"/>
              </a:rPr>
              <a:t> and apps gain real-time insights for efficient route planning and congestion avoidance.</a:t>
            </a:r>
            <a:br>
              <a:rPr lang="en-US" sz="2000" dirty="0">
                <a:solidFill>
                  <a:schemeClr val="tx2"/>
                </a:solidFill>
                <a:latin typeface="Times New Roman" panose="02020603050405020304" pitchFamily="18" charset="0"/>
                <a:cs typeface="Times New Roman" panose="02020603050405020304" pitchFamily="18" charset="0"/>
              </a:rPr>
            </a:br>
            <a:r>
              <a:rPr lang="en-US" sz="2000" dirty="0">
                <a:solidFill>
                  <a:schemeClr val="tx2"/>
                </a:solidFill>
                <a:latin typeface="Times New Roman" panose="02020603050405020304" pitchFamily="18" charset="0"/>
                <a:cs typeface="Times New Roman" panose="02020603050405020304" pitchFamily="18" charset="0"/>
              </a:rPr>
              <a:t>Built with tools like NumPy, Pandas, Scikit-learn, </a:t>
            </a:r>
            <a:r>
              <a:rPr lang="en-US" sz="2000" dirty="0" err="1">
                <a:solidFill>
                  <a:schemeClr val="tx2"/>
                </a:solidFill>
                <a:latin typeface="Times New Roman" panose="02020603050405020304" pitchFamily="18" charset="0"/>
                <a:cs typeface="Times New Roman" panose="02020603050405020304" pitchFamily="18" charset="0"/>
              </a:rPr>
              <a:t>XGBoost</a:t>
            </a:r>
            <a:r>
              <a:rPr lang="en-US" sz="2000" dirty="0">
                <a:solidFill>
                  <a:schemeClr val="tx2"/>
                </a:solidFill>
                <a:latin typeface="Times New Roman" panose="02020603050405020304" pitchFamily="18" charset="0"/>
                <a:cs typeface="Times New Roman" panose="02020603050405020304" pitchFamily="18" charset="0"/>
              </a:rPr>
              <a:t>, and Flask, it offers a data-driven traffic solution.</a:t>
            </a:r>
            <a:endParaRPr lang="en-IN" sz="2000" dirty="0">
              <a:solidFill>
                <a:schemeClr val="tx2"/>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52ACCC3-6242-C670-244D-2C6F841DB465}"/>
              </a:ext>
            </a:extLst>
          </p:cNvPr>
          <p:cNvPicPr/>
          <p:nvPr/>
        </p:nvPicPr>
        <p:blipFill>
          <a:blip r:embed="rId2"/>
          <a:stretch>
            <a:fillRect/>
          </a:stretch>
        </p:blipFill>
        <p:spPr>
          <a:xfrm>
            <a:off x="3334201" y="2818766"/>
            <a:ext cx="5877560" cy="3673475"/>
          </a:xfrm>
          <a:prstGeom prst="rect">
            <a:avLst/>
          </a:prstGeom>
        </p:spPr>
      </p:pic>
    </p:spTree>
    <p:extLst>
      <p:ext uri="{BB962C8B-B14F-4D97-AF65-F5344CB8AC3E}">
        <p14:creationId xmlns:p14="http://schemas.microsoft.com/office/powerpoint/2010/main" val="153166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07672-6554-B3F9-AD76-81C3E0289289}"/>
              </a:ext>
            </a:extLst>
          </p:cNvPr>
          <p:cNvSpPr>
            <a:spLocks noGrp="1"/>
          </p:cNvSpPr>
          <p:nvPr>
            <p:ph type="ctrTitle"/>
          </p:nvPr>
        </p:nvSpPr>
        <p:spPr>
          <a:xfrm>
            <a:off x="757085" y="196646"/>
            <a:ext cx="9923108" cy="668594"/>
          </a:xfrm>
        </p:spPr>
        <p:txBody>
          <a:bodyPr>
            <a:normAutofit/>
          </a:bodyPr>
          <a:lstStyle/>
          <a:p>
            <a:r>
              <a:rPr lang="en-IN" sz="3200" dirty="0"/>
              <a:t>PURPOSE:</a:t>
            </a:r>
          </a:p>
        </p:txBody>
      </p:sp>
      <p:sp>
        <p:nvSpPr>
          <p:cNvPr id="3" name="Subtitle 2">
            <a:extLst>
              <a:ext uri="{FF2B5EF4-FFF2-40B4-BE49-F238E27FC236}">
                <a16:creationId xmlns:a16="http://schemas.microsoft.com/office/drawing/2014/main" id="{50B898B4-D071-8D38-3EA8-F15BA02DEC59}"/>
              </a:ext>
            </a:extLst>
          </p:cNvPr>
          <p:cNvSpPr>
            <a:spLocks noGrp="1"/>
          </p:cNvSpPr>
          <p:nvPr>
            <p:ph type="subTitle" idx="1"/>
          </p:nvPr>
        </p:nvSpPr>
        <p:spPr>
          <a:xfrm>
            <a:off x="629265" y="1002890"/>
            <a:ext cx="11415251" cy="5771535"/>
          </a:xfrm>
        </p:spPr>
        <p:txBody>
          <a:bodyPr>
            <a:normAutofit/>
          </a:bodyPr>
          <a:lstStyle/>
          <a:p>
            <a:pPr marL="342900" marR="2540" lvl="0" indent="-342900" fontAlgn="base">
              <a:lnSpc>
                <a:spcPct val="107000"/>
              </a:lnSpc>
              <a:spcAft>
                <a:spcPts val="485"/>
              </a:spcAft>
              <a:buClr>
                <a:schemeClr val="tx2"/>
              </a:buClr>
              <a:buSzPts val="1400"/>
              <a:buFont typeface="Wingdings" panose="05000000000000000000" pitchFamily="2" charset="2"/>
              <a:buChar char="Ø"/>
            </a:pPr>
            <a:r>
              <a:rPr lang="en-IN" sz="2000" dirty="0">
                <a:solidFill>
                  <a:schemeClr val="tx2"/>
                </a:solidFill>
                <a:effectLst/>
                <a:latin typeface="Times New Roman" panose="02020603050405020304" pitchFamily="18" charset="0"/>
                <a:ea typeface="Times New Roman" panose="02020603050405020304" pitchFamily="18" charset="0"/>
              </a:rPr>
              <a:t>The purpose of </a:t>
            </a:r>
            <a:r>
              <a:rPr lang="en-IN" sz="2000" dirty="0" err="1">
                <a:solidFill>
                  <a:schemeClr val="tx2"/>
                </a:solidFill>
                <a:effectLst/>
                <a:latin typeface="Times New Roman" panose="02020603050405020304" pitchFamily="18" charset="0"/>
                <a:ea typeface="Times New Roman" panose="02020603050405020304" pitchFamily="18" charset="0"/>
              </a:rPr>
              <a:t>TrafficTelligence</a:t>
            </a:r>
            <a:r>
              <a:rPr lang="en-IN" sz="2000" dirty="0">
                <a:solidFill>
                  <a:schemeClr val="tx2"/>
                </a:solidFill>
                <a:effectLst/>
                <a:latin typeface="Times New Roman" panose="02020603050405020304" pitchFamily="18" charset="0"/>
                <a:ea typeface="Times New Roman" panose="02020603050405020304" pitchFamily="18" charset="0"/>
              </a:rPr>
              <a:t> is to leverage intelligent systems and real-time data to improve traffic management, enhance road safety, and reduce congestion in urban and semi-urban environments.</a:t>
            </a:r>
          </a:p>
          <a:p>
            <a:pPr marL="342900" marR="2540" lvl="0" indent="-342900" fontAlgn="base">
              <a:lnSpc>
                <a:spcPct val="107000"/>
              </a:lnSpc>
              <a:spcAft>
                <a:spcPts val="485"/>
              </a:spcAft>
              <a:buClr>
                <a:schemeClr val="tx2"/>
              </a:buClr>
              <a:buSzPts val="1400"/>
              <a:buFont typeface="Wingdings" panose="05000000000000000000" pitchFamily="2" charset="2"/>
              <a:buChar char="Ø"/>
            </a:pPr>
            <a:r>
              <a:rPr lang="en-IN" sz="2000" dirty="0">
                <a:solidFill>
                  <a:schemeClr val="tx2"/>
                </a:solidFill>
                <a:effectLst/>
                <a:latin typeface="Times New Roman" panose="02020603050405020304" pitchFamily="18" charset="0"/>
                <a:ea typeface="Times New Roman" panose="02020603050405020304" pitchFamily="18" charset="0"/>
              </a:rPr>
              <a:t> </a:t>
            </a:r>
            <a:r>
              <a:rPr lang="en-IN" sz="2000" u="none" strike="noStrike" kern="100" dirty="0" err="1">
                <a:solidFill>
                  <a:schemeClr val="tx2"/>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TrafficTelligence</a:t>
            </a:r>
            <a:r>
              <a:rPr lang="en-IN" sz="2000" u="none" strike="noStrike" kern="100" dirty="0">
                <a:solidFill>
                  <a:schemeClr val="tx2"/>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uses sensors, cameras, and </a:t>
            </a:r>
            <a:r>
              <a:rPr lang="en-IN" sz="2000" kern="100" dirty="0">
                <a:solidFill>
                  <a:schemeClr val="tx2"/>
                </a:solidFill>
                <a:effectLst/>
                <a:latin typeface="Times New Roman" panose="02020603050405020304" pitchFamily="18" charset="0"/>
                <a:ea typeface="Times New Roman" panose="02020603050405020304" pitchFamily="18" charset="0"/>
              </a:rPr>
              <a:t>data analytics to monitor traffic flow, vehicle count, speed, and violations in real time. This helps traffic authorities dynamically manage signal timings, detect anomalies, and optimize traffic movement. </a:t>
            </a:r>
          </a:p>
          <a:p>
            <a:pPr marL="342900" marR="2540" lvl="0" indent="-342900" fontAlgn="base">
              <a:lnSpc>
                <a:spcPct val="107000"/>
              </a:lnSpc>
              <a:spcAft>
                <a:spcPts val="485"/>
              </a:spcAft>
              <a:buClr>
                <a:schemeClr val="tx2"/>
              </a:buClr>
              <a:buSzPts val="1400"/>
              <a:buFont typeface="Wingdings" panose="05000000000000000000" pitchFamily="2" charset="2"/>
              <a:buChar char="Ø"/>
            </a:pPr>
            <a:r>
              <a:rPr lang="en-IN" sz="2000" u="none" strike="noStrike" kern="100" dirty="0">
                <a:solidFill>
                  <a:schemeClr val="tx2"/>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By identifying accidents, </a:t>
            </a:r>
            <a:r>
              <a:rPr lang="en-IN" sz="2000" kern="100" dirty="0">
                <a:solidFill>
                  <a:schemeClr val="tx2"/>
                </a:solidFill>
                <a:effectLst/>
                <a:latin typeface="Times New Roman" panose="02020603050405020304" pitchFamily="18" charset="0"/>
                <a:ea typeface="Times New Roman" panose="02020603050405020304" pitchFamily="18" charset="0"/>
              </a:rPr>
              <a:t>congested zones, or unauthorized movements instantly, </a:t>
            </a:r>
            <a:r>
              <a:rPr lang="en-IN" sz="2000" kern="100" dirty="0" err="1">
                <a:solidFill>
                  <a:schemeClr val="tx2"/>
                </a:solidFill>
                <a:effectLst/>
                <a:latin typeface="Times New Roman" panose="02020603050405020304" pitchFamily="18" charset="0"/>
                <a:ea typeface="Times New Roman" panose="02020603050405020304" pitchFamily="18" charset="0"/>
              </a:rPr>
              <a:t>TrafficTelligence</a:t>
            </a:r>
            <a:r>
              <a:rPr lang="en-IN" sz="2000" kern="100" dirty="0">
                <a:solidFill>
                  <a:schemeClr val="tx2"/>
                </a:solidFill>
                <a:effectLst/>
                <a:latin typeface="Times New Roman" panose="02020603050405020304" pitchFamily="18" charset="0"/>
                <a:ea typeface="Times New Roman" panose="02020603050405020304" pitchFamily="18" charset="0"/>
              </a:rPr>
              <a:t> allows quicker response from emergency services and helps prevent further incidents. </a:t>
            </a:r>
          </a:p>
          <a:p>
            <a:pPr marL="342900" marR="2540" lvl="0" indent="-342900" fontAlgn="base">
              <a:lnSpc>
                <a:spcPct val="107000"/>
              </a:lnSpc>
              <a:spcAft>
                <a:spcPts val="485"/>
              </a:spcAft>
              <a:buClr>
                <a:schemeClr val="tx2"/>
              </a:buClr>
              <a:buSzPts val="1400"/>
              <a:buFont typeface="Wingdings" panose="05000000000000000000" pitchFamily="2" charset="2"/>
              <a:buChar char="Ø"/>
            </a:pPr>
            <a:endParaRPr lang="en-IN" sz="2000" kern="100" dirty="0">
              <a:solidFill>
                <a:schemeClr val="tx2"/>
              </a:solidFill>
              <a:effectLst/>
              <a:latin typeface="Times New Roman" panose="02020603050405020304" pitchFamily="18" charset="0"/>
              <a:ea typeface="Times New Roman" panose="02020603050405020304" pitchFamily="18" charset="0"/>
            </a:endParaRPr>
          </a:p>
          <a:p>
            <a:endParaRPr lang="en-IN" sz="2000" dirty="0">
              <a:solidFill>
                <a:schemeClr val="tx2"/>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B16A042-BD62-8BE0-4108-81C14EB1245A}"/>
              </a:ext>
            </a:extLst>
          </p:cNvPr>
          <p:cNvPicPr/>
          <p:nvPr/>
        </p:nvPicPr>
        <p:blipFill>
          <a:blip r:embed="rId2"/>
          <a:stretch>
            <a:fillRect/>
          </a:stretch>
        </p:blipFill>
        <p:spPr>
          <a:xfrm>
            <a:off x="3657599" y="3844413"/>
            <a:ext cx="5132439" cy="2930011"/>
          </a:xfrm>
          <a:prstGeom prst="rect">
            <a:avLst/>
          </a:prstGeom>
        </p:spPr>
      </p:pic>
    </p:spTree>
    <p:extLst>
      <p:ext uri="{BB962C8B-B14F-4D97-AF65-F5344CB8AC3E}">
        <p14:creationId xmlns:p14="http://schemas.microsoft.com/office/powerpoint/2010/main" val="1529324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4A55F-46AE-FCD2-1DE1-D0068E5F243E}"/>
              </a:ext>
            </a:extLst>
          </p:cNvPr>
          <p:cNvSpPr>
            <a:spLocks noGrp="1"/>
          </p:cNvSpPr>
          <p:nvPr>
            <p:ph type="ctrTitle"/>
          </p:nvPr>
        </p:nvSpPr>
        <p:spPr>
          <a:xfrm>
            <a:off x="698090" y="61894"/>
            <a:ext cx="9982102" cy="607732"/>
          </a:xfrm>
        </p:spPr>
        <p:txBody>
          <a:bodyPr>
            <a:normAutofit/>
          </a:bodyPr>
          <a:lstStyle/>
          <a:p>
            <a:r>
              <a:rPr lang="en-IN" sz="3200" dirty="0">
                <a:latin typeface="Times New Roman" panose="02020603050405020304" pitchFamily="18" charset="0"/>
                <a:cs typeface="Times New Roman" panose="02020603050405020304" pitchFamily="18" charset="0"/>
              </a:rPr>
              <a:t>TRAFFIC MONITORING:</a:t>
            </a:r>
          </a:p>
        </p:txBody>
      </p:sp>
      <p:sp>
        <p:nvSpPr>
          <p:cNvPr id="6" name="TextBox 5">
            <a:extLst>
              <a:ext uri="{FF2B5EF4-FFF2-40B4-BE49-F238E27FC236}">
                <a16:creationId xmlns:a16="http://schemas.microsoft.com/office/drawing/2014/main" id="{D49C9D38-733C-1570-56DE-D89797D234FC}"/>
              </a:ext>
            </a:extLst>
          </p:cNvPr>
          <p:cNvSpPr txBox="1"/>
          <p:nvPr/>
        </p:nvSpPr>
        <p:spPr>
          <a:xfrm>
            <a:off x="698090" y="758116"/>
            <a:ext cx="11297265" cy="2246769"/>
          </a:xfrm>
          <a:prstGeom prst="rect">
            <a:avLst/>
          </a:prstGeom>
          <a:noFill/>
        </p:spPr>
        <p:txBody>
          <a:bodyPr wrap="square">
            <a:spAutoFit/>
          </a:bodyPr>
          <a:lstStyle/>
          <a:p>
            <a:r>
              <a:rPr lang="en-US" sz="2000" b="0" i="0" dirty="0">
                <a:solidFill>
                  <a:schemeClr val="tx2"/>
                </a:solidFill>
                <a:effectLst/>
                <a:latin typeface="Times New Roman" panose="02020603050405020304" pitchFamily="18" charset="0"/>
                <a:cs typeface="Times New Roman" panose="02020603050405020304" pitchFamily="18" charset="0"/>
              </a:rPr>
              <a:t>Traffic monitoring using AIML involves building chatbots that deliver traffic updates and alerts through natural language conversations. These bots use rule-based patterns to understand and respond to user queries about road conditions and routes. They can connect with real-time data sources like GPS and traffic APIs to provide current information. While AIML lacks advanced AI capabilities, it serves as a simple interface for sharing traffic data. Users can ask questions like “Is there traffic on the highway?” and get instant responses. This approach makes traffic information more accessible through chat platforms. It’s useful for basic route planning and congestion alerts.</a:t>
            </a:r>
            <a:endParaRPr lang="en-IN" sz="2000" dirty="0">
              <a:solidFill>
                <a:schemeClr val="tx2"/>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DA6B0AD1-F7E4-3263-EB0E-D43C48849311}"/>
              </a:ext>
            </a:extLst>
          </p:cNvPr>
          <p:cNvPicPr>
            <a:picLocks noChangeAspect="1"/>
          </p:cNvPicPr>
          <p:nvPr/>
        </p:nvPicPr>
        <p:blipFill>
          <a:blip r:embed="rId3"/>
          <a:stretch>
            <a:fillRect/>
          </a:stretch>
        </p:blipFill>
        <p:spPr>
          <a:xfrm>
            <a:off x="2517059" y="3004886"/>
            <a:ext cx="7393858" cy="3690882"/>
          </a:xfrm>
          <a:prstGeom prst="rect">
            <a:avLst/>
          </a:prstGeom>
        </p:spPr>
      </p:pic>
    </p:spTree>
    <p:extLst>
      <p:ext uri="{BB962C8B-B14F-4D97-AF65-F5344CB8AC3E}">
        <p14:creationId xmlns:p14="http://schemas.microsoft.com/office/powerpoint/2010/main" val="4291566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683AE-60D1-ED33-A9D9-0ADD79FCB064}"/>
              </a:ext>
            </a:extLst>
          </p:cNvPr>
          <p:cNvSpPr>
            <a:spLocks noGrp="1"/>
          </p:cNvSpPr>
          <p:nvPr>
            <p:ph type="ctrTitle"/>
          </p:nvPr>
        </p:nvSpPr>
        <p:spPr>
          <a:xfrm>
            <a:off x="786581" y="257507"/>
            <a:ext cx="9805121" cy="460248"/>
          </a:xfrm>
        </p:spPr>
        <p:txBody>
          <a:bodyPr>
            <a:normAutofit fontScale="90000"/>
          </a:bodyPr>
          <a:lstStyle/>
          <a:p>
            <a:r>
              <a:rPr lang="en-IN" sz="3200" dirty="0">
                <a:latin typeface="Times New Roman" panose="02020603050405020304" pitchFamily="18" charset="0"/>
                <a:cs typeface="Times New Roman" panose="02020603050405020304" pitchFamily="18" charset="0"/>
              </a:rPr>
              <a:t>PROBLEM STATEMENT:</a:t>
            </a:r>
          </a:p>
        </p:txBody>
      </p:sp>
      <p:sp>
        <p:nvSpPr>
          <p:cNvPr id="3" name="Subtitle 2">
            <a:extLst>
              <a:ext uri="{FF2B5EF4-FFF2-40B4-BE49-F238E27FC236}">
                <a16:creationId xmlns:a16="http://schemas.microsoft.com/office/drawing/2014/main" id="{ED17DB60-9F5C-D209-D716-FB9C2199D737}"/>
              </a:ext>
            </a:extLst>
          </p:cNvPr>
          <p:cNvSpPr>
            <a:spLocks noGrp="1"/>
          </p:cNvSpPr>
          <p:nvPr>
            <p:ph type="subTitle" idx="1"/>
          </p:nvPr>
        </p:nvSpPr>
        <p:spPr>
          <a:xfrm>
            <a:off x="570271" y="845573"/>
            <a:ext cx="11493910" cy="5909187"/>
          </a:xfrm>
        </p:spPr>
        <p:txBody>
          <a:bodyPr/>
          <a:lstStyle/>
          <a:p>
            <a:r>
              <a:rPr lang="en-IN" sz="2000" kern="100" dirty="0">
                <a:solidFill>
                  <a:schemeClr val="tx2"/>
                </a:solidFill>
                <a:effectLst/>
                <a:latin typeface="Times New Roman" panose="02020603050405020304" pitchFamily="18" charset="0"/>
                <a:ea typeface="Times New Roman" panose="02020603050405020304" pitchFamily="18" charset="0"/>
              </a:rPr>
              <a:t>Urban areas today face increasing challenges with traffic congestion, delayed emergency response, inefficient signal control, and frequent road accidents. Traditional traffic management systems lack the real-time adaptability and data-driven intelligence needed to respond effectively to dynamic traffic conditions. There is a critical need for a smart, automated system that can monitor, </a:t>
            </a:r>
            <a:r>
              <a:rPr lang="en-IN" sz="2000" kern="100" dirty="0" err="1">
                <a:solidFill>
                  <a:schemeClr val="tx2"/>
                </a:solidFill>
                <a:effectLst/>
                <a:latin typeface="Times New Roman" panose="02020603050405020304" pitchFamily="18" charset="0"/>
                <a:ea typeface="Times New Roman" panose="02020603050405020304" pitchFamily="18" charset="0"/>
              </a:rPr>
              <a:t>analyze</a:t>
            </a:r>
            <a:r>
              <a:rPr lang="en-IN" sz="2000" kern="100" dirty="0">
                <a:solidFill>
                  <a:schemeClr val="tx2"/>
                </a:solidFill>
                <a:effectLst/>
                <a:latin typeface="Times New Roman" panose="02020603050405020304" pitchFamily="18" charset="0"/>
                <a:ea typeface="Times New Roman" panose="02020603050405020304" pitchFamily="18" charset="0"/>
              </a:rPr>
              <a:t>, and manage traffic flow in real time while improving road safety, minimizing delays, and supporting sustainable urban mobility. Traditional systems fail to provide real-time adaptability, leading to frustration, longer commute times, and increased road accidents. </a:t>
            </a:r>
          </a:p>
          <a:p>
            <a:endParaRPr lang="en-IN" dirty="0"/>
          </a:p>
        </p:txBody>
      </p:sp>
      <p:pic>
        <p:nvPicPr>
          <p:cNvPr id="4" name="Picture 3">
            <a:extLst>
              <a:ext uri="{FF2B5EF4-FFF2-40B4-BE49-F238E27FC236}">
                <a16:creationId xmlns:a16="http://schemas.microsoft.com/office/drawing/2014/main" id="{D122DAD0-A916-3B20-618C-0C33516C1B76}"/>
              </a:ext>
            </a:extLst>
          </p:cNvPr>
          <p:cNvPicPr/>
          <p:nvPr/>
        </p:nvPicPr>
        <p:blipFill>
          <a:blip r:embed="rId2"/>
          <a:stretch>
            <a:fillRect/>
          </a:stretch>
        </p:blipFill>
        <p:spPr>
          <a:xfrm>
            <a:off x="3251323" y="2963848"/>
            <a:ext cx="5453380" cy="3636645"/>
          </a:xfrm>
          <a:prstGeom prst="rect">
            <a:avLst/>
          </a:prstGeom>
        </p:spPr>
      </p:pic>
    </p:spTree>
    <p:extLst>
      <p:ext uri="{BB962C8B-B14F-4D97-AF65-F5344CB8AC3E}">
        <p14:creationId xmlns:p14="http://schemas.microsoft.com/office/powerpoint/2010/main" val="281954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7B72B-0D56-1323-C775-031ACC6825EA}"/>
              </a:ext>
            </a:extLst>
          </p:cNvPr>
          <p:cNvSpPr>
            <a:spLocks noGrp="1"/>
          </p:cNvSpPr>
          <p:nvPr>
            <p:ph type="ctrTitle"/>
          </p:nvPr>
        </p:nvSpPr>
        <p:spPr>
          <a:xfrm>
            <a:off x="796413" y="52062"/>
            <a:ext cx="9883779" cy="627396"/>
          </a:xfrm>
        </p:spPr>
        <p:txBody>
          <a:bodyPr>
            <a:normAutofit/>
          </a:bodyPr>
          <a:lstStyle/>
          <a:p>
            <a:r>
              <a:rPr lang="en-IN" sz="3200" dirty="0">
                <a:latin typeface="Times New Roman" panose="02020603050405020304" pitchFamily="18" charset="0"/>
                <a:cs typeface="Times New Roman" panose="02020603050405020304" pitchFamily="18" charset="0"/>
              </a:rPr>
              <a:t>MAP  CANVAS:</a:t>
            </a:r>
          </a:p>
        </p:txBody>
      </p:sp>
      <p:sp>
        <p:nvSpPr>
          <p:cNvPr id="3" name="Subtitle 2">
            <a:extLst>
              <a:ext uri="{FF2B5EF4-FFF2-40B4-BE49-F238E27FC236}">
                <a16:creationId xmlns:a16="http://schemas.microsoft.com/office/drawing/2014/main" id="{99E3EC07-72CF-DA74-2F62-7EE7411AF5D1}"/>
              </a:ext>
            </a:extLst>
          </p:cNvPr>
          <p:cNvSpPr>
            <a:spLocks noGrp="1"/>
          </p:cNvSpPr>
          <p:nvPr>
            <p:ph type="subTitle" idx="1"/>
          </p:nvPr>
        </p:nvSpPr>
        <p:spPr>
          <a:xfrm>
            <a:off x="521110" y="679458"/>
            <a:ext cx="11484077" cy="6126480"/>
          </a:xfrm>
        </p:spPr>
        <p:txBody>
          <a:bodyPr/>
          <a:lstStyle/>
          <a:p>
            <a:pPr marL="342900" lvl="0" indent="-342900" algn="just" fontAlgn="base">
              <a:lnSpc>
                <a:spcPct val="107000"/>
              </a:lnSpc>
              <a:spcAft>
                <a:spcPts val="525"/>
              </a:spcAft>
              <a:buClr>
                <a:schemeClr val="tx2"/>
              </a:buClr>
              <a:buSzPts val="1200"/>
              <a:buFont typeface="Wingdings" panose="05000000000000000000" pitchFamily="2" charset="2"/>
              <a:buChar char="Ø"/>
            </a:pPr>
            <a:r>
              <a:rPr lang="en-IN" sz="2000" u="none" strike="noStrike" kern="100" dirty="0">
                <a:solidFill>
                  <a:schemeClr val="tx2"/>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Empathy is the experience of understanding another person’s condition from their prospective. </a:t>
            </a:r>
          </a:p>
          <a:p>
            <a:pPr marL="342900" lvl="0" indent="-342900" algn="just" fontAlgn="base">
              <a:lnSpc>
                <a:spcPct val="107000"/>
              </a:lnSpc>
              <a:spcAft>
                <a:spcPts val="525"/>
              </a:spcAft>
              <a:buClr>
                <a:schemeClr val="tx2"/>
              </a:buClr>
              <a:buSzPts val="1200"/>
              <a:buFont typeface="Wingdings" panose="05000000000000000000" pitchFamily="2" charset="2"/>
              <a:buChar char="Ø"/>
            </a:pPr>
            <a:r>
              <a:rPr lang="en-IN" sz="2000" u="none" strike="noStrike" kern="100" dirty="0">
                <a:solidFill>
                  <a:schemeClr val="tx2"/>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Empathy mapping canvas is described as user, stakeholders and activities involved in my </a:t>
            </a:r>
            <a:r>
              <a:rPr lang="en-IN" sz="2000" kern="100" dirty="0">
                <a:solidFill>
                  <a:schemeClr val="tx2"/>
                </a:solidFill>
                <a:effectLst/>
                <a:latin typeface="Times New Roman" panose="02020603050405020304" pitchFamily="18" charset="0"/>
                <a:ea typeface="Times New Roman" panose="02020603050405020304" pitchFamily="18" charset="0"/>
              </a:rPr>
              <a:t>projects. </a:t>
            </a:r>
          </a:p>
          <a:p>
            <a:pPr marL="342900" lvl="0" indent="-342900" algn="just" fontAlgn="base">
              <a:lnSpc>
                <a:spcPct val="107000"/>
              </a:lnSpc>
              <a:spcAft>
                <a:spcPts val="525"/>
              </a:spcAft>
              <a:buClr>
                <a:schemeClr val="tx2"/>
              </a:buClr>
              <a:buSzPts val="1200"/>
              <a:buFont typeface="Wingdings" panose="05000000000000000000" pitchFamily="2" charset="2"/>
              <a:buChar char="Ø"/>
            </a:pPr>
            <a:r>
              <a:rPr lang="en-IN" sz="2000" u="none" strike="noStrike" kern="100" dirty="0">
                <a:solidFill>
                  <a:schemeClr val="tx2"/>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The empathized mode is the work to understand people, within the context of our design challenges. </a:t>
            </a:r>
          </a:p>
          <a:p>
            <a:pPr marL="342900" indent="-342900">
              <a:buClr>
                <a:schemeClr val="tx2"/>
              </a:buClr>
              <a:buFont typeface="Wingdings" panose="05000000000000000000" pitchFamily="2" charset="2"/>
              <a:buChar char="Ø"/>
            </a:pPr>
            <a:endParaRPr lang="en-IN" dirty="0"/>
          </a:p>
        </p:txBody>
      </p:sp>
      <p:pic>
        <p:nvPicPr>
          <p:cNvPr id="4" name="Picture 3">
            <a:extLst>
              <a:ext uri="{FF2B5EF4-FFF2-40B4-BE49-F238E27FC236}">
                <a16:creationId xmlns:a16="http://schemas.microsoft.com/office/drawing/2014/main" id="{318C8A71-77DF-3B35-F8AC-0BAB83205CF7}"/>
              </a:ext>
            </a:extLst>
          </p:cNvPr>
          <p:cNvPicPr/>
          <p:nvPr/>
        </p:nvPicPr>
        <p:blipFill>
          <a:blip r:embed="rId2"/>
          <a:stretch>
            <a:fillRect/>
          </a:stretch>
        </p:blipFill>
        <p:spPr>
          <a:xfrm>
            <a:off x="3390900" y="2956417"/>
            <a:ext cx="5410200" cy="3658870"/>
          </a:xfrm>
          <a:prstGeom prst="rect">
            <a:avLst/>
          </a:prstGeom>
        </p:spPr>
      </p:pic>
    </p:spTree>
    <p:extLst>
      <p:ext uri="{BB962C8B-B14F-4D97-AF65-F5344CB8AC3E}">
        <p14:creationId xmlns:p14="http://schemas.microsoft.com/office/powerpoint/2010/main" val="1848364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046ED-0240-D3E3-37A4-1D16909136FF}"/>
              </a:ext>
            </a:extLst>
          </p:cNvPr>
          <p:cNvSpPr>
            <a:spLocks noGrp="1"/>
          </p:cNvSpPr>
          <p:nvPr>
            <p:ph type="ctrTitle"/>
          </p:nvPr>
        </p:nvSpPr>
        <p:spPr>
          <a:xfrm>
            <a:off x="796413" y="101223"/>
            <a:ext cx="9706798" cy="529074"/>
          </a:xfrm>
        </p:spPr>
        <p:txBody>
          <a:bodyPr>
            <a:normAutofit/>
          </a:bodyPr>
          <a:lstStyle/>
          <a:p>
            <a:r>
              <a:rPr lang="en-IN" sz="3200" dirty="0">
                <a:latin typeface="Times New Roman" panose="02020603050405020304" pitchFamily="18" charset="0"/>
                <a:cs typeface="Times New Roman" panose="02020603050405020304" pitchFamily="18" charset="0"/>
              </a:rPr>
              <a:t>Activities:</a:t>
            </a:r>
          </a:p>
        </p:txBody>
      </p:sp>
      <p:sp>
        <p:nvSpPr>
          <p:cNvPr id="3" name="Subtitle 2">
            <a:extLst>
              <a:ext uri="{FF2B5EF4-FFF2-40B4-BE49-F238E27FC236}">
                <a16:creationId xmlns:a16="http://schemas.microsoft.com/office/drawing/2014/main" id="{0B102881-FC90-E318-1592-A2E01629E5C8}"/>
              </a:ext>
            </a:extLst>
          </p:cNvPr>
          <p:cNvSpPr>
            <a:spLocks noGrp="1"/>
          </p:cNvSpPr>
          <p:nvPr>
            <p:ph type="subTitle" idx="1"/>
          </p:nvPr>
        </p:nvSpPr>
        <p:spPr>
          <a:xfrm>
            <a:off x="501445" y="807277"/>
            <a:ext cx="11533238" cy="6126480"/>
          </a:xfrm>
        </p:spPr>
        <p:txBody>
          <a:bodyPr>
            <a:normAutofit/>
          </a:bodyPr>
          <a:lstStyle/>
          <a:p>
            <a:pPr marL="342900" indent="-342900">
              <a:buClr>
                <a:schemeClr val="tx2"/>
              </a:buCl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Real-Time Traffic Monitoring</a:t>
            </a:r>
          </a:p>
          <a:p>
            <a:pPr marL="342900" indent="-342900">
              <a:buClr>
                <a:schemeClr val="tx2"/>
              </a:buCl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Data Collection &amp; Analysis:</a:t>
            </a:r>
          </a:p>
          <a:p>
            <a:pPr marL="342900" indent="-342900">
              <a:buClr>
                <a:schemeClr val="tx2"/>
              </a:buCl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Incident Detection &amp; Alerting</a:t>
            </a:r>
          </a:p>
          <a:p>
            <a:pPr marL="342900" indent="-342900">
              <a:buClr>
                <a:schemeClr val="tx2"/>
              </a:buCl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Predictive Modeling</a:t>
            </a:r>
          </a:p>
          <a:p>
            <a:pPr marL="342900" indent="-342900">
              <a:buClr>
                <a:schemeClr val="tx2"/>
              </a:buCl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Traffic Signal Optimization</a:t>
            </a:r>
          </a:p>
          <a:p>
            <a:pPr marL="342900" indent="-342900">
              <a:buClr>
                <a:schemeClr val="tx2"/>
              </a:buCl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Public Information Sharing</a:t>
            </a:r>
          </a:p>
          <a:p>
            <a:pPr marL="342900" indent="-342900">
              <a:buClr>
                <a:schemeClr val="tx2"/>
              </a:buCl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Post-Event Analysis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2132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D9EE0-68B8-D669-F334-EB70BE087081}"/>
              </a:ext>
            </a:extLst>
          </p:cNvPr>
          <p:cNvSpPr>
            <a:spLocks noGrp="1"/>
          </p:cNvSpPr>
          <p:nvPr>
            <p:ph type="ctrTitle"/>
          </p:nvPr>
        </p:nvSpPr>
        <p:spPr>
          <a:xfrm>
            <a:off x="540775" y="66810"/>
            <a:ext cx="10041096" cy="597900"/>
          </a:xfrm>
        </p:spPr>
        <p:txBody>
          <a:bodyPr>
            <a:normAutofit/>
          </a:bodyPr>
          <a:lstStyle/>
          <a:p>
            <a:r>
              <a:rPr lang="en-IN" sz="3200" dirty="0">
                <a:latin typeface="Times New Roman" panose="02020603050405020304" pitchFamily="18" charset="0"/>
                <a:cs typeface="Times New Roman" panose="02020603050405020304" pitchFamily="18" charset="0"/>
              </a:rPr>
              <a:t>APPLICATIONS:</a:t>
            </a:r>
          </a:p>
        </p:txBody>
      </p:sp>
      <p:sp>
        <p:nvSpPr>
          <p:cNvPr id="3" name="Subtitle 2">
            <a:extLst>
              <a:ext uri="{FF2B5EF4-FFF2-40B4-BE49-F238E27FC236}">
                <a16:creationId xmlns:a16="http://schemas.microsoft.com/office/drawing/2014/main" id="{281C257C-63CE-EAFA-4FD4-D4B6388737F5}"/>
              </a:ext>
            </a:extLst>
          </p:cNvPr>
          <p:cNvSpPr>
            <a:spLocks noGrp="1"/>
          </p:cNvSpPr>
          <p:nvPr>
            <p:ph type="subTitle" idx="1"/>
          </p:nvPr>
        </p:nvSpPr>
        <p:spPr>
          <a:xfrm>
            <a:off x="540774" y="664710"/>
            <a:ext cx="11562736" cy="6126480"/>
          </a:xfrm>
        </p:spPr>
        <p:txBody>
          <a:bodyPr>
            <a:normAutofit/>
          </a:bodyPr>
          <a:lstStyle/>
          <a:p>
            <a:r>
              <a:rPr lang="en-US" sz="2000" dirty="0">
                <a:latin typeface="Times New Roman" panose="02020603050405020304" pitchFamily="18" charset="0"/>
                <a:cs typeface="Times New Roman" panose="02020603050405020304" pitchFamily="18" charset="0"/>
              </a:rPr>
              <a:t>Traffic intelligence using AIML (Artificial Intelligence Markup Language) enables the development of conversational chatbots that assist with traffic management and user guidance. These applications include providing real-time traffic updates, congestion alerts, route suggestions, and incident notifications through natural language interactions. By integrating AIML chatbots with traffic data APIs or GPS systems, users can ask questions like “What’s the traffic like on Main Street?” or “Suggest an alternate route to the airport,” receiving instant, context-aware responses. Such systems enhance public accessibility to traffic information via messaging platforms, mobile apps, or voice assistants. While AIML-based systems are rule-driven and lack advanced machine learning capabilities, they serve as lightweight, cost-effective solutions for disseminating traffic intelligence in a user-friendly manner.</a:t>
            </a:r>
          </a:p>
          <a:p>
            <a:pPr marL="457200" indent="-457200">
              <a:buClr>
                <a:schemeClr val="tx2"/>
              </a:buCl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Adaptive Traffic Signals</a:t>
            </a:r>
          </a:p>
          <a:p>
            <a:pPr marL="457200" indent="-457200">
              <a:buClr>
                <a:schemeClr val="tx2"/>
              </a:buCl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Accident Detection &amp; Prediction</a:t>
            </a:r>
          </a:p>
          <a:p>
            <a:pPr marL="457200" indent="-457200">
              <a:buClr>
                <a:schemeClr val="tx2"/>
              </a:buCl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Route Optimization</a:t>
            </a:r>
          </a:p>
          <a:p>
            <a:pPr marL="457200" indent="-457200">
              <a:buClr>
                <a:schemeClr val="tx2"/>
              </a:buCl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Autonomous Vehicle Navigation</a:t>
            </a:r>
          </a:p>
          <a:p>
            <a:pPr marL="457200" indent="-457200">
              <a:buClr>
                <a:schemeClr val="tx2"/>
              </a:buCl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Smart Parking</a:t>
            </a:r>
          </a:p>
          <a:p>
            <a:pPr marL="342900" indent="-342900">
              <a:buClr>
                <a:schemeClr val="tx2"/>
              </a:buClr>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7169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03678-1D2B-7703-A66D-6A976A60D810}"/>
              </a:ext>
            </a:extLst>
          </p:cNvPr>
          <p:cNvSpPr>
            <a:spLocks noGrp="1"/>
          </p:cNvSpPr>
          <p:nvPr>
            <p:ph type="ctrTitle"/>
          </p:nvPr>
        </p:nvSpPr>
        <p:spPr>
          <a:xfrm>
            <a:off x="452285" y="255638"/>
            <a:ext cx="9588811" cy="588067"/>
          </a:xfrm>
        </p:spPr>
        <p:txBody>
          <a:bodyPr>
            <a:normAutofit/>
          </a:bodyPr>
          <a:lstStyle/>
          <a:p>
            <a:r>
              <a:rPr lang="en-IN" sz="3200" dirty="0">
                <a:latin typeface="Times New Roman" panose="02020603050405020304" pitchFamily="18" charset="0"/>
                <a:cs typeface="Times New Roman" panose="02020603050405020304" pitchFamily="18" charset="0"/>
              </a:rPr>
              <a:t>GPS Device Architecture:</a:t>
            </a:r>
          </a:p>
        </p:txBody>
      </p:sp>
      <p:sp>
        <p:nvSpPr>
          <p:cNvPr id="3" name="Subtitle 2">
            <a:extLst>
              <a:ext uri="{FF2B5EF4-FFF2-40B4-BE49-F238E27FC236}">
                <a16:creationId xmlns:a16="http://schemas.microsoft.com/office/drawing/2014/main" id="{88E73336-0861-AA4F-0533-7F0A34777F6B}"/>
              </a:ext>
            </a:extLst>
          </p:cNvPr>
          <p:cNvSpPr>
            <a:spLocks noGrp="1"/>
          </p:cNvSpPr>
          <p:nvPr>
            <p:ph type="subTitle" idx="1"/>
          </p:nvPr>
        </p:nvSpPr>
        <p:spPr>
          <a:xfrm>
            <a:off x="550606" y="1091381"/>
            <a:ext cx="11493910" cy="5633884"/>
          </a:xfrm>
        </p:spPr>
        <p:txBody>
          <a:bodyPr/>
          <a:lstStyle/>
          <a:p>
            <a:endParaRPr lang="en-IN" dirty="0"/>
          </a:p>
        </p:txBody>
      </p:sp>
      <p:pic>
        <p:nvPicPr>
          <p:cNvPr id="5" name="Picture 4">
            <a:extLst>
              <a:ext uri="{FF2B5EF4-FFF2-40B4-BE49-F238E27FC236}">
                <a16:creationId xmlns:a16="http://schemas.microsoft.com/office/drawing/2014/main" id="{AF7DEB37-E2B7-D62D-CFC5-C93067F11D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1091381"/>
            <a:ext cx="6858000" cy="5510981"/>
          </a:xfrm>
          <a:prstGeom prst="rect">
            <a:avLst/>
          </a:prstGeom>
        </p:spPr>
      </p:pic>
    </p:spTree>
    <p:extLst>
      <p:ext uri="{BB962C8B-B14F-4D97-AF65-F5344CB8AC3E}">
        <p14:creationId xmlns:p14="http://schemas.microsoft.com/office/powerpoint/2010/main" val="3588152635"/>
      </p:ext>
    </p:extLst>
  </p:cSld>
  <p:clrMapOvr>
    <a:masterClrMapping/>
  </p:clrMapOvr>
</p:sld>
</file>

<file path=ppt/theme/theme1.xml><?xml version="1.0" encoding="utf-8"?>
<a:theme xmlns:a="http://schemas.openxmlformats.org/drawingml/2006/main" name="View">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207</TotalTime>
  <Words>1344</Words>
  <Application>Microsoft Office PowerPoint</Application>
  <PresentationFormat>Widescreen</PresentationFormat>
  <Paragraphs>66</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View</vt:lpstr>
      <vt:lpstr>TRAFFIC TELLIGENCE</vt:lpstr>
      <vt:lpstr>INTRODUCTION</vt:lpstr>
      <vt:lpstr>PURPOSE:</vt:lpstr>
      <vt:lpstr>TRAFFIC MONITORING:</vt:lpstr>
      <vt:lpstr>PROBLEM STATEMENT:</vt:lpstr>
      <vt:lpstr>MAP  CANVAS:</vt:lpstr>
      <vt:lpstr>Activities:</vt:lpstr>
      <vt:lpstr>APPLICATIONS:</vt:lpstr>
      <vt:lpstr>GPS Device Architecture:</vt:lpstr>
      <vt:lpstr>BENEFITS:</vt:lpstr>
      <vt:lpstr>CHALLENGES:</vt:lpstr>
      <vt:lpstr>FUTURE TRENDS:</vt:lpstr>
      <vt:lpstr>CUSTOMER JOURNEY MAP:</vt:lpstr>
      <vt:lpstr>REQUIREMENT ANALYSIS:</vt:lpstr>
      <vt:lpstr>CONCLUSION :</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TELLIGENCE</dc:title>
  <dc:creator>vasundhara Reddy kalluri</dc:creator>
  <cp:lastModifiedBy>nandinigudi31@gmail.com</cp:lastModifiedBy>
  <cp:revision>5</cp:revision>
  <dcterms:created xsi:type="dcterms:W3CDTF">2025-06-27T03:56:34Z</dcterms:created>
  <dcterms:modified xsi:type="dcterms:W3CDTF">2025-06-28T04:18:08Z</dcterms:modified>
</cp:coreProperties>
</file>