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 autoAdjust="0"/>
    <p:restoredTop sz="95859" autoAdjust="0"/>
  </p:normalViewPr>
  <p:slideViewPr>
    <p:cSldViewPr>
      <p:cViewPr>
        <p:scale>
          <a:sx n="60" d="100"/>
          <a:sy n="60" d="100"/>
        </p:scale>
        <p:origin x="1712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inigudimetla/Desktop/Accenture/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hinigudimetla/Desktop/Accenture/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Reactions!$K$1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Reactions!$J$2:$J$6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Reactions!$K$2:$K$6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0A-6B45-BDA2-9C8BB5D89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73107343"/>
        <c:axId val="1820406687"/>
      </c:barChart>
      <c:catAx>
        <c:axId val="773107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06687"/>
        <c:crosses val="autoZero"/>
        <c:auto val="1"/>
        <c:lblAlgn val="ctr"/>
        <c:lblOffset val="100"/>
        <c:noMultiLvlLbl val="0"/>
      </c:catAx>
      <c:valAx>
        <c:axId val="1820406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10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Reactions!$K$1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4F-3549-B716-8DD8846EA9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4F-3549-B716-8DD8846EA9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4F-3549-B716-8DD8846EA9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34F-3549-B716-8DD8846EA9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34F-3549-B716-8DD8846EA94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Reactions!$J$2:$J$6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Reactions!$K$2:$K$6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4F-3549-B716-8DD8846EA94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44913695304524"/>
          <c:y val="0.32411967099306083"/>
          <c:w val="0.14130129521839482"/>
          <c:h val="0.4560648572191333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381000" y="824285"/>
            <a:ext cx="10290879" cy="9462715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54976" y="319829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40042" y="1095121"/>
            <a:ext cx="3623638" cy="788822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72998" y="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7" name="Picture 12">
            <a:extLst>
              <a:ext uri="{FF2B5EF4-FFF2-40B4-BE49-F238E27FC236}">
                <a16:creationId xmlns:a16="http://schemas.microsoft.com/office/drawing/2014/main" id="{F2F5E224-7029-5EC5-E090-4D7BF6BDF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3248510" y="1718824"/>
            <a:ext cx="1231107" cy="40076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60782E-8334-0F30-69C7-210B72E13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3303793" y="4479349"/>
            <a:ext cx="1231107" cy="400768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FFEBADA2-4629-2CF9-C6A0-521C7DC73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3253860" y="7450645"/>
            <a:ext cx="1231107" cy="4007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7D3101F-3874-65ED-713F-BDB87052E4E0}"/>
              </a:ext>
            </a:extLst>
          </p:cNvPr>
          <p:cNvSpPr txBox="1"/>
          <p:nvPr/>
        </p:nvSpPr>
        <p:spPr>
          <a:xfrm>
            <a:off x="4476674" y="1095121"/>
            <a:ext cx="13340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"Animals" and "Science" are highly popular content categories,  highlighting a preference for "Real-life" and "Factual" content. I suggest prioritizing content creation in these areas to maximize audience engagement.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587F4-7F0B-82A3-4828-A07F8041A347}"/>
              </a:ext>
            </a:extLst>
          </p:cNvPr>
          <p:cNvSpPr txBox="1"/>
          <p:nvPr/>
        </p:nvSpPr>
        <p:spPr>
          <a:xfrm>
            <a:off x="4476674" y="3812145"/>
            <a:ext cx="13771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Food, particularly 'Healthy Eating,' ranks among the top 5 categories, signaling audience interest. Consider leveraging this insight for a campaign collaboration with healthy eating brands to enhance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02360-FF06-5E71-7E8A-E7C91814D27B}"/>
              </a:ext>
            </a:extLst>
          </p:cNvPr>
          <p:cNvSpPr txBox="1"/>
          <p:nvPr/>
        </p:nvSpPr>
        <p:spPr>
          <a:xfrm>
            <a:off x="4569622" y="7075867"/>
            <a:ext cx="1268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come as no surprise that technological content is among the top categories given the advancement of technology.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9988" y="2962488"/>
            <a:ext cx="3353412" cy="3933612"/>
            <a:chOff x="342151" y="-868134"/>
            <a:chExt cx="4386643" cy="5363131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46357" y="-87234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1752600" y="4115209"/>
            <a:ext cx="790392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624302" y="62969"/>
            <a:ext cx="3011211" cy="3640401"/>
            <a:chOff x="-370904" y="410464"/>
            <a:chExt cx="4481394" cy="4532584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27218" y="859776"/>
              <a:ext cx="4083272" cy="4083272"/>
              <a:chOff x="-959286" y="698736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959286" y="698736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-370904" y="410464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5191091" y="4548768"/>
            <a:ext cx="2544330" cy="2599551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4181378" y="8059131"/>
            <a:ext cx="2423710" cy="2362104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556013" y="406153"/>
            <a:ext cx="1800274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7465C6-A81F-6781-732D-48A0A55EF2F9}"/>
              </a:ext>
            </a:extLst>
          </p:cNvPr>
          <p:cNvSpPr txBox="1"/>
          <p:nvPr/>
        </p:nvSpPr>
        <p:spPr>
          <a:xfrm>
            <a:off x="2702936" y="23232"/>
            <a:ext cx="5963104" cy="121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66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74094-3FD8-791C-5AD4-73DFDF8565D2}"/>
              </a:ext>
            </a:extLst>
          </p:cNvPr>
          <p:cNvSpPr txBox="1"/>
          <p:nvPr/>
        </p:nvSpPr>
        <p:spPr>
          <a:xfrm>
            <a:off x="2489792" y="1453040"/>
            <a:ext cx="1330841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Recap: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aim to offer a comprehensive overview of the business problem we're addressing and its specific requirements.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Problem: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 into the particular challenge that has been the focus of the data analytics team.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analytics Team: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Initiating the process of delineating the problem.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Process: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Eliminating duplicates as per specifications.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and Summary: </a:t>
            </a:r>
            <a:r>
              <a:rPr lang="en-US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xamine all key discoveries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03137" y="1562100"/>
            <a:ext cx="11684663" cy="73914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04876" y="2556857"/>
            <a:ext cx="5162279" cy="5173285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21205" y="374386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77B2D9-9C49-327F-B39F-FF7EDED343D1}"/>
              </a:ext>
            </a:extLst>
          </p:cNvPr>
          <p:cNvSpPr txBox="1"/>
          <p:nvPr/>
        </p:nvSpPr>
        <p:spPr>
          <a:xfrm>
            <a:off x="5499375" y="2223168"/>
            <a:ext cx="10846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Buzz, a rapidly expanding technology unicorn, is undergoing a crucial phase of adaptation to its global reach. Accenture has embarked on a three-month Proof of Concept (POC) with the following objectives:</a:t>
            </a:r>
          </a:p>
          <a:p>
            <a:pPr algn="l"/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an audit of Social Buzz's big data practices.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recommendations to ensure a successful Initial Public Offering (IPO).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analysis to identify Social Buzz's top five most popular categories of content.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47614" y="8489828"/>
            <a:ext cx="2286000" cy="2358004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29209" y="-40621"/>
            <a:ext cx="7769597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416180" y="2502186"/>
            <a:ext cx="4988022" cy="4450269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93559" y="-764341"/>
            <a:ext cx="2474827" cy="2072206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2444969" y="3796435"/>
            <a:ext cx="433683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87295-6B00-66DF-1EEA-0582D8F0E7E0}"/>
              </a:ext>
            </a:extLst>
          </p:cNvPr>
          <p:cNvSpPr txBox="1"/>
          <p:nvPr/>
        </p:nvSpPr>
        <p:spPr>
          <a:xfrm>
            <a:off x="8014413" y="1010858"/>
            <a:ext cx="904253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Social Buzz's customer base has grown immensely, overwhelming their internal resources.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With 100,000 daily posts totaling 36,500,000 annually, making sense of unstructured content is a challenge.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We're simplifying by combining sample data tables and analyzing the top five most popular content categories for actionable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079987" y="1462006"/>
            <a:ext cx="6423655" cy="595928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518711" y="7129135"/>
            <a:ext cx="2169287" cy="2123082"/>
            <a:chOff x="-119120" y="13441"/>
            <a:chExt cx="6542158" cy="6402815"/>
          </a:xfrm>
        </p:grpSpPr>
        <p:sp>
          <p:nvSpPr>
            <p:cNvPr id="19" name="Freeform 19"/>
            <p:cNvSpPr/>
            <p:nvPr/>
          </p:nvSpPr>
          <p:spPr>
            <a:xfrm>
              <a:off x="-119120" y="13441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446567" y="951054"/>
            <a:ext cx="2195231" cy="2140599"/>
            <a:chOff x="-142739" y="66269"/>
            <a:chExt cx="6565777" cy="6402379"/>
          </a:xfrm>
        </p:grpSpPr>
        <p:sp>
          <p:nvSpPr>
            <p:cNvPr id="24" name="Freeform 24"/>
            <p:cNvSpPr/>
            <p:nvPr/>
          </p:nvSpPr>
          <p:spPr>
            <a:xfrm>
              <a:off x="-142739" y="224405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400301" y="3913723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C5F2B0-A011-1D61-EAE3-511178BD0312}"/>
              </a:ext>
            </a:extLst>
          </p:cNvPr>
          <p:cNvSpPr txBox="1"/>
          <p:nvPr/>
        </p:nvSpPr>
        <p:spPr>
          <a:xfrm>
            <a:off x="13288603" y="1348473"/>
            <a:ext cx="449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Sravani Madhu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Sr.  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2A0432-1716-AAFD-63FD-3AF3BB154CF1}"/>
              </a:ext>
            </a:extLst>
          </p:cNvPr>
          <p:cNvSpPr txBox="1"/>
          <p:nvPr/>
        </p:nvSpPr>
        <p:spPr>
          <a:xfrm>
            <a:off x="13288603" y="4361575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Kumar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93786-B34B-9C34-14FD-0B0311FA2A8F}"/>
              </a:ext>
            </a:extLst>
          </p:cNvPr>
          <p:cNvSpPr txBox="1"/>
          <p:nvPr/>
        </p:nvSpPr>
        <p:spPr>
          <a:xfrm>
            <a:off x="13563599" y="7421293"/>
            <a:ext cx="373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Rohini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Jr. 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734800" y="32797"/>
            <a:ext cx="571679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F5BD88-980C-8172-7D1B-F4747C6F023A}"/>
              </a:ext>
            </a:extLst>
          </p:cNvPr>
          <p:cNvSpPr txBox="1"/>
          <p:nvPr/>
        </p:nvSpPr>
        <p:spPr>
          <a:xfrm>
            <a:off x="4168440" y="1302599"/>
            <a:ext cx="6048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56A56-050F-616B-2513-F37B184C7EAE}"/>
              </a:ext>
            </a:extLst>
          </p:cNvPr>
          <p:cNvSpPr txBox="1"/>
          <p:nvPr/>
        </p:nvSpPr>
        <p:spPr>
          <a:xfrm>
            <a:off x="6073250" y="2929416"/>
            <a:ext cx="4111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B30ACA-16F2-C8EC-2C89-DC0ACFD6FB8C}"/>
              </a:ext>
            </a:extLst>
          </p:cNvPr>
          <p:cNvSpPr txBox="1"/>
          <p:nvPr/>
        </p:nvSpPr>
        <p:spPr>
          <a:xfrm>
            <a:off x="7891585" y="4508992"/>
            <a:ext cx="4111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61C4F-C366-AA5E-808C-C4CA2908C117}"/>
              </a:ext>
            </a:extLst>
          </p:cNvPr>
          <p:cNvSpPr txBox="1"/>
          <p:nvPr/>
        </p:nvSpPr>
        <p:spPr>
          <a:xfrm>
            <a:off x="9947360" y="6033316"/>
            <a:ext cx="464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74CE1-4296-54E0-855F-62ED18E17D76}"/>
              </a:ext>
            </a:extLst>
          </p:cNvPr>
          <p:cNvSpPr txBox="1"/>
          <p:nvPr/>
        </p:nvSpPr>
        <p:spPr>
          <a:xfrm>
            <a:off x="11734800" y="7828620"/>
            <a:ext cx="537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88647" y="386735"/>
            <a:ext cx="404504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D0154B-C309-73A9-0950-CB272537BD9C}"/>
              </a:ext>
            </a:extLst>
          </p:cNvPr>
          <p:cNvSpPr txBox="1"/>
          <p:nvPr/>
        </p:nvSpPr>
        <p:spPr>
          <a:xfrm>
            <a:off x="1463786" y="3454632"/>
            <a:ext cx="404504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8ADCB-A9D2-2C7F-F2B4-6A508CECEDE9}"/>
              </a:ext>
            </a:extLst>
          </p:cNvPr>
          <p:cNvSpPr txBox="1"/>
          <p:nvPr/>
        </p:nvSpPr>
        <p:spPr>
          <a:xfrm>
            <a:off x="6091519" y="3071609"/>
            <a:ext cx="5109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with Highest Score</a:t>
            </a: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D5D15-2736-638C-D4EC-3CE3AF8978AE}"/>
              </a:ext>
            </a:extLst>
          </p:cNvPr>
          <p:cNvSpPr txBox="1"/>
          <p:nvPr/>
        </p:nvSpPr>
        <p:spPr>
          <a:xfrm>
            <a:off x="12344400" y="3723552"/>
            <a:ext cx="32981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Posts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057092" y="8752148"/>
            <a:ext cx="3100507" cy="2974177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1029451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5524646" y="0"/>
            <a:ext cx="2763354" cy="2690426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F76C8C1-19AE-1BFF-BA07-7DA7F65AD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611866"/>
              </p:ext>
            </p:extLst>
          </p:nvPr>
        </p:nvGraphicFramePr>
        <p:xfrm>
          <a:off x="4479960" y="2236929"/>
          <a:ext cx="9328079" cy="544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2C504D2-33A6-798D-D73E-3D857E656BF1}"/>
              </a:ext>
            </a:extLst>
          </p:cNvPr>
          <p:cNvSpPr txBox="1"/>
          <p:nvPr/>
        </p:nvSpPr>
        <p:spPr>
          <a:xfrm>
            <a:off x="4229099" y="1142904"/>
            <a:ext cx="98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Categories based on aggregated “Popularity” Score</a:t>
            </a: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B576021A-1037-741D-C806-5F6E58E89E84}"/>
              </a:ext>
            </a:extLst>
          </p:cNvPr>
          <p:cNvGrpSpPr/>
          <p:nvPr/>
        </p:nvGrpSpPr>
        <p:grpSpPr>
          <a:xfrm>
            <a:off x="14706600" y="3073238"/>
            <a:ext cx="2168903" cy="2070262"/>
            <a:chOff x="0" y="0"/>
            <a:chExt cx="4727344" cy="4493736"/>
          </a:xfrm>
        </p:grpSpPr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9C5B9F05-10A9-E538-F75B-499658A481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id="{8ACC35BE-142E-06E3-1332-6943C48CE04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26">
              <a:extLst>
                <a:ext uri="{FF2B5EF4-FFF2-40B4-BE49-F238E27FC236}">
                  <a16:creationId xmlns:a16="http://schemas.microsoft.com/office/drawing/2014/main" id="{6C32BAF9-B4F4-AAB5-0E1E-1195C408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14670799" y="4320737"/>
            <a:ext cx="1665828" cy="1750076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22619" y="83413"/>
            <a:ext cx="17253775" cy="1097688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5362249" y="1399906"/>
            <a:ext cx="2386483" cy="2590799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4B923E8-9893-71B7-33A5-E7527756F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41080"/>
              </p:ext>
            </p:extLst>
          </p:nvPr>
        </p:nvGraphicFramePr>
        <p:xfrm>
          <a:off x="4524920" y="2552700"/>
          <a:ext cx="9075356" cy="619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445AF64-BEA4-622D-58BC-F174012387C0}"/>
              </a:ext>
            </a:extLst>
          </p:cNvPr>
          <p:cNvSpPr txBox="1"/>
          <p:nvPr/>
        </p:nvSpPr>
        <p:spPr>
          <a:xfrm>
            <a:off x="4413346" y="1569030"/>
            <a:ext cx="934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% share from top 5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401</Words>
  <Application>Microsoft Macintosh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Clear Sans Regular Bold</vt:lpstr>
      <vt:lpstr>Graphik Regular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Gudimetla, Rohini</cp:lastModifiedBy>
  <cp:revision>22</cp:revision>
  <dcterms:created xsi:type="dcterms:W3CDTF">2006-08-16T00:00:00Z</dcterms:created>
  <dcterms:modified xsi:type="dcterms:W3CDTF">2024-05-09T03:57:16Z</dcterms:modified>
  <dc:identifier>DAEhDyfaYKE</dc:identifier>
</cp:coreProperties>
</file>