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23"/>
    <p:restoredTop sz="94674"/>
  </p:normalViewPr>
  <p:slideViewPr>
    <p:cSldViewPr snapToGrid="0" snapToObjects="1" showGuides="1">
      <p:cViewPr>
        <p:scale>
          <a:sx n="66" d="100"/>
          <a:sy n="66" d="100"/>
        </p:scale>
        <p:origin x="48"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8" r:id="rId2"/>
    <p:sldLayoutId id="2147483663" r:id="rId3"/>
    <p:sldLayoutId id="2147483669" r:id="rId4"/>
    <p:sldLayoutId id="2147483650" r:id="rId5"/>
    <p:sldLayoutId id="2147483664" r:id="rId6"/>
    <p:sldLayoutId id="2147483652" r:id="rId7"/>
    <p:sldLayoutId id="2147483653" r:id="rId8"/>
    <p:sldLayoutId id="2147483654" r:id="rId9"/>
    <p:sldLayoutId id="2147483655" r:id="rId10"/>
    <p:sldLayoutId id="2147483665" r:id="rId11"/>
    <p:sldLayoutId id="2147483666" r:id="rId12"/>
    <p:sldLayoutId id="2147483660" r:id="rId13"/>
    <p:sldLayoutId id="2147483667"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1415143"/>
            <a:ext cx="6638544" cy="2461913"/>
          </a:xfrm>
        </p:spPr>
        <p:txBody>
          <a:bodyPr/>
          <a:lstStyle/>
          <a:p>
            <a:r>
              <a:rPr lang="en-US" sz="2800" b="1" i="0" dirty="0">
                <a:effectLst/>
                <a:latin typeface="Times New Roman" panose="02020603050405020304" pitchFamily="18" charset="0"/>
                <a:cs typeface="Times New Roman" panose="02020603050405020304" pitchFamily="18" charset="0"/>
              </a:rPr>
              <a:t>Gold Price Analysis using ARIMA AND Exponential Smoothing </a:t>
            </a:r>
            <a:endParaRPr lang="en-US" sz="2800" dirty="0">
              <a:latin typeface="Times New Roman" panose="02020603050405020304" pitchFamily="18" charset="0"/>
              <a:cs typeface="Times New Roman" panose="02020603050405020304" pitchFamily="18" charset="0"/>
            </a:endParaRP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p:txBody>
          <a:bodyPr/>
          <a:lstStyle/>
          <a:p>
            <a:r>
              <a:rPr lang="en-US" dirty="0"/>
              <a:t>                                     </a:t>
            </a:r>
          </a:p>
          <a:p>
            <a:r>
              <a:rPr lang="en-US" dirty="0"/>
              <a:t>                                       - </a:t>
            </a:r>
            <a:r>
              <a:rPr lang="en-US" sz="2400" dirty="0">
                <a:solidFill>
                  <a:schemeClr val="accent1">
                    <a:lumMod val="50000"/>
                  </a:schemeClr>
                </a:solidFill>
                <a:latin typeface="Times New Roman" panose="02020603050405020304" pitchFamily="18" charset="0"/>
                <a:cs typeface="Times New Roman" panose="02020603050405020304" pitchFamily="18" charset="0"/>
              </a:rPr>
              <a:t>Tejaswi Gudimetla</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CE357-0940-4250-3C00-9CB4CFB8A15D}"/>
              </a:ext>
            </a:extLst>
          </p:cNvPr>
          <p:cNvSpPr txBox="1"/>
          <p:nvPr/>
        </p:nvSpPr>
        <p:spPr>
          <a:xfrm>
            <a:off x="914400" y="1386038"/>
            <a:ext cx="9095874" cy="400110"/>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OBSERVATIONS:</a:t>
            </a:r>
          </a:p>
        </p:txBody>
      </p:sp>
      <p:sp>
        <p:nvSpPr>
          <p:cNvPr id="3" name="TextBox 2">
            <a:extLst>
              <a:ext uri="{FF2B5EF4-FFF2-40B4-BE49-F238E27FC236}">
                <a16:creationId xmlns:a16="http://schemas.microsoft.com/office/drawing/2014/main" id="{C690F4B2-C7D2-788C-FD48-5B7D2BD80A85}"/>
              </a:ext>
            </a:extLst>
          </p:cNvPr>
          <p:cNvSpPr txBox="1"/>
          <p:nvPr/>
        </p:nvSpPr>
        <p:spPr>
          <a:xfrm>
            <a:off x="914400" y="1982804"/>
            <a:ext cx="9731141" cy="4093428"/>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The comparative analysis of the ARIMA and Exponential Smoothing models through both MAPE (Mean Absolute Percentage Error) values reveals that ARIMA outperforms Exponential Smoothing for this specific dataset on gold prices. The ARIMA model's MAPE of 8.382% indicates higher accuracy compared to the 17.235% MAPE of the Exponential Smoothing model. </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Future Predicted Values of ARIMA Model:</a:t>
            </a:r>
          </a:p>
          <a:p>
            <a:r>
              <a:rPr lang="en-US" sz="2000" dirty="0">
                <a:solidFill>
                  <a:srgbClr val="000000"/>
                </a:solidFill>
                <a:latin typeface="Times New Roman" panose="02020603050405020304" pitchFamily="18" charset="0"/>
                <a:cs typeface="Times New Roman" panose="02020603050405020304" pitchFamily="18" charset="0"/>
              </a:rPr>
              <a:t>2020-08-31    1857.333553</a:t>
            </a:r>
          </a:p>
          <a:p>
            <a:r>
              <a:rPr lang="en-US" sz="2000" dirty="0">
                <a:solidFill>
                  <a:srgbClr val="000000"/>
                </a:solidFill>
                <a:latin typeface="Times New Roman" panose="02020603050405020304" pitchFamily="18" charset="0"/>
                <a:cs typeface="Times New Roman" panose="02020603050405020304" pitchFamily="18" charset="0"/>
              </a:rPr>
              <a:t>2020-09-30    1848.411820</a:t>
            </a:r>
          </a:p>
          <a:p>
            <a:r>
              <a:rPr lang="en-US" sz="2000" dirty="0">
                <a:solidFill>
                  <a:srgbClr val="000000"/>
                </a:solidFill>
                <a:latin typeface="Times New Roman" panose="02020603050405020304" pitchFamily="18" charset="0"/>
                <a:cs typeface="Times New Roman" panose="02020603050405020304" pitchFamily="18" charset="0"/>
              </a:rPr>
              <a:t>2020-10-31    1853.228149</a:t>
            </a:r>
          </a:p>
          <a:p>
            <a:r>
              <a:rPr lang="en-US" sz="2000" dirty="0">
                <a:solidFill>
                  <a:srgbClr val="000000"/>
                </a:solidFill>
                <a:latin typeface="Times New Roman" panose="02020603050405020304" pitchFamily="18" charset="0"/>
                <a:cs typeface="Times New Roman" panose="02020603050405020304" pitchFamily="18" charset="0"/>
              </a:rPr>
              <a:t>2020-11-30    1850.628091</a:t>
            </a:r>
          </a:p>
          <a:p>
            <a:r>
              <a:rPr lang="en-US" sz="2000" dirty="0">
                <a:solidFill>
                  <a:srgbClr val="000000"/>
                </a:solidFill>
                <a:latin typeface="Times New Roman" panose="02020603050405020304" pitchFamily="18" charset="0"/>
                <a:cs typeface="Times New Roman" panose="02020603050405020304" pitchFamily="18" charset="0"/>
              </a:rPr>
              <a:t>2020-12-31    1852.031712</a:t>
            </a:r>
          </a:p>
          <a:p>
            <a:r>
              <a:rPr lang="en-US" sz="2000" dirty="0">
                <a:solidFill>
                  <a:srgbClr val="000000"/>
                </a:solidFill>
                <a:latin typeface="Times New Roman" panose="02020603050405020304" pitchFamily="18" charset="0"/>
                <a:cs typeface="Times New Roman" panose="02020603050405020304" pitchFamily="18" charset="0"/>
              </a:rPr>
              <a:t>2021-01-31    1851.273978</a:t>
            </a:r>
          </a:p>
        </p:txBody>
      </p:sp>
    </p:spTree>
    <p:extLst>
      <p:ext uri="{BB962C8B-B14F-4D97-AF65-F5344CB8AC3E}">
        <p14:creationId xmlns:p14="http://schemas.microsoft.com/office/powerpoint/2010/main" val="187305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D3BF90-CB5D-971C-A305-A91FA77511DD}"/>
              </a:ext>
            </a:extLst>
          </p:cNvPr>
          <p:cNvPicPr>
            <a:picLocks noChangeAspect="1"/>
          </p:cNvPicPr>
          <p:nvPr/>
        </p:nvPicPr>
        <p:blipFill>
          <a:blip r:embed="rId2"/>
          <a:stretch>
            <a:fillRect/>
          </a:stretch>
        </p:blipFill>
        <p:spPr>
          <a:xfrm>
            <a:off x="391053" y="1252930"/>
            <a:ext cx="5095348" cy="3386447"/>
          </a:xfrm>
          <a:prstGeom prst="rect">
            <a:avLst/>
          </a:prstGeom>
        </p:spPr>
      </p:pic>
      <p:pic>
        <p:nvPicPr>
          <p:cNvPr id="3" name="Picture 2">
            <a:extLst>
              <a:ext uri="{FF2B5EF4-FFF2-40B4-BE49-F238E27FC236}">
                <a16:creationId xmlns:a16="http://schemas.microsoft.com/office/drawing/2014/main" id="{4536108E-3AAE-C23B-C3FF-91F7FF4836A8}"/>
              </a:ext>
            </a:extLst>
          </p:cNvPr>
          <p:cNvPicPr>
            <a:picLocks noChangeAspect="1"/>
          </p:cNvPicPr>
          <p:nvPr/>
        </p:nvPicPr>
        <p:blipFill>
          <a:blip r:embed="rId3"/>
          <a:stretch>
            <a:fillRect/>
          </a:stretch>
        </p:blipFill>
        <p:spPr>
          <a:xfrm>
            <a:off x="5486401" y="1252930"/>
            <a:ext cx="6023810" cy="3386447"/>
          </a:xfrm>
          <a:prstGeom prst="rect">
            <a:avLst/>
          </a:prstGeom>
        </p:spPr>
      </p:pic>
      <p:sp>
        <p:nvSpPr>
          <p:cNvPr id="5" name="TextBox 4">
            <a:extLst>
              <a:ext uri="{FF2B5EF4-FFF2-40B4-BE49-F238E27FC236}">
                <a16:creationId xmlns:a16="http://schemas.microsoft.com/office/drawing/2014/main" id="{AE377CBF-90E2-FC41-96DF-253592C22FCC}"/>
              </a:ext>
            </a:extLst>
          </p:cNvPr>
          <p:cNvSpPr txBox="1"/>
          <p:nvPr/>
        </p:nvSpPr>
        <p:spPr>
          <a:xfrm>
            <a:off x="741145" y="4783756"/>
            <a:ext cx="9798518" cy="1631216"/>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Visually, the ARIMA plot demonstrates a closer adherence to the historical data trends and smoother transitions into forecasted values, capturing the intricate movements of gold prices more effectively than Exponential Smoothing. This suggests that for data with complex, non-seasonal patterns, ARIMA provides a more reliable forecasting approach, making it a preferable choice.</a:t>
            </a:r>
          </a:p>
        </p:txBody>
      </p:sp>
    </p:spTree>
    <p:extLst>
      <p:ext uri="{BB962C8B-B14F-4D97-AF65-F5344CB8AC3E}">
        <p14:creationId xmlns:p14="http://schemas.microsoft.com/office/powerpoint/2010/main" val="319768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62D5-D7B1-89A4-665C-4FA12AB40CAF}"/>
              </a:ext>
            </a:extLst>
          </p:cNvPr>
          <p:cNvSpPr>
            <a:spLocks noGrp="1"/>
          </p:cNvSpPr>
          <p:nvPr>
            <p:ph type="title"/>
          </p:nvPr>
        </p:nvSpPr>
        <p:spPr>
          <a:xfrm rot="10800000" flipV="1">
            <a:off x="2271562" y="2803869"/>
            <a:ext cx="4889634" cy="590931"/>
          </a:xfrm>
        </p:spPr>
        <p:txBody>
          <a:bodyPr/>
          <a:lstStyle/>
          <a:p>
            <a:r>
              <a:rPr lang="en-US" dirty="0"/>
              <a:t>      </a:t>
            </a:r>
            <a:r>
              <a:rPr lang="en-US" sz="2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8198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3BAB98-6D58-0193-827E-3E67FAE00486}"/>
              </a:ext>
            </a:extLst>
          </p:cNvPr>
          <p:cNvSpPr txBox="1"/>
          <p:nvPr/>
        </p:nvSpPr>
        <p:spPr>
          <a:xfrm>
            <a:off x="914400" y="2177143"/>
            <a:ext cx="10297886" cy="378565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main Objective is to apply ARIMA and Exponential Smoothing techniques to model and forecast monthly gold prices.</a:t>
            </a:r>
          </a:p>
          <a:p>
            <a:pPr marL="342900" indent="-342900">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dataset includes monthly gold prices from January 1950 to July 2020. Gold, valued as a precious metal, has been utilized as both a medium of exchange and a store of value for centuries and continues to be an important commodity in today’s financial markets. Prices of gold are influenced by various elements including global economic conditions, geopolitical events, and the dynamics of supply and demand. </a:t>
            </a:r>
          </a:p>
          <a:p>
            <a:pPr marL="342900" indent="-342900">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dataset consists of 847 entries, each representing the monthly price of gold measured in U.S. dollars per troy ounce. This data was obtained from the World Gold Council and extracted from Kaggle.</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9FADE7-9ADA-70AC-A5C7-CEB222185104}"/>
              </a:ext>
            </a:extLst>
          </p:cNvPr>
          <p:cNvSpPr txBox="1"/>
          <p:nvPr/>
        </p:nvSpPr>
        <p:spPr>
          <a:xfrm>
            <a:off x="957940" y="1371601"/>
            <a:ext cx="3472543" cy="400110"/>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4296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7D33C3-23F8-53D4-4350-36D7253EB583}"/>
              </a:ext>
            </a:extLst>
          </p:cNvPr>
          <p:cNvPicPr>
            <a:picLocks noChangeAspect="1"/>
          </p:cNvPicPr>
          <p:nvPr/>
        </p:nvPicPr>
        <p:blipFill>
          <a:blip r:embed="rId2"/>
          <a:stretch>
            <a:fillRect/>
          </a:stretch>
        </p:blipFill>
        <p:spPr>
          <a:xfrm>
            <a:off x="5508172" y="1462799"/>
            <a:ext cx="6398280" cy="3871201"/>
          </a:xfrm>
          <a:prstGeom prst="rect">
            <a:avLst/>
          </a:prstGeom>
        </p:spPr>
      </p:pic>
      <p:sp>
        <p:nvSpPr>
          <p:cNvPr id="3" name="TextBox 2">
            <a:extLst>
              <a:ext uri="{FF2B5EF4-FFF2-40B4-BE49-F238E27FC236}">
                <a16:creationId xmlns:a16="http://schemas.microsoft.com/office/drawing/2014/main" id="{065C1E76-DC7A-E852-9BEB-939802CEC75C}"/>
              </a:ext>
            </a:extLst>
          </p:cNvPr>
          <p:cNvSpPr txBox="1"/>
          <p:nvPr/>
        </p:nvSpPr>
        <p:spPr>
          <a:xfrm>
            <a:off x="885524" y="1640910"/>
            <a:ext cx="4241648" cy="2523768"/>
          </a:xfrm>
          <a:prstGeom prst="rect">
            <a:avLst/>
          </a:prstGeom>
          <a:noFill/>
        </p:spPr>
        <p:txBody>
          <a:bodyPr wrap="square" rtlCol="0">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plot shown in the image vividly illustrates the dramatic rise and fall of gold prices over the years. Notable is the sharp increase in prices post-2000, peaking around 2011-2012, which might correlate with global financial crises and subsequent recovery periods.</a:t>
            </a:r>
          </a:p>
          <a:p>
            <a:endParaRPr lang="en-US" dirty="0"/>
          </a:p>
        </p:txBody>
      </p:sp>
    </p:spTree>
    <p:extLst>
      <p:ext uri="{BB962C8B-B14F-4D97-AF65-F5344CB8AC3E}">
        <p14:creationId xmlns:p14="http://schemas.microsoft.com/office/powerpoint/2010/main" val="243596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43429B-90D9-1406-562F-FE52237F6E72}"/>
              </a:ext>
            </a:extLst>
          </p:cNvPr>
          <p:cNvPicPr>
            <a:picLocks noChangeAspect="1"/>
          </p:cNvPicPr>
          <p:nvPr/>
        </p:nvPicPr>
        <p:blipFill>
          <a:blip r:embed="rId2"/>
          <a:stretch>
            <a:fillRect/>
          </a:stretch>
        </p:blipFill>
        <p:spPr>
          <a:xfrm>
            <a:off x="1694046" y="1809549"/>
            <a:ext cx="7064943" cy="4646872"/>
          </a:xfrm>
          <a:prstGeom prst="rect">
            <a:avLst/>
          </a:prstGeom>
        </p:spPr>
      </p:pic>
      <p:sp>
        <p:nvSpPr>
          <p:cNvPr id="4" name="TextBox 3">
            <a:extLst>
              <a:ext uri="{FF2B5EF4-FFF2-40B4-BE49-F238E27FC236}">
                <a16:creationId xmlns:a16="http://schemas.microsoft.com/office/drawing/2014/main" id="{4C00E7BA-C612-7DAF-C47F-A22D22F54470}"/>
              </a:ext>
            </a:extLst>
          </p:cNvPr>
          <p:cNvSpPr txBox="1"/>
          <p:nvPr/>
        </p:nvSpPr>
        <p:spPr>
          <a:xfrm>
            <a:off x="1790299" y="1153886"/>
            <a:ext cx="5133015" cy="400110"/>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Year, Quarter and Decade plots for the dataset</a:t>
            </a:r>
          </a:p>
        </p:txBody>
      </p:sp>
    </p:spTree>
    <p:extLst>
      <p:ext uri="{BB962C8B-B14F-4D97-AF65-F5344CB8AC3E}">
        <p14:creationId xmlns:p14="http://schemas.microsoft.com/office/powerpoint/2010/main" val="160082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9CFA07-9942-2419-815A-9A7C68C9FAEC}"/>
              </a:ext>
            </a:extLst>
          </p:cNvPr>
          <p:cNvSpPr txBox="1"/>
          <p:nvPr/>
        </p:nvSpPr>
        <p:spPr>
          <a:xfrm>
            <a:off x="685799" y="2059806"/>
            <a:ext cx="5281863" cy="2862322"/>
          </a:xfrm>
          <a:prstGeom prst="rect">
            <a:avLst/>
          </a:prstGeom>
          <a:noFill/>
        </p:spPr>
        <p:txBody>
          <a:bodyPr wrap="square" rtlCol="0">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coefficient of variation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Cov</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for gold prices from 2000 to 2020, presented in the graph, reveals significant fluctuations in price volatility relative to the average price each year. Peaks in the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Cov</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graph correspond to periods of high economic uncertainty, where gold prices were particularly unstable. Conversely, lower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Cov</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values indicate more stable pricing periods, suggesting lower risk for gold investors. </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F9B5BD7-E0E6-83FA-9E32-962C9C173692}"/>
              </a:ext>
            </a:extLst>
          </p:cNvPr>
          <p:cNvPicPr>
            <a:picLocks noChangeAspect="1"/>
          </p:cNvPicPr>
          <p:nvPr/>
        </p:nvPicPr>
        <p:blipFill>
          <a:blip r:embed="rId2"/>
          <a:stretch>
            <a:fillRect/>
          </a:stretch>
        </p:blipFill>
        <p:spPr>
          <a:xfrm>
            <a:off x="6096000" y="1435100"/>
            <a:ext cx="5829300" cy="4241800"/>
          </a:xfrm>
          <a:prstGeom prst="rect">
            <a:avLst/>
          </a:prstGeom>
        </p:spPr>
      </p:pic>
      <p:sp>
        <p:nvSpPr>
          <p:cNvPr id="4" name="TextBox 3">
            <a:extLst>
              <a:ext uri="{FF2B5EF4-FFF2-40B4-BE49-F238E27FC236}">
                <a16:creationId xmlns:a16="http://schemas.microsoft.com/office/drawing/2014/main" id="{6A9624DB-28C9-F8EF-9B0F-F79D311ED456}"/>
              </a:ext>
            </a:extLst>
          </p:cNvPr>
          <p:cNvSpPr txBox="1"/>
          <p:nvPr/>
        </p:nvSpPr>
        <p:spPr>
          <a:xfrm>
            <a:off x="685800" y="1280160"/>
            <a:ext cx="4646596" cy="400110"/>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Plot for Coefficient of variation</a:t>
            </a:r>
          </a:p>
        </p:txBody>
      </p:sp>
    </p:spTree>
    <p:extLst>
      <p:ext uri="{BB962C8B-B14F-4D97-AF65-F5344CB8AC3E}">
        <p14:creationId xmlns:p14="http://schemas.microsoft.com/office/powerpoint/2010/main" val="142754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8EAF0D-B8DE-1C32-1E44-FF98F79DBEAD}"/>
              </a:ext>
            </a:extLst>
          </p:cNvPr>
          <p:cNvSpPr txBox="1"/>
          <p:nvPr/>
        </p:nvSpPr>
        <p:spPr>
          <a:xfrm>
            <a:off x="798897" y="1174282"/>
            <a:ext cx="4158114" cy="400110"/>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IMPLEMENTED MODELS</a:t>
            </a:r>
          </a:p>
        </p:txBody>
      </p:sp>
      <p:sp>
        <p:nvSpPr>
          <p:cNvPr id="6" name="TextBox 5">
            <a:extLst>
              <a:ext uri="{FF2B5EF4-FFF2-40B4-BE49-F238E27FC236}">
                <a16:creationId xmlns:a16="http://schemas.microsoft.com/office/drawing/2014/main" id="{0A73CFC8-BB81-D88E-C9A3-FA4510133337}"/>
              </a:ext>
            </a:extLst>
          </p:cNvPr>
          <p:cNvSpPr txBox="1"/>
          <p:nvPr/>
        </p:nvSpPr>
        <p:spPr>
          <a:xfrm>
            <a:off x="798898" y="1780674"/>
            <a:ext cx="11393102" cy="5909310"/>
          </a:xfrm>
          <a:prstGeom prst="rect">
            <a:avLst/>
          </a:prstGeom>
          <a:noFill/>
        </p:spPr>
        <p:txBody>
          <a:bodyPr wrap="square" rtlCol="0">
            <a:spAutoFit/>
          </a:bodyPr>
          <a:lstStyle/>
          <a:p>
            <a:r>
              <a:rPr lang="en-US" sz="2000" dirty="0">
                <a:solidFill>
                  <a:schemeClr val="tx2">
                    <a:lumMod val="50000"/>
                  </a:schemeClr>
                </a:solidFill>
              </a:rPr>
              <a:t>ARIMA MODEL</a:t>
            </a:r>
          </a:p>
          <a:p>
            <a:endParaRPr lang="en-US" dirty="0"/>
          </a:p>
          <a:p>
            <a:r>
              <a:rPr lang="en-US" sz="2000" b="1" dirty="0">
                <a:solidFill>
                  <a:srgbClr val="000000"/>
                </a:solidFill>
                <a:latin typeface="Times New Roman" panose="02020603050405020304" pitchFamily="18" charset="0"/>
                <a:cs typeface="Times New Roman" panose="02020603050405020304" pitchFamily="18" charset="0"/>
              </a:rPr>
              <a:t>Theoretical Background:</a:t>
            </a:r>
          </a:p>
          <a:p>
            <a:r>
              <a:rPr lang="en-US" sz="2000" dirty="0">
                <a:solidFill>
                  <a:srgbClr val="000000"/>
                </a:solidFill>
                <a:latin typeface="Times New Roman" panose="02020603050405020304" pitchFamily="18" charset="0"/>
                <a:cs typeface="Times New Roman" panose="02020603050405020304" pitchFamily="18" charset="0"/>
              </a:rPr>
              <a:t>ARIMA, or Autoregressive Integrated Moving Average, is a popular statistical method for time series forecasting that uses past values and past forecast errors to predict future values. It combines autoregressive (AR) models, moving averages (MA), and differencing (I) to make non-stationary data stationary.</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Mathematical Representation:</a:t>
            </a:r>
          </a:p>
          <a:p>
            <a:r>
              <a:rPr lang="en-US" sz="2000" dirty="0">
                <a:solidFill>
                  <a:srgbClr val="000000"/>
                </a:solidFill>
                <a:latin typeface="Times New Roman" panose="02020603050405020304" pitchFamily="18" charset="0"/>
                <a:cs typeface="Times New Roman" panose="02020603050405020304" pitchFamily="18" charset="0"/>
              </a:rPr>
              <a:t>AR (p): Refers to the number of lag observations included in the model. It is a component where the value of a variable depends on its own previous values.</a:t>
            </a:r>
          </a:p>
          <a:p>
            <a:r>
              <a:rPr lang="en-US" sz="2000" dirty="0">
                <a:solidFill>
                  <a:srgbClr val="000000"/>
                </a:solidFill>
                <a:latin typeface="Times New Roman" panose="02020603050405020304" pitchFamily="18" charset="0"/>
                <a:cs typeface="Times New Roman" panose="02020603050405020304" pitchFamily="18" charset="0"/>
              </a:rPr>
              <a:t>I (d): Refers to the number of times the raw observations are differenced to make the series stationary.</a:t>
            </a:r>
          </a:p>
          <a:p>
            <a:r>
              <a:rPr lang="en-US" sz="2000" dirty="0">
                <a:solidFill>
                  <a:srgbClr val="000000"/>
                </a:solidFill>
                <a:latin typeface="Times New Roman" panose="02020603050405020304" pitchFamily="18" charset="0"/>
                <a:cs typeface="Times New Roman" panose="02020603050405020304" pitchFamily="18" charset="0"/>
              </a:rPr>
              <a:t>MA (q): Incorporates the dependency between an observation and a residual error from a moving average model applied to lagged observations.</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In terms of y, the general forecasting equation is:</a:t>
            </a:r>
          </a:p>
          <a:p>
            <a:r>
              <a:rPr lang="en-US" sz="2000" b="1" dirty="0" err="1">
                <a:solidFill>
                  <a:srgbClr val="000000"/>
                </a:solidFill>
                <a:latin typeface="Times New Roman" panose="02020603050405020304" pitchFamily="18" charset="0"/>
                <a:cs typeface="Times New Roman" panose="02020603050405020304" pitchFamily="18" charset="0"/>
              </a:rPr>
              <a:t>ŷt</a:t>
            </a:r>
            <a:r>
              <a:rPr lang="en-US" sz="2000" b="1" dirty="0">
                <a:solidFill>
                  <a:srgbClr val="000000"/>
                </a:solidFill>
                <a:latin typeface="Times New Roman" panose="02020603050405020304" pitchFamily="18" charset="0"/>
                <a:cs typeface="Times New Roman" panose="02020603050405020304" pitchFamily="18" charset="0"/>
              </a:rPr>
              <a:t>   =   μ + ϕ1 yt-1 +…+ </a:t>
            </a:r>
            <a:r>
              <a:rPr lang="en-US" sz="2000" b="1" dirty="0" err="1">
                <a:solidFill>
                  <a:srgbClr val="000000"/>
                </a:solidFill>
                <a:latin typeface="Times New Roman" panose="02020603050405020304" pitchFamily="18" charset="0"/>
                <a:cs typeface="Times New Roman" panose="02020603050405020304" pitchFamily="18" charset="0"/>
              </a:rPr>
              <a:t>ϕp</a:t>
            </a: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yt</a:t>
            </a:r>
            <a:r>
              <a:rPr lang="en-US" sz="2000" b="1" dirty="0">
                <a:solidFill>
                  <a:srgbClr val="000000"/>
                </a:solidFill>
                <a:latin typeface="Times New Roman" panose="02020603050405020304" pitchFamily="18" charset="0"/>
                <a:cs typeface="Times New Roman" panose="02020603050405020304" pitchFamily="18" charset="0"/>
              </a:rPr>
              <a:t>-p - θ1et-1 -…- </a:t>
            </a:r>
            <a:r>
              <a:rPr lang="en-US" sz="2000" b="1" dirty="0" err="1">
                <a:solidFill>
                  <a:srgbClr val="000000"/>
                </a:solidFill>
                <a:latin typeface="Times New Roman" panose="02020603050405020304" pitchFamily="18" charset="0"/>
                <a:cs typeface="Times New Roman" panose="02020603050405020304" pitchFamily="18" charset="0"/>
              </a:rPr>
              <a:t>θqet</a:t>
            </a:r>
            <a:r>
              <a:rPr lang="en-US" sz="2000" b="1" dirty="0">
                <a:solidFill>
                  <a:srgbClr val="000000"/>
                </a:solidFill>
                <a:latin typeface="Times New Roman" panose="02020603050405020304" pitchFamily="18" charset="0"/>
                <a:cs typeface="Times New Roman" panose="02020603050405020304" pitchFamily="18" charset="0"/>
              </a:rPr>
              <a:t>-q</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93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8AC430-CA44-4292-623E-EF85F35E860B}"/>
              </a:ext>
            </a:extLst>
          </p:cNvPr>
          <p:cNvSpPr txBox="1"/>
          <p:nvPr/>
        </p:nvSpPr>
        <p:spPr>
          <a:xfrm>
            <a:off x="712269" y="1434164"/>
            <a:ext cx="5334234" cy="400110"/>
          </a:xfrm>
          <a:prstGeom prst="rect">
            <a:avLst/>
          </a:prstGeom>
          <a:noFill/>
        </p:spPr>
        <p:txBody>
          <a:bodyPr wrap="square" rtlCol="0">
            <a:spAutoFit/>
          </a:bodyPr>
          <a:lstStyle/>
          <a:p>
            <a:r>
              <a:rPr lang="en-US" sz="2000" dirty="0">
                <a:solidFill>
                  <a:schemeClr val="tx2">
                    <a:lumMod val="50000"/>
                  </a:schemeClr>
                </a:solidFill>
                <a:latin typeface="Times New Roman" panose="02020603050405020304" pitchFamily="18" charset="0"/>
                <a:cs typeface="Times New Roman" panose="02020603050405020304" pitchFamily="18" charset="0"/>
              </a:rPr>
              <a:t>EXPONENTIAL SMOOTHING MODEL</a:t>
            </a:r>
          </a:p>
        </p:txBody>
      </p:sp>
      <p:sp>
        <p:nvSpPr>
          <p:cNvPr id="6" name="TextBox 5">
            <a:extLst>
              <a:ext uri="{FF2B5EF4-FFF2-40B4-BE49-F238E27FC236}">
                <a16:creationId xmlns:a16="http://schemas.microsoft.com/office/drawing/2014/main" id="{780EC27E-0A39-497D-3EEE-B0E99E8F452F}"/>
              </a:ext>
            </a:extLst>
          </p:cNvPr>
          <p:cNvSpPr txBox="1"/>
          <p:nvPr/>
        </p:nvSpPr>
        <p:spPr>
          <a:xfrm>
            <a:off x="712269" y="1834274"/>
            <a:ext cx="10443411" cy="5016758"/>
          </a:xfrm>
          <a:prstGeom prst="rect">
            <a:avLst/>
          </a:prstGeom>
          <a:noFill/>
        </p:spPr>
        <p:txBody>
          <a:bodyPr wrap="square" rtlCol="0">
            <a:spAutoFit/>
          </a:bodyPr>
          <a:lstStyle/>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Theoretical Background and Mathematical Representation:</a:t>
            </a:r>
          </a:p>
          <a:p>
            <a:r>
              <a:rPr lang="en-US" sz="2000" dirty="0">
                <a:solidFill>
                  <a:srgbClr val="000000"/>
                </a:solidFill>
                <a:latin typeface="Times New Roman" panose="02020603050405020304" pitchFamily="18" charset="0"/>
                <a:cs typeface="Times New Roman" panose="02020603050405020304" pitchFamily="18" charset="0"/>
              </a:rPr>
              <a:t>Exponential Smoothing is a time series forecasting method for univariate data that can be extended to support data with a trend and seasonal components. This method works by applying exponentially decreasing weights over time, which means that more recent observations are given more importance in forecasting than older observations. The method is well-suited for forecasting data with no clear trend or seasonal pattern, and it adapts well to changes in the trend and seasonality of historical data.</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000000"/>
                </a:solidFill>
                <a:latin typeface="Times New Roman" panose="02020603050405020304" pitchFamily="18" charset="0"/>
                <a:cs typeface="Times New Roman" panose="02020603050405020304" pitchFamily="18" charset="0"/>
              </a:rPr>
              <a:t>Simple Exponential Smoothing:</a:t>
            </a:r>
          </a:p>
          <a:p>
            <a:r>
              <a:rPr lang="en-US" sz="2000" dirty="0">
                <a:solidFill>
                  <a:srgbClr val="000000"/>
                </a:solidFill>
                <a:latin typeface="Times New Roman" panose="02020603050405020304" pitchFamily="18" charset="0"/>
                <a:cs typeface="Times New Roman" panose="02020603050405020304" pitchFamily="18" charset="0"/>
              </a:rPr>
              <a:t>Simple Exponential Smoothing is used for forecasting time series data without a clear trend or seasonality, applying exponentially decreasing weights to older observations. It relies on a single smoothing parameter </a:t>
            </a:r>
            <a:r>
              <a:rPr lang="en-US" sz="2000" b="1" dirty="0">
                <a:solidFill>
                  <a:srgbClr val="000000"/>
                </a:solidFill>
                <a:latin typeface="Times New Roman" panose="02020603050405020304" pitchFamily="18" charset="0"/>
                <a:cs typeface="Times New Roman" panose="02020603050405020304" pitchFamily="18" charset="0"/>
              </a:rPr>
              <a:t>α </a:t>
            </a:r>
            <a:r>
              <a:rPr lang="en-US" sz="2000" dirty="0">
                <a:solidFill>
                  <a:srgbClr val="000000"/>
                </a:solidFill>
                <a:latin typeface="Times New Roman" panose="02020603050405020304" pitchFamily="18" charset="0"/>
                <a:cs typeface="Times New Roman" panose="02020603050405020304" pitchFamily="18" charset="0"/>
              </a:rPr>
              <a:t>to update the level of the series based on the most recent observation.</a:t>
            </a:r>
          </a:p>
          <a:p>
            <a:r>
              <a:rPr lang="en-US" sz="2000" dirty="0">
                <a:solidFill>
                  <a:srgbClr val="000000"/>
                </a:solidFill>
                <a:latin typeface="Times New Roman" panose="02020603050405020304" pitchFamily="18" charset="0"/>
                <a:cs typeface="Times New Roman" panose="02020603050405020304" pitchFamily="18" charset="0"/>
              </a:rPr>
              <a:t>The single exponential smoothing formula is given by:</a:t>
            </a:r>
          </a:p>
          <a:p>
            <a:r>
              <a:rPr lang="en-US" sz="2000" b="1" dirty="0" err="1">
                <a:solidFill>
                  <a:srgbClr val="000000"/>
                </a:solidFill>
                <a:latin typeface="Times New Roman" panose="02020603050405020304" pitchFamily="18" charset="0"/>
                <a:cs typeface="Times New Roman" panose="02020603050405020304" pitchFamily="18" charset="0"/>
              </a:rPr>
              <a:t>st</a:t>
            </a:r>
            <a:r>
              <a:rPr lang="en-US" sz="2000" b="1" dirty="0">
                <a:solidFill>
                  <a:srgbClr val="000000"/>
                </a:solidFill>
                <a:latin typeface="Times New Roman" panose="02020603050405020304" pitchFamily="18" charset="0"/>
                <a:cs typeface="Times New Roman" panose="02020603050405020304" pitchFamily="18" charset="0"/>
              </a:rPr>
              <a:t> = α</a:t>
            </a:r>
            <a:r>
              <a:rPr lang="en-US" sz="2000" b="1" dirty="0" err="1">
                <a:solidFill>
                  <a:srgbClr val="000000"/>
                </a:solidFill>
                <a:latin typeface="Times New Roman" panose="02020603050405020304" pitchFamily="18" charset="0"/>
                <a:cs typeface="Times New Roman" panose="02020603050405020304" pitchFamily="18" charset="0"/>
              </a:rPr>
              <a:t>xt</a:t>
            </a:r>
            <a:r>
              <a:rPr lang="en-US" sz="2000" b="1" dirty="0">
                <a:solidFill>
                  <a:srgbClr val="000000"/>
                </a:solidFill>
                <a:latin typeface="Times New Roman" panose="02020603050405020304" pitchFamily="18" charset="0"/>
                <a:cs typeface="Times New Roman" panose="02020603050405020304" pitchFamily="18" charset="0"/>
              </a:rPr>
              <a:t>+(1 – α)st-1 = st-1 + α(</a:t>
            </a:r>
            <a:r>
              <a:rPr lang="en-US" sz="2000" b="1" dirty="0" err="1">
                <a:solidFill>
                  <a:srgbClr val="000000"/>
                </a:solidFill>
                <a:latin typeface="Times New Roman" panose="02020603050405020304" pitchFamily="18" charset="0"/>
                <a:cs typeface="Times New Roman" panose="02020603050405020304" pitchFamily="18" charset="0"/>
              </a:rPr>
              <a:t>xt</a:t>
            </a:r>
            <a:r>
              <a:rPr lang="en-US" sz="2000" b="1" dirty="0">
                <a:solidFill>
                  <a:srgbClr val="000000"/>
                </a:solidFill>
                <a:latin typeface="Times New Roman" panose="02020603050405020304" pitchFamily="18" charset="0"/>
                <a:cs typeface="Times New Roman" panose="02020603050405020304" pitchFamily="18" charset="0"/>
              </a:rPr>
              <a:t> – st-1)</a:t>
            </a: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67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58619A-8716-8218-47FB-F7F417203BDE}"/>
              </a:ext>
            </a:extLst>
          </p:cNvPr>
          <p:cNvSpPr txBox="1"/>
          <p:nvPr/>
        </p:nvSpPr>
        <p:spPr>
          <a:xfrm>
            <a:off x="721896" y="1369836"/>
            <a:ext cx="10549288" cy="5324535"/>
          </a:xfrm>
          <a:prstGeom prst="rect">
            <a:avLst/>
          </a:prstGeom>
          <a:noFill/>
        </p:spPr>
        <p:txBody>
          <a:bodyPr wrap="square" rtlCol="0">
            <a:spAutoFit/>
          </a:bodyPr>
          <a:lstStyle/>
          <a:p>
            <a:r>
              <a:rPr lang="en-US" sz="2000" b="1" dirty="0">
                <a:solidFill>
                  <a:srgbClr val="000000"/>
                </a:solidFill>
                <a:latin typeface="Times New Roman" panose="02020603050405020304" pitchFamily="18" charset="0"/>
                <a:cs typeface="Times New Roman" panose="02020603050405020304" pitchFamily="18" charset="0"/>
              </a:rPr>
              <a:t>Holt’s Linear Trend Model (Double Exponential Smoothing):</a:t>
            </a:r>
          </a:p>
          <a:p>
            <a:r>
              <a:rPr lang="en-US" sz="2000" dirty="0">
                <a:solidFill>
                  <a:srgbClr val="000000"/>
                </a:solidFill>
                <a:latin typeface="Times New Roman" panose="02020603050405020304" pitchFamily="18" charset="0"/>
                <a:cs typeface="Times New Roman" panose="02020603050405020304" pitchFamily="18" charset="0"/>
              </a:rPr>
              <a:t>This model extends Simple Exponential Smoothing to capture linear trends in the data by introducing a second equation to smooth the trend component. It uses two parameters, </a:t>
            </a:r>
            <a:r>
              <a:rPr lang="en-US" sz="2000" b="1" dirty="0">
                <a:solidFill>
                  <a:srgbClr val="000000"/>
                </a:solidFill>
                <a:latin typeface="Times New Roman" panose="02020603050405020304" pitchFamily="18" charset="0"/>
                <a:cs typeface="Times New Roman" panose="02020603050405020304" pitchFamily="18" charset="0"/>
              </a:rPr>
              <a:t>α</a:t>
            </a:r>
            <a:r>
              <a:rPr lang="en-US" sz="2000" dirty="0">
                <a:solidFill>
                  <a:srgbClr val="000000"/>
                </a:solidFill>
                <a:latin typeface="Times New Roman" panose="02020603050405020304" pitchFamily="18" charset="0"/>
                <a:cs typeface="Times New Roman" panose="02020603050405020304" pitchFamily="18" charset="0"/>
              </a:rPr>
              <a:t> for the level and </a:t>
            </a:r>
          </a:p>
          <a:p>
            <a:r>
              <a:rPr lang="en-US" sz="2000" b="1" dirty="0">
                <a:solidFill>
                  <a:srgbClr val="000000"/>
                </a:solidFill>
                <a:latin typeface="Times New Roman" panose="02020603050405020304" pitchFamily="18" charset="0"/>
                <a:cs typeface="Times New Roman" panose="02020603050405020304" pitchFamily="18" charset="0"/>
              </a:rPr>
              <a:t>𝛽</a:t>
            </a:r>
            <a:r>
              <a:rPr lang="en-US" sz="2000" dirty="0">
                <a:solidFill>
                  <a:srgbClr val="000000"/>
                </a:solidFill>
                <a:latin typeface="Times New Roman" panose="02020603050405020304" pitchFamily="18" charset="0"/>
                <a:cs typeface="Times New Roman" panose="02020603050405020304" pitchFamily="18" charset="0"/>
              </a:rPr>
              <a:t> for the trend, effectively separating the forecasting equation into level and slope.</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The double exponential smoothing formulas are given by:</a:t>
            </a:r>
          </a:p>
          <a:p>
            <a:r>
              <a:rPr lang="en-US" sz="2000" dirty="0">
                <a:solidFill>
                  <a:srgbClr val="000000"/>
                </a:solidFill>
                <a:latin typeface="Times New Roman" panose="02020603050405020304" pitchFamily="18" charset="0"/>
                <a:cs typeface="Times New Roman" panose="02020603050405020304" pitchFamily="18" charset="0"/>
              </a:rPr>
              <a:t>S1 = x1,   B1 = x1-x0</a:t>
            </a:r>
          </a:p>
          <a:p>
            <a:r>
              <a:rPr lang="en-US" sz="2000" dirty="0">
                <a:solidFill>
                  <a:srgbClr val="000000"/>
                </a:solidFill>
                <a:latin typeface="Times New Roman" panose="02020603050405020304" pitchFamily="18" charset="0"/>
                <a:cs typeface="Times New Roman" panose="02020603050405020304" pitchFamily="18" charset="0"/>
              </a:rPr>
              <a:t>For t&gt;1,</a:t>
            </a:r>
          </a:p>
          <a:p>
            <a:r>
              <a:rPr lang="en-US" sz="2000" b="1" dirty="0" err="1">
                <a:solidFill>
                  <a:srgbClr val="000000"/>
                </a:solidFill>
                <a:latin typeface="Times New Roman" panose="02020603050405020304" pitchFamily="18" charset="0"/>
                <a:cs typeface="Times New Roman" panose="02020603050405020304" pitchFamily="18" charset="0"/>
              </a:rPr>
              <a:t>st</a:t>
            </a:r>
            <a:r>
              <a:rPr lang="en-US" sz="2000" b="1" dirty="0">
                <a:solidFill>
                  <a:srgbClr val="000000"/>
                </a:solidFill>
                <a:latin typeface="Times New Roman" panose="02020603050405020304" pitchFamily="18" charset="0"/>
                <a:cs typeface="Times New Roman" panose="02020603050405020304" pitchFamily="18" charset="0"/>
              </a:rPr>
              <a:t> = α</a:t>
            </a:r>
            <a:r>
              <a:rPr lang="en-US" sz="2000" b="1" dirty="0" err="1">
                <a:solidFill>
                  <a:srgbClr val="000000"/>
                </a:solidFill>
                <a:latin typeface="Times New Roman" panose="02020603050405020304" pitchFamily="18" charset="0"/>
                <a:cs typeface="Times New Roman" panose="02020603050405020304" pitchFamily="18" charset="0"/>
              </a:rPr>
              <a:t>xt</a:t>
            </a:r>
            <a:r>
              <a:rPr lang="en-US" sz="2000" b="1" dirty="0">
                <a:solidFill>
                  <a:srgbClr val="000000"/>
                </a:solidFill>
                <a:latin typeface="Times New Roman" panose="02020603050405020304" pitchFamily="18" charset="0"/>
                <a:cs typeface="Times New Roman" panose="02020603050405020304" pitchFamily="18" charset="0"/>
              </a:rPr>
              <a:t> + (1 – α)(st-1 + bt-1) ,         βt = β(</a:t>
            </a:r>
            <a:r>
              <a:rPr lang="en-US" sz="2000" b="1" dirty="0" err="1">
                <a:solidFill>
                  <a:srgbClr val="000000"/>
                </a:solidFill>
                <a:latin typeface="Times New Roman" panose="02020603050405020304" pitchFamily="18" charset="0"/>
                <a:cs typeface="Times New Roman" panose="02020603050405020304" pitchFamily="18" charset="0"/>
              </a:rPr>
              <a:t>st</a:t>
            </a:r>
            <a:r>
              <a:rPr lang="en-US" sz="2000" b="1" dirty="0">
                <a:solidFill>
                  <a:srgbClr val="000000"/>
                </a:solidFill>
                <a:latin typeface="Times New Roman" panose="02020603050405020304" pitchFamily="18" charset="0"/>
                <a:cs typeface="Times New Roman" panose="02020603050405020304" pitchFamily="18" charset="0"/>
              </a:rPr>
              <a:t> – st-1) + (1 – β)bt-1</a:t>
            </a:r>
          </a:p>
          <a:p>
            <a:r>
              <a:rPr lang="en-US" sz="2000" dirty="0">
                <a:solidFill>
                  <a:srgbClr val="000000"/>
                </a:solidFill>
                <a:latin typeface="Times New Roman" panose="02020603050405020304" pitchFamily="18" charset="0"/>
                <a:cs typeface="Times New Roman" panose="02020603050405020304" pitchFamily="18" charset="0"/>
              </a:rPr>
              <a:t>Here,</a:t>
            </a:r>
          </a:p>
          <a:p>
            <a:r>
              <a:rPr lang="en-US" sz="2000" dirty="0" err="1">
                <a:solidFill>
                  <a:srgbClr val="000000"/>
                </a:solidFill>
                <a:latin typeface="Times New Roman" panose="02020603050405020304" pitchFamily="18" charset="0"/>
                <a:cs typeface="Times New Roman" panose="02020603050405020304" pitchFamily="18" charset="0"/>
              </a:rPr>
              <a:t>st</a:t>
            </a:r>
            <a:r>
              <a:rPr lang="en-US" sz="2000" dirty="0">
                <a:solidFill>
                  <a:srgbClr val="000000"/>
                </a:solidFill>
                <a:latin typeface="Times New Roman" panose="02020603050405020304" pitchFamily="18" charset="0"/>
                <a:cs typeface="Times New Roman" panose="02020603050405020304" pitchFamily="18" charset="0"/>
              </a:rPr>
              <a:t> = smoothed statistic, it is the simple weighted average of current observation </a:t>
            </a:r>
            <a:r>
              <a:rPr lang="en-US" sz="2000" dirty="0" err="1">
                <a:solidFill>
                  <a:srgbClr val="000000"/>
                </a:solidFill>
                <a:latin typeface="Times New Roman" panose="02020603050405020304" pitchFamily="18" charset="0"/>
                <a:cs typeface="Times New Roman" panose="02020603050405020304" pitchFamily="18" charset="0"/>
              </a:rPr>
              <a:t>xt</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st-1 = previous smoothed statistic</a:t>
            </a:r>
          </a:p>
          <a:p>
            <a:r>
              <a:rPr lang="en-US" sz="2000" dirty="0">
                <a:solidFill>
                  <a:srgbClr val="000000"/>
                </a:solidFill>
                <a:latin typeface="Times New Roman" panose="02020603050405020304" pitchFamily="18" charset="0"/>
                <a:cs typeface="Times New Roman" panose="02020603050405020304" pitchFamily="18" charset="0"/>
              </a:rPr>
              <a:t>α = smoothing factor of data; 0 &lt; α &lt; 1</a:t>
            </a:r>
          </a:p>
          <a:p>
            <a:r>
              <a:rPr lang="en-US" sz="2000" dirty="0">
                <a:solidFill>
                  <a:srgbClr val="000000"/>
                </a:solidFill>
                <a:latin typeface="Times New Roman" panose="02020603050405020304" pitchFamily="18" charset="0"/>
                <a:cs typeface="Times New Roman" panose="02020603050405020304" pitchFamily="18" charset="0"/>
              </a:rPr>
              <a:t>t = time period</a:t>
            </a:r>
          </a:p>
          <a:p>
            <a:r>
              <a:rPr lang="en-US" sz="2000" dirty="0" err="1">
                <a:solidFill>
                  <a:srgbClr val="000000"/>
                </a:solidFill>
                <a:latin typeface="Times New Roman" panose="02020603050405020304" pitchFamily="18" charset="0"/>
                <a:cs typeface="Times New Roman" panose="02020603050405020304" pitchFamily="18" charset="0"/>
              </a:rPr>
              <a:t>bt</a:t>
            </a:r>
            <a:r>
              <a:rPr lang="en-US" sz="2000" dirty="0">
                <a:solidFill>
                  <a:srgbClr val="000000"/>
                </a:solidFill>
                <a:latin typeface="Times New Roman" panose="02020603050405020304" pitchFamily="18" charset="0"/>
                <a:cs typeface="Times New Roman" panose="02020603050405020304" pitchFamily="18" charset="0"/>
              </a:rPr>
              <a:t> = best estimate of trend at time t</a:t>
            </a:r>
          </a:p>
          <a:p>
            <a:r>
              <a:rPr lang="en-US" sz="2000" dirty="0">
                <a:solidFill>
                  <a:srgbClr val="000000"/>
                </a:solidFill>
                <a:latin typeface="Times New Roman" panose="02020603050405020304" pitchFamily="18" charset="0"/>
                <a:cs typeface="Times New Roman" panose="02020603050405020304" pitchFamily="18" charset="0"/>
              </a:rPr>
              <a:t>β = trend smoothing factor; 0 &lt; β &lt;1</a:t>
            </a: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277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78E22-A4BB-0389-2965-4BFD486C483A}"/>
              </a:ext>
            </a:extLst>
          </p:cNvPr>
          <p:cNvSpPr txBox="1"/>
          <p:nvPr/>
        </p:nvSpPr>
        <p:spPr>
          <a:xfrm>
            <a:off x="693019" y="1232034"/>
            <a:ext cx="10356783" cy="1908215"/>
          </a:xfrm>
          <a:prstGeom prst="rect">
            <a:avLst/>
          </a:prstGeom>
          <a:noFill/>
        </p:spPr>
        <p:txBody>
          <a:bodyPr wrap="square" rtlCol="0">
            <a:spAutoFit/>
          </a:bodyPr>
          <a:lstStyle/>
          <a:p>
            <a:r>
              <a:rPr lang="en-US" sz="2000" b="1" dirty="0">
                <a:solidFill>
                  <a:srgbClr val="000000"/>
                </a:solidFill>
                <a:latin typeface="Times New Roman" panose="02020603050405020304" pitchFamily="18" charset="0"/>
                <a:cs typeface="Times New Roman" panose="02020603050405020304" pitchFamily="18" charset="0"/>
              </a:rPr>
              <a:t>Holt-Winters Seasonal Model (Triple Exponential Smoothing):</a:t>
            </a:r>
          </a:p>
          <a:p>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Designed to handle data with trends and seasonality, this model incorporates three smoothing equations: one each for the level, trend, and seasonal component. It adjusts the forecast to account for patterns repeating every</a:t>
            </a:r>
            <a:r>
              <a:rPr lang="en-US" sz="2000" b="1" dirty="0">
                <a:solidFill>
                  <a:srgbClr val="000000"/>
                </a:solidFill>
                <a:latin typeface="Times New Roman" panose="02020603050405020304" pitchFamily="18" charset="0"/>
                <a:cs typeface="Times New Roman" panose="02020603050405020304" pitchFamily="18" charset="0"/>
              </a:rPr>
              <a:t> s </a:t>
            </a:r>
            <a:r>
              <a:rPr lang="en-US" sz="2000" dirty="0">
                <a:solidFill>
                  <a:srgbClr val="000000"/>
                </a:solidFill>
                <a:latin typeface="Times New Roman" panose="02020603050405020304" pitchFamily="18" charset="0"/>
                <a:cs typeface="Times New Roman" panose="02020603050405020304" pitchFamily="18" charset="0"/>
              </a:rPr>
              <a:t>periods, making it highly effective for seasonal time series.</a:t>
            </a:r>
          </a:p>
          <a:p>
            <a:endParaRPr lang="en-US" dirty="0"/>
          </a:p>
        </p:txBody>
      </p:sp>
      <p:pic>
        <p:nvPicPr>
          <p:cNvPr id="3" name="Picture 2">
            <a:extLst>
              <a:ext uri="{FF2B5EF4-FFF2-40B4-BE49-F238E27FC236}">
                <a16:creationId xmlns:a16="http://schemas.microsoft.com/office/drawing/2014/main" id="{5E6FFED0-FA03-2018-59AF-F3AB67A8B9B2}"/>
              </a:ext>
            </a:extLst>
          </p:cNvPr>
          <p:cNvPicPr>
            <a:picLocks noChangeAspect="1"/>
          </p:cNvPicPr>
          <p:nvPr/>
        </p:nvPicPr>
        <p:blipFill>
          <a:blip r:embed="rId2"/>
          <a:stretch>
            <a:fillRect/>
          </a:stretch>
        </p:blipFill>
        <p:spPr>
          <a:xfrm>
            <a:off x="7504047" y="3609474"/>
            <a:ext cx="3545755" cy="2016492"/>
          </a:xfrm>
          <a:prstGeom prst="rect">
            <a:avLst/>
          </a:prstGeom>
        </p:spPr>
      </p:pic>
      <p:sp>
        <p:nvSpPr>
          <p:cNvPr id="4" name="TextBox 3">
            <a:extLst>
              <a:ext uri="{FF2B5EF4-FFF2-40B4-BE49-F238E27FC236}">
                <a16:creationId xmlns:a16="http://schemas.microsoft.com/office/drawing/2014/main" id="{5B9DCA97-D3EB-5B20-0A16-BF5E465C12E0}"/>
              </a:ext>
            </a:extLst>
          </p:cNvPr>
          <p:cNvSpPr txBox="1"/>
          <p:nvPr/>
        </p:nvSpPr>
        <p:spPr>
          <a:xfrm>
            <a:off x="760396" y="3262964"/>
            <a:ext cx="6352673" cy="3170099"/>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Here,</a:t>
            </a:r>
          </a:p>
          <a:p>
            <a:r>
              <a:rPr lang="en-US" sz="2000" dirty="0" err="1">
                <a:solidFill>
                  <a:srgbClr val="000000"/>
                </a:solidFill>
                <a:latin typeface="Times New Roman" panose="02020603050405020304" pitchFamily="18" charset="0"/>
                <a:cs typeface="Times New Roman" panose="02020603050405020304" pitchFamily="18" charset="0"/>
              </a:rPr>
              <a:t>st</a:t>
            </a:r>
            <a:r>
              <a:rPr lang="en-US" sz="2000" dirty="0">
                <a:solidFill>
                  <a:srgbClr val="000000"/>
                </a:solidFill>
                <a:latin typeface="Times New Roman" panose="02020603050405020304" pitchFamily="18" charset="0"/>
                <a:cs typeface="Times New Roman" panose="02020603050405020304" pitchFamily="18" charset="0"/>
              </a:rPr>
              <a:t> = smoothed statistic, it is the simple weighted average of current observation </a:t>
            </a:r>
            <a:r>
              <a:rPr lang="en-US" sz="2000" dirty="0" err="1">
                <a:solidFill>
                  <a:srgbClr val="000000"/>
                </a:solidFill>
                <a:latin typeface="Times New Roman" panose="02020603050405020304" pitchFamily="18" charset="0"/>
                <a:cs typeface="Times New Roman" panose="02020603050405020304" pitchFamily="18" charset="0"/>
              </a:rPr>
              <a:t>xt</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st-1 = previous smoothed statistic</a:t>
            </a:r>
          </a:p>
          <a:p>
            <a:r>
              <a:rPr lang="en-US" sz="2000" dirty="0">
                <a:solidFill>
                  <a:srgbClr val="000000"/>
                </a:solidFill>
                <a:latin typeface="Times New Roman" panose="02020603050405020304" pitchFamily="18" charset="0"/>
                <a:cs typeface="Times New Roman" panose="02020603050405020304" pitchFamily="18" charset="0"/>
              </a:rPr>
              <a:t>α = smoothing factor of data; 0 &lt; α &lt; 1</a:t>
            </a:r>
          </a:p>
          <a:p>
            <a:r>
              <a:rPr lang="en-US" sz="2000" dirty="0">
                <a:solidFill>
                  <a:srgbClr val="000000"/>
                </a:solidFill>
                <a:latin typeface="Times New Roman" panose="02020603050405020304" pitchFamily="18" charset="0"/>
                <a:cs typeface="Times New Roman" panose="02020603050405020304" pitchFamily="18" charset="0"/>
              </a:rPr>
              <a:t>t = time period</a:t>
            </a:r>
          </a:p>
          <a:p>
            <a:r>
              <a:rPr lang="en-US" sz="2000" dirty="0" err="1">
                <a:solidFill>
                  <a:srgbClr val="000000"/>
                </a:solidFill>
                <a:latin typeface="Times New Roman" panose="02020603050405020304" pitchFamily="18" charset="0"/>
                <a:cs typeface="Times New Roman" panose="02020603050405020304" pitchFamily="18" charset="0"/>
              </a:rPr>
              <a:t>bt</a:t>
            </a:r>
            <a:r>
              <a:rPr lang="en-US" sz="2000" dirty="0">
                <a:solidFill>
                  <a:srgbClr val="000000"/>
                </a:solidFill>
                <a:latin typeface="Times New Roman" panose="02020603050405020304" pitchFamily="18" charset="0"/>
                <a:cs typeface="Times New Roman" panose="02020603050405020304" pitchFamily="18" charset="0"/>
              </a:rPr>
              <a:t> = best estimate of a trend at time t</a:t>
            </a:r>
          </a:p>
          <a:p>
            <a:r>
              <a:rPr lang="en-US" sz="2000" dirty="0">
                <a:solidFill>
                  <a:srgbClr val="000000"/>
                </a:solidFill>
                <a:latin typeface="Times New Roman" panose="02020603050405020304" pitchFamily="18" charset="0"/>
                <a:cs typeface="Times New Roman" panose="02020603050405020304" pitchFamily="18" charset="0"/>
              </a:rPr>
              <a:t>β = trend smoothing factor; 0 &lt; β &lt;1</a:t>
            </a:r>
          </a:p>
          <a:p>
            <a:r>
              <a:rPr lang="en-US" sz="2000" dirty="0" err="1">
                <a:solidFill>
                  <a:srgbClr val="000000"/>
                </a:solidFill>
                <a:latin typeface="Times New Roman" panose="02020603050405020304" pitchFamily="18" charset="0"/>
                <a:cs typeface="Times New Roman" panose="02020603050405020304" pitchFamily="18" charset="0"/>
              </a:rPr>
              <a:t>ct</a:t>
            </a:r>
            <a:r>
              <a:rPr lang="en-US" sz="2000" dirty="0">
                <a:solidFill>
                  <a:srgbClr val="000000"/>
                </a:solidFill>
                <a:latin typeface="Times New Roman" panose="02020603050405020304" pitchFamily="18" charset="0"/>
                <a:cs typeface="Times New Roman" panose="02020603050405020304" pitchFamily="18" charset="0"/>
              </a:rPr>
              <a:t> = sequence of seasonal correction factor at time t</a:t>
            </a:r>
          </a:p>
          <a:p>
            <a:r>
              <a:rPr lang="en-US" sz="2000" dirty="0">
                <a:solidFill>
                  <a:srgbClr val="000000"/>
                </a:solidFill>
                <a:latin typeface="Times New Roman" panose="02020603050405020304" pitchFamily="18" charset="0"/>
                <a:cs typeface="Times New Roman" panose="02020603050405020304" pitchFamily="18" charset="0"/>
              </a:rPr>
              <a:t>γ = seasonal change smoothing factor; 0 &lt; γ &lt; 1</a:t>
            </a:r>
          </a:p>
        </p:txBody>
      </p:sp>
    </p:spTree>
    <p:extLst>
      <p:ext uri="{BB962C8B-B14F-4D97-AF65-F5344CB8AC3E}">
        <p14:creationId xmlns:p14="http://schemas.microsoft.com/office/powerpoint/2010/main" val="2031508913"/>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2B0DE464D000D46A6FC6F55EDAB548D" ma:contentTypeVersion="4" ma:contentTypeDescription="Create a new document." ma:contentTypeScope="" ma:versionID="1567400255f607660b83fa5b6461ef06">
  <xsd:schema xmlns:xsd="http://www.w3.org/2001/XMLSchema" xmlns:xs="http://www.w3.org/2001/XMLSchema" xmlns:p="http://schemas.microsoft.com/office/2006/metadata/properties" xmlns:ns3="5eaf6fb3-e917-4137-bec9-79bc3d8c4101" targetNamespace="http://schemas.microsoft.com/office/2006/metadata/properties" ma:root="true" ma:fieldsID="17bbfa4f32a2ed42b144ada3e9f40cda" ns3:_="">
    <xsd:import namespace="5eaf6fb3-e917-4137-bec9-79bc3d8c410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af6fb3-e917-4137-bec9-79bc3d8c4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7EE323-B193-4445-867C-65CF2D30D7DE}">
  <ds:schemaRefs>
    <ds:schemaRef ds:uri="http://schemas.microsoft.com/sharepoint/v3/contenttype/forms"/>
  </ds:schemaRefs>
</ds:datastoreItem>
</file>

<file path=customXml/itemProps2.xml><?xml version="1.0" encoding="utf-8"?>
<ds:datastoreItem xmlns:ds="http://schemas.openxmlformats.org/officeDocument/2006/customXml" ds:itemID="{9AB51E76-C543-4076-BCAC-BD496FD9DA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af6fb3-e917-4137-bec9-79bc3d8c41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6A734B-A63E-41B4-AC14-47460D593519}">
  <ds:schemaRefs>
    <ds:schemaRef ds:uri="http://purl.org/dc/elements/1.1/"/>
    <ds:schemaRef ds:uri="http://purl.org/dc/dcmitype/"/>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5eaf6fb3-e917-4137-bec9-79bc3d8c410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1477</TotalTime>
  <Words>1056</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Regular</vt:lpstr>
      <vt:lpstr>System Font Regular</vt:lpstr>
      <vt:lpstr>Times New Roman</vt:lpstr>
      <vt:lpstr>Office Theme</vt:lpstr>
      <vt:lpstr>Gold Price Analysis using ARIMA AND Exponential Smoothing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Venkata Lakshmi Krishna T Gudimetla</cp:lastModifiedBy>
  <cp:revision>93</cp:revision>
  <dcterms:created xsi:type="dcterms:W3CDTF">2019-04-04T19:20:28Z</dcterms:created>
  <dcterms:modified xsi:type="dcterms:W3CDTF">2024-05-02T18:43:37Z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0x010100F2B0DE464D000D46A6FC6F55EDAB548D</vt:lpwstr>
  </property>
</Properties>
</file>