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1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A97E9E-71C4-4757-D1F8-3068908FC316}" v="15" dt="2024-12-06T06:48:30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660"/>
  </p:normalViewPr>
  <p:slideViewPr>
    <p:cSldViewPr snapToGrid="0">
      <p:cViewPr>
        <p:scale>
          <a:sx n="90" d="100"/>
          <a:sy n="90" d="100"/>
        </p:scale>
        <p:origin x="-173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EF6A6-E79E-42F5-ACA7-532B90390B30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E8047-C820-43DC-AF5A-DEA403242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805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E8047-C820-43DC-AF5A-DEA403242F3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637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2EA3AC-C810-629E-61B2-6ED9E647F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60692A3-73A3-544E-A0F9-F01C4FE41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59663D9-A852-F326-12A3-FEC8E2AD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EAAE-0A4F-4BC9-9686-98EA5AA6948C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915A512-3636-9F3C-4CB6-A3D33BF7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09120D6-9149-F3F2-9E81-CDD86663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0923-63BD-424C-A97E-06A08E73F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61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08B3C2-E5FE-8892-B4CF-7D6DF6CB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1E7E7D7-A51D-B618-E649-599A70AA6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2E077F4-9471-C9E8-6FB1-C53F123F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EAAE-0A4F-4BC9-9686-98EA5AA6948C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5C56FA-FD99-F458-1BFD-0D618F91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EA5D326-A53E-0988-BFA0-51889039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0923-63BD-424C-A97E-06A08E73F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77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8EC69D1-DFDA-504F-F2D8-9F61BC86A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91E9AE6-1A0F-54B0-CC8A-B8B44B8E7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5E295EC-E6DB-7C76-E187-07CFDAAD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EAAE-0A4F-4BC9-9686-98EA5AA6948C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92FFD2C-ADC6-56E0-69FC-B0D13B0B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95615D7-8818-432B-8F1D-FE9EDFA7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0923-63BD-424C-A97E-06A08E73F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27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2893B2-05C0-7420-48FE-44A82093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038B24-1912-C1DB-416F-2084BEA3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48E6C5-589B-A774-4411-DCB02994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EAAE-0A4F-4BC9-9686-98EA5AA6948C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E5A02B-9F97-F6BE-D0B1-04B932AF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B95CF8-6D26-3A00-AC6E-34101819C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0923-63BD-424C-A97E-06A08E73F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56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A25726-6E93-E2FE-642E-98C992E4B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37FD05C-75F4-02A2-B632-1D6277CF1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E23414-FC87-83DA-75C3-01C4D049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EAAE-0A4F-4BC9-9686-98EA5AA6948C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14BD8F-FF6F-5D93-2038-74CA4B5F1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3E1DEA-1705-DF29-6B5A-B4FDE8CCE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0923-63BD-424C-A97E-06A08E73F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32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A4B6C7-8B16-FA36-751C-91459277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60527B-7833-24ED-E359-892F49A51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E3D381E-B651-2F05-2E61-566779DFD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9F305CD-1DBC-27B6-BB1B-475C98EA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EAAE-0A4F-4BC9-9686-98EA5AA6948C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1A58FE1-9139-AAEF-0949-B3BC66C4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D2F47EB-CB5B-494E-2895-42EC04E4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0923-63BD-424C-A97E-06A08E73F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60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502ADF-2DD4-85B2-3D62-5E01A241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FB544E9-AD79-026B-3ECC-72056D917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92CB0C9-8ABE-C730-626E-B7AE252A1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A284998-A5CD-3D42-64E4-A1234ED2B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3A451F8-5410-A38F-867F-CD5E44159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6265E9D-62A4-B3C5-9C4F-D431955C7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EAAE-0A4F-4BC9-9686-98EA5AA6948C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101EF8C-874B-5B80-E60D-72708067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6143BDF-ED9F-F5C3-B308-DB3547C0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0923-63BD-424C-A97E-06A08E73F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45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E1EEC4-E30F-92E2-6C92-6BB458B5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6223453-F52D-9C7F-8AB2-9C8F65EC1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EAAE-0A4F-4BC9-9686-98EA5AA6948C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5A7C675-3674-DB0E-CF3F-3D422C56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3AB20B5-D8CF-4A1B-63E2-B974D6717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0923-63BD-424C-A97E-06A08E73F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16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FF69B8E-316C-08A9-EB41-6584DF9B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EAAE-0A4F-4BC9-9686-98EA5AA6948C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2C50993-7D28-E2A5-C8E9-D33FAAAD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B5FE4CF-37F2-1510-97E5-8651A4AE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0923-63BD-424C-A97E-06A08E73F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07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B7E907-DCBA-4E42-7AB3-4CABAA6AB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DD1DE4-E6C5-4716-B0AE-94FD27480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519925F-7497-7078-EF04-DAA63FC1E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D20F21F-7501-FF46-E43F-6C479C4D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EAAE-0A4F-4BC9-9686-98EA5AA6948C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BA82268-633A-7634-139D-925C6221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2EBA7E8-5A7A-485A-312B-E296B826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0923-63BD-424C-A97E-06A08E73F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95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03E37F-A322-FB23-9F28-483CE1D0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A805F71-6800-F5CB-6FE0-0EBE4CC09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C71F97F-1D59-4C5D-632C-F3057DF3D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E2C24A2-F9FF-D4CB-4596-B5B319C2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EAAE-0A4F-4BC9-9686-98EA5AA6948C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CFE01D5-663F-EA84-630D-A441FA8E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8E2A431-7076-DC1A-26A2-C0073410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0923-63BD-424C-A97E-06A08E73F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01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D250B0C-502D-C3B9-EC5B-09949C06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18268D8-631F-CE68-07DF-C9610A700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13A460-E13D-A0DD-F2F4-67650C819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5EAAE-0A4F-4BC9-9686-98EA5AA6948C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7872029-4B01-19E6-CEEF-36E47823A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A68E430-3A7A-9D6A-404E-A97F7F417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50923-63BD-424C-A97E-06A08E73F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94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1B2258F-86CA-4D4D-8270-BC05FCDEBF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ibrant multicolor checkered floor design">
            <a:extLst>
              <a:ext uri="{FF2B5EF4-FFF2-40B4-BE49-F238E27FC236}">
                <a16:creationId xmlns="" xmlns:a16="http://schemas.microsoft.com/office/drawing/2014/main" id="{55C5A703-152E-D722-966B-30689940F5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1798" r="-2" b="496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65F672-DF8C-499B-6492-0E60AFD0C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+mj-lt"/>
                <a:cs typeface="+mj-lt"/>
              </a:rPr>
              <a:t>REPORT ON SEASONAL AND CYCLICAL PATTERNS IN MICROSOFT STOCK PRICES</a:t>
            </a:r>
            <a:endParaRPr lang="en-US">
              <a:solidFill>
                <a:srgbClr val="FFFFFF"/>
              </a:solidFill>
            </a:endParaRPr>
          </a:p>
          <a:p>
            <a:endParaRPr lang="en-IN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F6BEE89-2675-62E9-48D9-82B7A66CA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IN" dirty="0" err="1" smtClean="0">
                <a:solidFill>
                  <a:srgbClr val="FFFFFF"/>
                </a:solidFill>
              </a:rPr>
              <a:t>Yeshwanth</a:t>
            </a:r>
            <a:r>
              <a:rPr lang="en-IN" dirty="0" smtClean="0">
                <a:solidFill>
                  <a:srgbClr val="FFFFFF"/>
                </a:solidFill>
              </a:rPr>
              <a:t> </a:t>
            </a:r>
            <a:r>
              <a:rPr lang="en-IN" dirty="0" err="1" smtClean="0">
                <a:solidFill>
                  <a:srgbClr val="FFFFFF"/>
                </a:solidFill>
              </a:rPr>
              <a:t>Gudise</a:t>
            </a:r>
            <a:endParaRPr lang="en-IN" dirty="0">
              <a:solidFill>
                <a:srgbClr val="FFFFFF"/>
              </a:solidFill>
            </a:endParaRPr>
          </a:p>
          <a:p>
            <a:r>
              <a:rPr lang="en-IN" dirty="0" smtClean="0">
                <a:solidFill>
                  <a:srgbClr val="FFFFFF"/>
                </a:solidFill>
              </a:rPr>
              <a:t>M15886837</a:t>
            </a:r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112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2C61293E-6EBE-43EF-A52C-9BEBFD7679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0C02AA-231C-EDF6-74EB-82A4D0532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IN" sz="5000" u="sng" dirty="0"/>
              <a:t>Demonstration: Holt-Winters Model Results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="" xmlns:a16="http://schemas.microsoft.com/office/drawing/2014/main" id="{A0EB5F7F-8750-765E-7CE3-6B9FB4A7F9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522" r="30035" b="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3276E63-34BB-DA49-6B72-84AC7EFD5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000" dirty="0"/>
              <a:t>Holt-Winters Exponential Smoothing effectively captured trend and seasonal variations in stock prices.</a:t>
            </a:r>
          </a:p>
          <a:p>
            <a:r>
              <a:rPr lang="en-US" sz="2000" dirty="0"/>
              <a:t>The model highlighted predictable changes in price driven by corporate event seasonality.</a:t>
            </a:r>
          </a:p>
          <a:p>
            <a:r>
              <a:rPr lang="en-US" sz="2000" dirty="0"/>
              <a:t>Forecast accuracy was reasonable but slightly inferior to SARIMA’s performance.</a:t>
            </a:r>
          </a:p>
          <a:p>
            <a:r>
              <a:rPr lang="en-US" sz="2000" dirty="0"/>
              <a:t>Larger residuals suggest the model struggled with cyclical patterns beyond seasonality.</a:t>
            </a:r>
          </a:p>
          <a:p>
            <a:r>
              <a:rPr lang="en-US" sz="2000" dirty="0"/>
              <a:t>RMSE indicated the need for advanced methods to capture longer-term stock price cycles.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225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9427AF5F-9A0E-42B7-A252-FD64C9885F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DF8BAB-4503-65AB-2BFD-2DC7E027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IN" sz="4000" u="sng" dirty="0"/>
              <a:t>Comparative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3D04F8-594F-CF5E-C65C-74A0B3251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en-US" sz="1700"/>
              <a:t>SARIMA outperformed Holt-Winters Exponential Smoothing in forecasting Microsoft stock prices.</a:t>
            </a:r>
          </a:p>
          <a:p>
            <a:r>
              <a:rPr lang="en-US" sz="1700"/>
              <a:t>SARIMA’s RMSE was significantly lower, indicating better alignment with actual prices.</a:t>
            </a:r>
          </a:p>
          <a:p>
            <a:r>
              <a:rPr lang="en-US" sz="1700"/>
              <a:t>Holt-Winters lacked the sophistication to handle longer-term cyclical variations effectively.</a:t>
            </a:r>
          </a:p>
          <a:p>
            <a:r>
              <a:rPr lang="en-US" sz="1700"/>
              <a:t>Seasonal decomposition and Fourier analysis supported SARIMA’s accuracy and reliability.</a:t>
            </a:r>
          </a:p>
          <a:p>
            <a:r>
              <a:rPr lang="en-US" sz="1700"/>
              <a:t>Incorporating both seasonal and cyclical components proved essential for better forecasts.</a:t>
            </a:r>
          </a:p>
          <a:p>
            <a:endParaRPr lang="en-IN" sz="1700"/>
          </a:p>
        </p:txBody>
      </p:sp>
      <p:pic>
        <p:nvPicPr>
          <p:cNvPr id="4" name="Picture 3" descr="A graph of a stock price forecasting&#10;&#10;Description automatically generated">
            <a:extLst>
              <a:ext uri="{FF2B5EF4-FFF2-40B4-BE49-F238E27FC236}">
                <a16:creationId xmlns="" xmlns:a16="http://schemas.microsoft.com/office/drawing/2014/main" id="{5CA4047E-D3FA-D612-833E-8E760AF69A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164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4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D5D2C0-FAB4-1ADB-926F-AEE2C8B8A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u="sng" dirty="0"/>
              <a:t>Research Questions Addressed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211EDB-19CC-42A4-BC10-3F0D874D8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/>
              <a:t>Seasonal and Cyclical Patterns Identified</a:t>
            </a:r>
            <a:r>
              <a:rPr lang="en-US" sz="2200"/>
              <a:t>: Clear annual seasonality and multi-year cycles were discovered.</a:t>
            </a:r>
          </a:p>
          <a:p>
            <a:r>
              <a:rPr lang="en-US" sz="2200" b="1"/>
              <a:t>Correlation with Corporate Events</a:t>
            </a:r>
            <a:r>
              <a:rPr lang="en-US" sz="2200"/>
              <a:t>: Patterns aligned closely with earnings reports and product launches.</a:t>
            </a:r>
          </a:p>
          <a:p>
            <a:r>
              <a:rPr lang="en-US" sz="2200" b="1"/>
              <a:t>Forecast Accuracy</a:t>
            </a:r>
            <a:r>
              <a:rPr lang="en-US" sz="2200"/>
              <a:t>: Identifying patterns significantly improved prediction accuracy using SARIMA.</a:t>
            </a:r>
          </a:p>
          <a:p>
            <a:r>
              <a:rPr lang="en-US" sz="2200"/>
              <a:t>Research confirmed that seasonal patterns improve actionable insights for investors.</a:t>
            </a:r>
          </a:p>
          <a:p>
            <a:r>
              <a:rPr lang="en-US" sz="2200"/>
              <a:t>Models validated the impact of recurring corporate events on stock price fluctuations.</a:t>
            </a:r>
          </a:p>
          <a:p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265764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Results</a:t>
            </a:r>
            <a:r>
              <a:rPr lang="en-US" dirty="0" smtClean="0"/>
              <a:t> :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998" y="1076770"/>
            <a:ext cx="4811282" cy="510019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86127" y="1764030"/>
            <a:ext cx="3177469" cy="181665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3794267" y="1218822"/>
            <a:ext cx="2392888" cy="245522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768447" y="3948157"/>
            <a:ext cx="2412828" cy="2124627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3794267" y="3785787"/>
            <a:ext cx="2589441" cy="228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3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BB867FF-FC45-48F7-8104-F89BE54909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8BB56887-D0D5-4F0C-9E19-7247EB83C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C33EEF-CC38-DE25-18D0-907AEDDF2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u="sng" dirty="0"/>
              <a:t>Implications and Significance</a:t>
            </a:r>
          </a:p>
        </p:txBody>
      </p:sp>
      <p:sp>
        <p:nvSpPr>
          <p:cNvPr id="12" name="Arc 11">
            <a:extLst>
              <a:ext uri="{FF2B5EF4-FFF2-40B4-BE49-F238E27FC236}">
                <a16:creationId xmlns=""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768D0A-AF74-5448-E79F-BAFD570CA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600"/>
              <a:t>Findings contribute to financial forecasting by showcasing the role of seasonal stock patterns.</a:t>
            </a:r>
          </a:p>
          <a:p>
            <a:r>
              <a:rPr lang="en-US" sz="2600"/>
              <a:t>Investors can leverage models to make informed decisions on timing stock transactions.</a:t>
            </a:r>
          </a:p>
          <a:p>
            <a:r>
              <a:rPr lang="en-US" sz="2600"/>
              <a:t>Improved forecasts reduce uncertainty, enhancing confidence in investment strategies.</a:t>
            </a:r>
          </a:p>
          <a:p>
            <a:r>
              <a:rPr lang="en-US" sz="2600"/>
              <a:t>Study bridges the gap between stock price behavior and corporate event-driven cycles.</a:t>
            </a:r>
          </a:p>
          <a:p>
            <a:r>
              <a:rPr lang="en-US" sz="2600"/>
              <a:t>Results demonstrate that seasonality-aware models outperform traditional forecasting techniques.</a:t>
            </a:r>
          </a:p>
          <a:p>
            <a:endParaRPr lang="en-IN" sz="2600"/>
          </a:p>
        </p:txBody>
      </p:sp>
    </p:spTree>
    <p:extLst>
      <p:ext uri="{BB962C8B-B14F-4D97-AF65-F5344CB8AC3E}">
        <p14:creationId xmlns:p14="http://schemas.microsoft.com/office/powerpoint/2010/main" val="249472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="" xmlns:a16="http://schemas.microsoft.com/office/drawing/2014/main" id="{1BB867FF-FC45-48F7-8104-F89BE54909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8BB56887-D0D5-4F0C-9E19-7247EB83C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BB3AF2-51C0-23AC-3984-636B6A34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u="sng" dirty="0"/>
              <a:t>Conclusion and Future Works</a:t>
            </a:r>
          </a:p>
        </p:txBody>
      </p:sp>
      <p:sp>
        <p:nvSpPr>
          <p:cNvPr id="16" name="Arc 15">
            <a:extLst>
              <a:ext uri="{FF2B5EF4-FFF2-40B4-BE49-F238E27FC236}">
                <a16:creationId xmlns=""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1A1805-FBED-2FB6-86D4-4072A2CDE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600" dirty="0"/>
              <a:t>Seasonal and cyclical patterns are critical in improving stock price forecasting accuracy.</a:t>
            </a:r>
          </a:p>
          <a:p>
            <a:r>
              <a:rPr lang="en-US" sz="2600" dirty="0"/>
              <a:t>SARIMA effectively captured these patterns, outperforming Holt-Winters in prediction reliability.</a:t>
            </a:r>
          </a:p>
          <a:p>
            <a:r>
              <a:rPr lang="en-US" sz="2600" dirty="0"/>
              <a:t>Limitations include restricted focus on Microsoft and the influence of unforeseen market shocks.</a:t>
            </a:r>
          </a:p>
          <a:p>
            <a:r>
              <a:rPr lang="en-US" sz="2600" dirty="0"/>
              <a:t>Future research could explore other industries and enhance models for volatile market conditions.</a:t>
            </a:r>
          </a:p>
          <a:p>
            <a:r>
              <a:rPr lang="en-US" sz="2600" dirty="0"/>
              <a:t>Broader adoption of time series techniques can revolutionize financial forecasting practices.</a:t>
            </a:r>
          </a:p>
          <a:p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79485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6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D5A54B-9B75-E13D-A1BF-3CC733F5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DA4943-1F38-BFB4-348C-594D2054D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This project analyzes seasonal and cyclical patterns in Microsoft’s stock prices.</a:t>
            </a:r>
          </a:p>
          <a:p>
            <a:r>
              <a:rPr lang="en-US" sz="2200" dirty="0"/>
              <a:t>Time series analysis is employed to uncover underlying patterns influencing stock movements.</a:t>
            </a:r>
          </a:p>
          <a:p>
            <a:r>
              <a:rPr lang="en-US" sz="2200" dirty="0"/>
              <a:t>Forecasting models evaluate accuracy in predicting Microsoft stock price trends.</a:t>
            </a:r>
          </a:p>
          <a:p>
            <a:r>
              <a:rPr lang="en-US" sz="2200" dirty="0"/>
              <a:t>The work focuses on analyzing corporate </a:t>
            </a:r>
            <a:r>
              <a:rPr lang="en-US" sz="2200" dirty="0" smtClean="0"/>
              <a:t>events </a:t>
            </a:r>
            <a:r>
              <a:rPr lang="en-US" sz="2200" dirty="0"/>
              <a:t>impact on seasonal stock price behavior.</a:t>
            </a:r>
          </a:p>
          <a:p>
            <a:r>
              <a:rPr lang="en-US" sz="2200" dirty="0"/>
              <a:t>The project utilizes SARIMA and Holt-Winters models for financial forecasting evaluation.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4763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2C61293E-6EBE-43EF-A52C-9BEBFD7679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EBA5B4-47D2-0F51-0044-72EA85641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IN" sz="5400" u="sng" dirty="0"/>
              <a:t>Problem</a:t>
            </a:r>
          </a:p>
        </p:txBody>
      </p:sp>
      <p:pic>
        <p:nvPicPr>
          <p:cNvPr id="5" name="Picture 4" descr="Multi-colored graphs and numbers">
            <a:extLst>
              <a:ext uri="{FF2B5EF4-FFF2-40B4-BE49-F238E27FC236}">
                <a16:creationId xmlns="" xmlns:a16="http://schemas.microsoft.com/office/drawing/2014/main" id="{4B2E3A8C-C779-A6EE-3784-C1A0D39F2D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286" r="30449" b="-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C8681E-B6C0-9043-9373-7E012A538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000" dirty="0"/>
              <a:t>Microsoft’s stock prices are influenced by complex factors, including corporate and market dynamics.</a:t>
            </a:r>
          </a:p>
          <a:p>
            <a:r>
              <a:rPr lang="en-US" sz="2000" dirty="0"/>
              <a:t>Seasonal and cyclical patterns remain underexplored in financial forecasting for Microsoft.</a:t>
            </a:r>
          </a:p>
          <a:p>
            <a:r>
              <a:rPr lang="en-US" sz="2000" dirty="0"/>
              <a:t>Inefficient forecasting models fail to capture periodic trends in stock price movements.</a:t>
            </a:r>
          </a:p>
          <a:p>
            <a:r>
              <a:rPr lang="en-US" sz="2000" dirty="0"/>
              <a:t>Investors lack tools to anticipate price movements linked to corporate event cycles.</a:t>
            </a:r>
          </a:p>
          <a:p>
            <a:r>
              <a:rPr lang="en-US" sz="2000" dirty="0"/>
              <a:t>Research addresses whether identifying patterns improves forecasting accuracy in Microsoft stock prices.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904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Research Questions</a:t>
            </a:r>
            <a:r>
              <a:rPr lang="en-US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seasonal and cyclical patterns can be identified in Microsoft's stock prices using time series analysis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</a:t>
            </a:r>
            <a:r>
              <a:rPr lang="en-US" dirty="0"/>
              <a:t>do these patterns align with Microsoft's corporate calendar, such as earnings reports, product launches, and major news events</a:t>
            </a:r>
            <a:r>
              <a:rPr lang="en-US" dirty="0" smtClean="0"/>
              <a:t>?</a:t>
            </a:r>
          </a:p>
          <a:p>
            <a:r>
              <a:rPr lang="en-US" dirty="0" smtClean="0"/>
              <a:t>Can </a:t>
            </a:r>
            <a:r>
              <a:rPr lang="en-US" dirty="0"/>
              <a:t>identifying these patterns enhance the accuracy of stock price forecasting models?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20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2C61293E-6EBE-43EF-A52C-9BEBFD7679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82E63E-EEEE-9811-88FB-C1DAB5F8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IN" sz="5400" u="sng" dirty="0" smtClean="0"/>
              <a:t>Solution</a:t>
            </a:r>
            <a:endParaRPr lang="en-IN" sz="5400" u="sng" dirty="0"/>
          </a:p>
        </p:txBody>
      </p:sp>
      <p:pic>
        <p:nvPicPr>
          <p:cNvPr id="5" name="Picture 4" descr="Graph">
            <a:extLst>
              <a:ext uri="{FF2B5EF4-FFF2-40B4-BE49-F238E27FC236}">
                <a16:creationId xmlns="" xmlns:a16="http://schemas.microsoft.com/office/drawing/2014/main" id="{823D4868-DFA7-8BFB-D455-C118EC7FB2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278" r="32791" b="3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C80886-3C5D-D928-DB00-625AD96A5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The solution involves identifying and modeling seasonal and cyclical price patterns using data analytics.</a:t>
            </a:r>
          </a:p>
          <a:p>
            <a:r>
              <a:rPr lang="en-US" sz="2000" dirty="0" smtClean="0"/>
              <a:t>Seasonal Trend  </a:t>
            </a:r>
            <a:r>
              <a:rPr lang="en-US" sz="2000" dirty="0"/>
              <a:t>D</a:t>
            </a:r>
            <a:r>
              <a:rPr lang="en-US" sz="2000" dirty="0" smtClean="0"/>
              <a:t>ecomposition using Loess (STL) separates </a:t>
            </a:r>
            <a:r>
              <a:rPr lang="en-US" sz="2000" dirty="0"/>
              <a:t>Microsoft’s stock prices into trend, seasonal, and residual components.</a:t>
            </a:r>
          </a:p>
          <a:p>
            <a:r>
              <a:rPr lang="en-US" sz="2000" dirty="0"/>
              <a:t>Fourier Transform identifies periodicity to enhance the understanding of recurring price cycles.</a:t>
            </a:r>
          </a:p>
          <a:p>
            <a:r>
              <a:rPr lang="en-US" sz="2000" dirty="0"/>
              <a:t>SARIMA and Holt-Winters </a:t>
            </a:r>
            <a:r>
              <a:rPr lang="en-US" sz="2000" smtClean="0"/>
              <a:t>Exponential Smoothing models </a:t>
            </a:r>
            <a:r>
              <a:rPr lang="en-US" sz="2000" dirty="0"/>
              <a:t>integrate these patterns into robust forecasting methodologies.</a:t>
            </a:r>
          </a:p>
          <a:p>
            <a:r>
              <a:rPr lang="en-US" sz="2000" dirty="0"/>
              <a:t>Models are evaluated for forecasting accuracy using Root Mean Squared Error (RMSE).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726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DC6BEC6B-5C77-412D-B45A-5B0F46FEDA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D9A4A2-A1D6-91C3-BD21-1EBB9A883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4"/>
            <a:ext cx="10515600" cy="1481188"/>
          </a:xfrm>
        </p:spPr>
        <p:txBody>
          <a:bodyPr>
            <a:normAutofit/>
          </a:bodyPr>
          <a:lstStyle/>
          <a:p>
            <a:pPr algn="ctr"/>
            <a:r>
              <a:rPr lang="en-IN" sz="4000" u="sng" dirty="0"/>
              <a:t>Demonstration: 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E8621F-D30F-B3AF-16DF-8A394373E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128"/>
            <a:ext cx="3990968" cy="4272681"/>
          </a:xfrm>
        </p:spPr>
        <p:txBody>
          <a:bodyPr>
            <a:normAutofit/>
          </a:bodyPr>
          <a:lstStyle/>
          <a:p>
            <a:r>
              <a:rPr lang="en-US" sz="1700"/>
              <a:t>Microsoft stock price data was collected, cleaned, and prepared for time series analysis.</a:t>
            </a:r>
          </a:p>
          <a:p>
            <a:r>
              <a:rPr lang="en-US" sz="1700"/>
              <a:t>Dates were converted to time indices with forward-filled missing values for continuity.</a:t>
            </a:r>
          </a:p>
          <a:p>
            <a:r>
              <a:rPr lang="en-US" sz="1700"/>
              <a:t>Stock closing prices were transformed for decomposition and Fourier analysis.</a:t>
            </a:r>
          </a:p>
          <a:p>
            <a:r>
              <a:rPr lang="en-US" sz="1700"/>
              <a:t>Seasonal patterns were visualized using STL decomposition, showing annual trends.</a:t>
            </a:r>
          </a:p>
          <a:p>
            <a:r>
              <a:rPr lang="en-US" sz="1700"/>
              <a:t>Data preparation ensured models could effectively detect periodic and trend-based behavior.</a:t>
            </a:r>
          </a:p>
          <a:p>
            <a:endParaRPr lang="en-IN" sz="170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="" xmlns:a16="http://schemas.microsoft.com/office/drawing/2014/main" id="{409D192F-D61B-14EC-D8E3-F8643BD3CD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77" b="4"/>
          <a:stretch/>
        </p:blipFill>
        <p:spPr>
          <a:xfrm>
            <a:off x="5191128" y="1847129"/>
            <a:ext cx="6162670" cy="427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4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DC6BEC6B-5C77-412D-B45A-5B0F46FEDA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732994-1E28-8490-A293-94B195EE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4"/>
            <a:ext cx="10515600" cy="1481188"/>
          </a:xfrm>
        </p:spPr>
        <p:txBody>
          <a:bodyPr>
            <a:normAutofit/>
          </a:bodyPr>
          <a:lstStyle/>
          <a:p>
            <a:pPr algn="ctr"/>
            <a:r>
              <a:rPr lang="en-IN" sz="4000" u="sng" dirty="0"/>
              <a:t>Demonstration: Identifying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8FFA8B-80DD-02FD-8134-6CCB210C5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128"/>
            <a:ext cx="3990968" cy="4272681"/>
          </a:xfrm>
        </p:spPr>
        <p:txBody>
          <a:bodyPr>
            <a:normAutofit/>
          </a:bodyPr>
          <a:lstStyle/>
          <a:p>
            <a:r>
              <a:rPr lang="en-US" sz="1700"/>
              <a:t>Seasonal-Trend Decomposition (STL) revealed clear annual seasonality in Microsoft’s stock prices.</a:t>
            </a:r>
          </a:p>
          <a:p>
            <a:r>
              <a:rPr lang="en-US" sz="1700"/>
              <a:t>Seasonal components aligned with recurring corporate events like earnings and product launches.</a:t>
            </a:r>
          </a:p>
          <a:p>
            <a:r>
              <a:rPr lang="en-US" sz="1700"/>
              <a:t>Fourier Transform highlighted long-term cycles influenced by broader market dynamics.</a:t>
            </a:r>
          </a:p>
          <a:p>
            <a:r>
              <a:rPr lang="en-US" sz="1700"/>
              <a:t>Identified patterns were consistent with Microsoft’s corporate calendar of key events.</a:t>
            </a:r>
          </a:p>
          <a:p>
            <a:r>
              <a:rPr lang="en-US" sz="1700"/>
              <a:t>These insights informed the development of forecasting models for price prediction.</a:t>
            </a:r>
          </a:p>
          <a:p>
            <a:endParaRPr lang="en-IN" sz="1700"/>
          </a:p>
        </p:txBody>
      </p:sp>
      <p:pic>
        <p:nvPicPr>
          <p:cNvPr id="4" name="Picture 3" descr="A graph showing the price of a stock&#10;&#10;Description automatically generated">
            <a:extLst>
              <a:ext uri="{FF2B5EF4-FFF2-40B4-BE49-F238E27FC236}">
                <a16:creationId xmlns="" xmlns:a16="http://schemas.microsoft.com/office/drawing/2014/main" id="{958843AA-0C85-3F9B-D8EB-8AE407A34B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606" r="5359" b="1"/>
          <a:stretch/>
        </p:blipFill>
        <p:spPr>
          <a:xfrm>
            <a:off x="5191128" y="1847129"/>
            <a:ext cx="6162670" cy="427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="" xmlns:a16="http://schemas.microsoft.com/office/drawing/2014/main" id="{9427AF5F-9A0E-42B7-A252-FD64C9885F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EDDC03-DDA8-6E11-2334-EAC56ED17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IN" sz="4000" u="sng" dirty="0"/>
              <a:t>Demonstration: Forecasting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E41925-204E-0079-81AA-9FD907BF8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en-US" sz="1700"/>
              <a:t>Seasonal ARIMA (SARIMA) incorporated trend, seasonal, and cyclical components for prediction.</a:t>
            </a:r>
          </a:p>
          <a:p>
            <a:r>
              <a:rPr lang="en-US" sz="1700"/>
              <a:t>Holt-Winters Exponential Smoothing captured both trend and seasonality in stock prices.</a:t>
            </a:r>
          </a:p>
          <a:p>
            <a:r>
              <a:rPr lang="en-US" sz="1700"/>
              <a:t>Models were trained using historical Microsoft stock price data spanning two years.</a:t>
            </a:r>
          </a:p>
          <a:p>
            <a:r>
              <a:rPr lang="en-US" sz="1700"/>
              <a:t>Forecast accuracy was measured using Root Mean Squared Error (RMSE) for comparison.</a:t>
            </a:r>
          </a:p>
          <a:p>
            <a:r>
              <a:rPr lang="en-US" sz="1700"/>
              <a:t>Outputs demonstrated clear alignment between seasonal components and stock price predictions.</a:t>
            </a:r>
          </a:p>
          <a:p>
            <a:endParaRPr lang="en-IN" sz="1700"/>
          </a:p>
        </p:txBody>
      </p:sp>
      <p:pic>
        <p:nvPicPr>
          <p:cNvPr id="5" name="Picture 4" descr="A graph showing a price&#10;&#10;Description automatically generated">
            <a:extLst>
              <a:ext uri="{FF2B5EF4-FFF2-40B4-BE49-F238E27FC236}">
                <a16:creationId xmlns="" xmlns:a16="http://schemas.microsoft.com/office/drawing/2014/main" id="{23F989BF-5762-10D6-B47D-089E10BE9D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44" r="12021" b="-1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7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9427AF5F-9A0E-42B7-A252-FD64C9885F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B29A11-03CD-C332-41F2-1F5D7A49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IN" sz="4000" u="sng" dirty="0"/>
              <a:t>Demonstration: SARIMA 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A11090-05BB-80A1-C5AB-D2A278AAE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en-US" sz="1700"/>
              <a:t>The SARIMA model demonstrated robust accuracy in forecasting stock prices over test periods.</a:t>
            </a:r>
          </a:p>
          <a:p>
            <a:r>
              <a:rPr lang="en-US" sz="1700"/>
              <a:t>Seasonal components improved prediction reliability, capturing recurring fluctuations in stock prices.</a:t>
            </a:r>
          </a:p>
          <a:p>
            <a:r>
              <a:rPr lang="en-US" sz="1700"/>
              <a:t>Cyclical patterns from Fourier analysis enhanced the SARIMA model's performance.</a:t>
            </a:r>
          </a:p>
          <a:p>
            <a:r>
              <a:rPr lang="en-US" sz="1700"/>
              <a:t>Forecasted values closely matched actual stock prices with minimal residual errors.</a:t>
            </a:r>
          </a:p>
          <a:p>
            <a:r>
              <a:rPr lang="en-US" sz="1700"/>
              <a:t>The SARIMA model achieved lower RMSE compared to other tested forecasting models.</a:t>
            </a:r>
          </a:p>
          <a:p>
            <a:endParaRPr lang="en-IN" sz="170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7D516BB-C079-768F-2C67-D6B1ABF738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09" r="1245" b="1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2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884</Words>
  <Application>Microsoft Office PowerPoint</Application>
  <PresentationFormat>Custom</PresentationFormat>
  <Paragraphs>81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REPORT ON SEASONAL AND CYCLICAL PATTERNS IN MICROSOFT STOCK PRICES </vt:lpstr>
      <vt:lpstr>Introduction</vt:lpstr>
      <vt:lpstr>Problem</vt:lpstr>
      <vt:lpstr>Research Questions:</vt:lpstr>
      <vt:lpstr>Solution</vt:lpstr>
      <vt:lpstr>Demonstration: Data Preparation</vt:lpstr>
      <vt:lpstr>Demonstration: Identifying Patterns</vt:lpstr>
      <vt:lpstr>Demonstration: Forecasting Models</vt:lpstr>
      <vt:lpstr>Demonstration: SARIMA Model Results</vt:lpstr>
      <vt:lpstr>Demonstration: Holt-Winters Model Results</vt:lpstr>
      <vt:lpstr>Comparative Analysis</vt:lpstr>
      <vt:lpstr>Research Questions Addressed</vt:lpstr>
      <vt:lpstr>Results :</vt:lpstr>
      <vt:lpstr>Implications and Significance</vt:lpstr>
      <vt:lpstr>Conclusion and Future Works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22</cp:revision>
  <dcterms:created xsi:type="dcterms:W3CDTF">2024-12-04T14:35:12Z</dcterms:created>
  <dcterms:modified xsi:type="dcterms:W3CDTF">2024-12-06T23:28:27Z</dcterms:modified>
</cp:coreProperties>
</file>