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1FFB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2"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1600200"/>
            <a:ext cx="6820027" cy="663002"/>
          </a:xfrm>
          <a:prstGeom prst="rect">
            <a:avLst/>
          </a:prstGeom>
        </p:spPr>
        <p:txBody>
          <a:bodyPr vert="horz" wrap="square" lIns="0" tIns="16510" rIns="0" bIns="0" rtlCol="0" anchor="t">
            <a:spAutoFit/>
          </a:bodyPr>
          <a:lstStyle/>
          <a:p>
            <a:pPr marL="3213735" algn="l">
              <a:spcBef>
                <a:spcPts val="130"/>
              </a:spcBef>
            </a:pPr>
            <a:r>
              <a:rPr lang="en-US" b="1" spc="15" dirty="0">
                <a:latin typeface="Constantia"/>
              </a:rPr>
              <a:t>G</a:t>
            </a:r>
            <a:r>
              <a:rPr lang="en-US" b="1" spc="15" dirty="0" smtClean="0">
                <a:latin typeface="Constantia"/>
              </a:rPr>
              <a:t> KALYANI</a:t>
            </a:r>
            <a:r>
              <a:rPr lang="en-US" b="1" spc="15" dirty="0">
                <a:latin typeface="Constantia"/>
              </a:rPr>
              <a:t> </a:t>
            </a:r>
          </a:p>
        </p:txBody>
      </p:sp>
      <p:sp>
        <p:nvSpPr>
          <p:cNvPr id="8" name="object 8"/>
          <p:cNvSpPr txBox="1"/>
          <p:nvPr/>
        </p:nvSpPr>
        <p:spPr>
          <a:xfrm>
            <a:off x="5943602" y="2362204"/>
            <a:ext cx="3362452" cy="505267"/>
          </a:xfrm>
          <a:prstGeom prst="rect">
            <a:avLst/>
          </a:prstGeom>
        </p:spPr>
        <p:txBody>
          <a:bodyPr vert="horz" wrap="square" lIns="0" tIns="12700" rIns="0" bIns="0" rtlCol="0" anchor="t">
            <a:spAutoFit/>
          </a:bodyPr>
          <a:lstStyle/>
          <a:p>
            <a:pPr marL="12700">
              <a:spcBef>
                <a:spcPts val="100"/>
              </a:spcBef>
            </a:pPr>
            <a:r>
              <a:rPr lang="en-US" sz="3200" b="1" spc="10" dirty="0">
                <a:solidFill>
                  <a:schemeClr val="tx2">
                    <a:lumMod val="50000"/>
                  </a:schemeClr>
                </a:solidFill>
                <a:latin typeface="Constantia"/>
                <a:cs typeface="Trebuchet MS"/>
              </a:rPr>
              <a:t>Keylogger</a:t>
            </a:r>
            <a:r>
              <a:rPr lang="en-US" sz="3200" b="1" spc="-165" dirty="0">
                <a:solidFill>
                  <a:schemeClr val="tx2">
                    <a:lumMod val="50000"/>
                  </a:schemeClr>
                </a:solidFill>
                <a:latin typeface="Constantia"/>
                <a:cs typeface="Trebuchet MS"/>
              </a:rPr>
              <a:t> </a:t>
            </a:r>
            <a:endParaRPr lang="en-US" sz="3200" b="1">
              <a:solidFill>
                <a:schemeClr val="tx2">
                  <a:lumMod val="50000"/>
                </a:schemeClr>
              </a:solidFill>
              <a:latin typeface="Constantia"/>
              <a:cs typeface="Trebuchet MS"/>
            </a:endParaRPr>
          </a:p>
        </p:txBody>
      </p:sp>
      <p:pic>
        <p:nvPicPr>
          <p:cNvPr id="9" name="object 9"/>
          <p:cNvPicPr/>
          <p:nvPr/>
        </p:nvPicPr>
        <p:blipFill>
          <a:blip r:embed="rId2" cstate="print"/>
          <a:stretch>
            <a:fillRect/>
          </a:stretch>
        </p:blipFill>
        <p:spPr>
          <a:xfrm>
            <a:off x="676275" y="6467479"/>
            <a:ext cx="2143125" cy="200025"/>
          </a:xfrm>
          <a:prstGeom prst="rect">
            <a:avLst/>
          </a:prstGeom>
        </p:spPr>
      </p:pic>
      <p:sp>
        <p:nvSpPr>
          <p:cNvPr id="10" name="object 10"/>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5" y="457203"/>
            <a:ext cx="3114675" cy="598241"/>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a:extLst>
              <a:ext uri="{FF2B5EF4-FFF2-40B4-BE49-F238E27FC236}">
                <a16:creationId xmlns="" xmlns:a16="http://schemas.microsoft.com/office/drawing/2014/main" id="{B63FDCDC-907E-C437-21CA-CF78305829FF}"/>
              </a:ext>
            </a:extLst>
          </p:cNvPr>
          <p:cNvSpPr txBox="1"/>
          <p:nvPr/>
        </p:nvSpPr>
        <p:spPr>
          <a:xfrm>
            <a:off x="659610" y="1787033"/>
            <a:ext cx="8693943" cy="3416320"/>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r>
              <a:rPr lang="en-US" dirty="0"/>
              <a:t/>
            </a: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8"/>
            <a:ext cx="3909695" cy="1978747"/>
          </a:xfrm>
          <a:prstGeom prst="rect">
            <a:avLst/>
          </a:prstGeom>
        </p:spPr>
        <p:txBody>
          <a:bodyPr vert="horz" wrap="square" lIns="0" tIns="16510" rIns="0" bIns="0" rtlCol="0" anchor="t">
            <a:spAutoFit/>
          </a:bodyPr>
          <a:lstStyle/>
          <a:p>
            <a:pPr marL="12700">
              <a:lnSpc>
                <a:spcPct val="100000"/>
              </a:lnSpc>
              <a:spcBef>
                <a:spcPts val="130"/>
              </a:spcBef>
            </a:pPr>
            <a:r>
              <a:rPr sz="4250" spc="5" dirty="0"/>
              <a:t>PROJECT</a:t>
            </a:r>
            <a:r>
              <a:rPr sz="4250" spc="-85" dirty="0"/>
              <a:t> </a:t>
            </a:r>
            <a:r>
              <a:rPr sz="4250" spc="25" dirty="0"/>
              <a:t>TITLE</a:t>
            </a:r>
            <a:r>
              <a:rPr lang="en-US" sz="4250" spc="25" dirty="0"/>
              <a:t/>
            </a:r>
            <a:br>
              <a:rPr lang="en-US" sz="4250" spc="25" dirty="0"/>
            </a:br>
            <a:r>
              <a:rPr lang="en-IN" sz="4250" spc="25" dirty="0"/>
              <a:t/>
            </a:r>
            <a:br>
              <a:rPr lang="en-IN" sz="4250" spc="25" dirty="0"/>
            </a:b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E76CAFBB-E32C-C3CE-DE47-5629C6179827}"/>
              </a:ext>
            </a:extLst>
          </p:cNvPr>
          <p:cNvSpPr txBox="1"/>
          <p:nvPr/>
        </p:nvSpPr>
        <p:spPr>
          <a:xfrm>
            <a:off x="1988276" y="2471540"/>
            <a:ext cx="512257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nstantia"/>
              </a:rPr>
              <a:t>KEY LOGGER</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9" name="TextBox 28">
            <a:extLst>
              <a:ext uri="{FF2B5EF4-FFF2-40B4-BE49-F238E27FC236}">
                <a16:creationId xmlns="" xmlns:a16="http://schemas.microsoft.com/office/drawing/2014/main" id="{7D04719F-E93D-2150-0892-C107DE49EDC8}"/>
              </a:ext>
            </a:extLst>
          </p:cNvPr>
          <p:cNvSpPr txBox="1"/>
          <p:nvPr/>
        </p:nvSpPr>
        <p:spPr>
          <a:xfrm>
            <a:off x="923189" y="1640729"/>
            <a:ext cx="110045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ea typeface="Arial"/>
                <a:cs typeface="Arial"/>
              </a:rPr>
              <a:t/>
            </a:r>
            <a:br>
              <a:rPr lang="en-IN" sz="2800" dirty="0">
                <a:latin typeface="Calibri"/>
                <a:ea typeface="Arial"/>
                <a:cs typeface="Arial"/>
              </a:rPr>
            </a:br>
            <a:r>
              <a:rPr lang="en-US" sz="2800" baseline="0" dirty="0">
                <a:solidFill>
                  <a:srgbClr val="444444"/>
                </a:solidFill>
                <a:latin typeface="Calibri"/>
                <a:ea typeface="Arial"/>
                <a:cs typeface="Arial"/>
              </a:rPr>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r>
              <a:rPr lang="en-IN" sz="2800" dirty="0">
                <a:solidFill>
                  <a:srgbClr val="444444"/>
                </a:solidFill>
                <a:latin typeface="Calibri"/>
                <a:ea typeface="Arial"/>
                <a:cs typeface="Arial"/>
              </a:rPr>
              <a:t>​</a:t>
            </a:r>
            <a:endParaRPr lang="en-US" sz="2800">
              <a:cs typeface="Calibri"/>
            </a:endParaRPr>
          </a:p>
        </p:txBody>
      </p:sp>
      <p:sp>
        <p:nvSpPr>
          <p:cNvPr id="30" name="TextBox 29">
            <a:extLst>
              <a:ext uri="{FF2B5EF4-FFF2-40B4-BE49-F238E27FC236}">
                <a16:creationId xmlns="" xmlns:a16="http://schemas.microsoft.com/office/drawing/2014/main" id="{27B7E3CD-376B-3BD2-C34A-87B72CD40B1E}"/>
              </a:ext>
            </a:extLst>
          </p:cNvPr>
          <p:cNvSpPr txBox="1"/>
          <p:nvPr/>
        </p:nvSpPr>
        <p:spPr>
          <a:xfrm>
            <a:off x="428034" y="552298"/>
            <a:ext cx="47497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rgbClr val="444444"/>
                </a:solidFill>
                <a:latin typeface="Constantia"/>
                <a:cs typeface="Calibri"/>
              </a:rPr>
              <a:t>AGENDA </a:t>
            </a:r>
            <a:endParaRPr lang="en-US" sz="3600">
              <a:latin typeface="Constantia"/>
            </a:endParaRPr>
          </a:p>
        </p:txBody>
      </p:sp>
    </p:spTree>
    <p:extLst>
      <p:ext uri="{BB962C8B-B14F-4D97-AF65-F5344CB8AC3E}">
        <p14:creationId xmlns=""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object 9"/>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a:extLst>
              <a:ext uri="{FF2B5EF4-FFF2-40B4-BE49-F238E27FC236}">
                <a16:creationId xmlns="" xmlns:a16="http://schemas.microsoft.com/office/drawing/2014/main" id="{29EDDE17-BDDF-0FBD-43E2-AC3E6E32FE14}"/>
              </a:ext>
            </a:extLst>
          </p:cNvPr>
          <p:cNvSpPr txBox="1"/>
          <p:nvPr/>
        </p:nvSpPr>
        <p:spPr>
          <a:xfrm>
            <a:off x="145259" y="1621967"/>
            <a:ext cx="9227343" cy="3046988"/>
          </a:xfrm>
          <a:prstGeom prst="rect">
            <a:avLst/>
          </a:prstGeom>
          <a:noFill/>
        </p:spPr>
        <p:txBody>
          <a:bodyPr wrap="square" lIns="91440" tIns="45720" rIns="91440" bIns="45720" anchor="t">
            <a:spAutoFit/>
          </a:bodyPr>
          <a:lstStyle/>
          <a:p>
            <a:r>
              <a:rPr lang="en-US" sz="3200" b="0" i="0" dirty="0">
                <a:solidFill>
                  <a:schemeClr val="tx2">
                    <a:lumMod val="50000"/>
                  </a:schemeClr>
                </a:solidFill>
                <a:effectLst/>
                <a:latin typeface="Calibri"/>
                <a:cs typeface="Calibri"/>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a:solidFill>
                <a:schemeClr val="tx2">
                  <a:lumMod val="50000"/>
                </a:schemeClr>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object 9"/>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8" name="TextBox 17">
            <a:extLst>
              <a:ext uri="{FF2B5EF4-FFF2-40B4-BE49-F238E27FC236}">
                <a16:creationId xmlns="" xmlns:a16="http://schemas.microsoft.com/office/drawing/2014/main" id="{1A989B6B-AAFF-A3BE-3B96-EE98E764A6BD}"/>
              </a:ext>
            </a:extLst>
          </p:cNvPr>
          <p:cNvSpPr txBox="1"/>
          <p:nvPr/>
        </p:nvSpPr>
        <p:spPr>
          <a:xfrm>
            <a:off x="304803" y="2019303"/>
            <a:ext cx="8846343" cy="2554545"/>
          </a:xfrm>
          <a:prstGeom prst="rect">
            <a:avLst/>
          </a:prstGeom>
          <a:noFill/>
        </p:spPr>
        <p:txBody>
          <a:bodyPr wrap="square" lIns="91440" tIns="45720" rIns="91440" bIns="45720" anchor="t">
            <a:spAutoFit/>
          </a:bodyPr>
          <a:lstStyle/>
          <a:p>
            <a:r>
              <a:rPr lang="en-US" sz="3200" b="0" i="0" dirty="0">
                <a:effectLst/>
                <a:latin typeface="Calibri"/>
                <a:cs typeface="Calibri"/>
              </a:rPr>
              <a:t>the keylogger monitors the keystrokes on the operating system you are using, checking the paths each keystroke goes through. In this way, a software keylogger can keep track of your keystrokes and record each one.</a:t>
            </a:r>
            <a:endParaRPr lang="en-IN" sz="3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object 7"/>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 xmlns:a16="http://schemas.microsoft.com/office/drawing/2014/main" id="{81F9AD6E-F2F4-B376-C1A6-A4CD7CBDE220}"/>
              </a:ext>
            </a:extLst>
          </p:cNvPr>
          <p:cNvSpPr txBox="1"/>
          <p:nvPr/>
        </p:nvSpPr>
        <p:spPr>
          <a:xfrm>
            <a:off x="533403" y="1847850"/>
            <a:ext cx="8770143" cy="2677656"/>
          </a:xfrm>
          <a:prstGeom prst="rect">
            <a:avLst/>
          </a:prstGeom>
          <a:noFill/>
        </p:spPr>
        <p:txBody>
          <a:bodyPr wrap="square" lIns="91440" tIns="45720" rIns="91440" bIns="45720" anchor="t">
            <a:spAutoFit/>
          </a:bodyPr>
          <a:lstStyle/>
          <a:p>
            <a:r>
              <a:rPr lang="en-US" sz="2800" b="1" i="0" dirty="0">
                <a:solidFill>
                  <a:srgbClr val="000000"/>
                </a:solidFill>
                <a:effectLst/>
                <a:highlight>
                  <a:srgbClr val="FFFFFF"/>
                </a:highlight>
                <a:latin typeface="Calibri"/>
                <a:cs typeface="Calibri"/>
              </a:rPr>
              <a:t>Keyloggers</a:t>
            </a:r>
            <a:r>
              <a:rPr lang="en-US" sz="2800" b="0" i="0" dirty="0">
                <a:solidFill>
                  <a:srgbClr val="000000"/>
                </a:solidFill>
                <a:effectLst/>
                <a:highlight>
                  <a:srgbClr val="FFFFFF"/>
                </a:highlight>
                <a:latin typeface="Calibri"/>
                <a:cs typeface="Calibri"/>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2643493"/>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object 8"/>
          <p:cNvSpPr txBox="1"/>
          <p:nvPr/>
        </p:nvSpPr>
        <p:spPr>
          <a:xfrm>
            <a:off x="739777" y="6473339"/>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 xmlns:a16="http://schemas.microsoft.com/office/drawing/2014/main" id="{884BF712-025A-6854-A11D-DC7BA96CF946}"/>
              </a:ext>
            </a:extLst>
          </p:cNvPr>
          <p:cNvSpPr txBox="1"/>
          <p:nvPr/>
        </p:nvSpPr>
        <p:spPr>
          <a:xfrm>
            <a:off x="3037232" y="2312766"/>
            <a:ext cx="8390267" cy="3046988"/>
          </a:xfrm>
          <a:prstGeom prst="rect">
            <a:avLst/>
          </a:prstGeom>
          <a:noFill/>
        </p:spPr>
        <p:txBody>
          <a:bodyPr wrap="square" lIns="91440" tIns="45720" rIns="91440" bIns="45720" anchor="t">
            <a:spAutoFit/>
          </a:bodyPr>
          <a:lstStyle/>
          <a:p>
            <a:r>
              <a:rPr lang="en-US" i="0" dirty="0">
                <a:effectLst/>
                <a:latin typeface="Calibri"/>
                <a:cs typeface="Calibri"/>
              </a:rPr>
              <a:t> </a:t>
            </a:r>
            <a:r>
              <a:rPr lang="en-US" sz="2400" i="0" dirty="0">
                <a:effectLst/>
                <a:latin typeface="Calibri"/>
                <a:cs typeface="Calibri"/>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latin typeface="Calibri"/>
                <a:cs typeface="Calibri"/>
              </a:rPr>
              <a:t>TheOneSpy</a:t>
            </a:r>
            <a:r>
              <a:rPr lang="en-US" sz="2400" i="0" dirty="0">
                <a:effectLst/>
                <a:latin typeface="Calibri"/>
                <a:cs typeface="Calibri"/>
              </a:rPr>
              <a:t>. Individuals use it as an opportunity to guarantee the assurance of their families, organizations, and the ones they care about</a:t>
            </a:r>
            <a:r>
              <a:rPr lang="en-US" sz="2400" b="0" i="0" dirty="0">
                <a:effectLst/>
                <a:latin typeface="Calibri"/>
                <a:cs typeface="Calibri"/>
              </a:rPr>
              <a:t>.</a:t>
            </a:r>
            <a:endParaRPr lang="en-IN" sz="2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6" y="654938"/>
            <a:ext cx="754316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 xmlns:a16="http://schemas.microsoft.com/office/drawing/2014/main" id="{734ECB60-043F-CDB4-18FD-2867010382FA}"/>
              </a:ext>
            </a:extLst>
          </p:cNvPr>
          <p:cNvSpPr txBox="1"/>
          <p:nvPr/>
        </p:nvSpPr>
        <p:spPr>
          <a:xfrm>
            <a:off x="2362201" y="1848093"/>
            <a:ext cx="9634387" cy="4401205"/>
          </a:xfrm>
          <a:prstGeom prst="rect">
            <a:avLst/>
          </a:prstGeom>
          <a:noFill/>
        </p:spPr>
        <p:txBody>
          <a:bodyPr wrap="square" lIns="91440" tIns="45720" rIns="91440" bIns="45720" anchor="t">
            <a:spAutoFit/>
          </a:bodyPr>
          <a:lstStyle/>
          <a:p>
            <a:pPr algn="l"/>
            <a:r>
              <a:rPr lang="en-US" sz="2800" b="0" i="0" dirty="0">
                <a:effectLst/>
                <a:latin typeface="Calibri"/>
                <a:cs typeface="Calibri"/>
              </a:rPr>
              <a:t>A </a:t>
            </a:r>
            <a:r>
              <a:rPr lang="en-US" sz="2800" i="0" u="sng" strike="noStrike" dirty="0">
                <a:effectLst/>
                <a:latin typeface="Calibri"/>
                <a:cs typeface="Calibri"/>
                <a:hlinkClick r:id="rId3" tooltip="Keystroke Logging">
                  <a:extLst>
                    <a:ext uri="{A12FA001-AC4F-418D-AE19-62706E023703}">
                      <ahyp:hlinkClr xmlns="" xmlns:ahyp="http://schemas.microsoft.com/office/drawing/2018/hyperlinkcolor" val="tx"/>
                    </a:ext>
                  </a:extLst>
                </a:hlinkClick>
              </a:rPr>
              <a:t>keylogger</a:t>
            </a:r>
            <a:r>
              <a:rPr lang="en-US" sz="2800" b="0" i="0" dirty="0">
                <a:effectLst/>
                <a:latin typeface="Calibri"/>
                <a:cs typeface="Calibri"/>
              </a:rPr>
              <a:t> is a type of surveillance technology used to monitor and record each keystroke typed on a specific computer's keyboard. In this tutorial, you will learn how to write a keylogger in Python.</a:t>
            </a:r>
          </a:p>
          <a:p>
            <a:pPr algn="l"/>
            <a:r>
              <a:rPr lang="en-US" sz="2800" b="0" i="0" dirty="0">
                <a:effectLst/>
                <a:latin typeface="Calibri"/>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5"/>
            <a:ext cx="2811780" cy="289823"/>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 xmlns:a16="http://schemas.microsoft.com/office/drawing/2014/main" id="{0731971E-EF7F-B1F1-8878-2626BDC5E35D}"/>
              </a:ext>
            </a:extLst>
          </p:cNvPr>
          <p:cNvSpPr txBox="1"/>
          <p:nvPr/>
        </p:nvSpPr>
        <p:spPr>
          <a:xfrm>
            <a:off x="718476" y="2189199"/>
            <a:ext cx="11130987" cy="3170099"/>
          </a:xfrm>
          <a:prstGeom prst="rect">
            <a:avLst/>
          </a:prstGeom>
          <a:noFill/>
        </p:spPr>
        <p:txBody>
          <a:bodyPr wrap="square" lIns="91440" tIns="45720" rIns="91440" bIns="45720" anchor="t">
            <a:spAutoFit/>
          </a:bodyPr>
          <a:lstStyle/>
          <a:p>
            <a:r>
              <a:rPr lang="en-US" sz="2000" b="0" i="0" dirty="0">
                <a:effectLst/>
                <a:latin typeface="Calibri"/>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TotalTime>
  <Words>379</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 KALYANI </vt:lpstr>
      <vt:lpstr>PROJECT TITLE  </vt:lpstr>
      <vt:lpstr>Slide 3</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Admin</cp:lastModifiedBy>
  <cp:revision>86</cp:revision>
  <dcterms:created xsi:type="dcterms:W3CDTF">2024-06-03T05:48:59Z</dcterms:created>
  <dcterms:modified xsi:type="dcterms:W3CDTF">2024-06-17T04:48:39Z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