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8"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F1556B-832B-4EE9-9EEC-E41FB46FE0D4}"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E4733CF0-EBEA-4BF1-9FF0-8874A395304E}">
      <dgm:prSet/>
      <dgm:spPr/>
      <dgm:t>
        <a:bodyPr/>
        <a:lstStyle/>
        <a:p>
          <a:r>
            <a:rPr lang="en-IN"/>
            <a:t>.NET is a framework to develop software applications. It is designed and developed by Microsoft and the first beta version released in 2000.</a:t>
          </a:r>
          <a:endParaRPr lang="en-US"/>
        </a:p>
      </dgm:t>
    </dgm:pt>
    <dgm:pt modelId="{FF7CABFF-93B9-473A-BE8E-A3CCBA609828}" type="parTrans" cxnId="{F1995D5C-02D5-4A58-B3A8-A30D37D208EB}">
      <dgm:prSet/>
      <dgm:spPr/>
      <dgm:t>
        <a:bodyPr/>
        <a:lstStyle/>
        <a:p>
          <a:endParaRPr lang="en-US"/>
        </a:p>
      </dgm:t>
    </dgm:pt>
    <dgm:pt modelId="{CFC3C624-5639-4E10-AD65-CCA1F5CBF46F}" type="sibTrans" cxnId="{F1995D5C-02D5-4A58-B3A8-A30D37D208EB}">
      <dgm:prSet/>
      <dgm:spPr/>
      <dgm:t>
        <a:bodyPr/>
        <a:lstStyle/>
        <a:p>
          <a:endParaRPr lang="en-US"/>
        </a:p>
      </dgm:t>
    </dgm:pt>
    <dgm:pt modelId="{E28211E5-2696-47CC-A643-D9CFBA97D157}">
      <dgm:prSet/>
      <dgm:spPr/>
      <dgm:t>
        <a:bodyPr/>
        <a:lstStyle/>
        <a:p>
          <a:r>
            <a:rPr lang="en-IN"/>
            <a:t>It is used to develop applications for web, Windows, phone. Moreover, it provides a broad range of functionalities and support.</a:t>
          </a:r>
          <a:endParaRPr lang="en-US"/>
        </a:p>
      </dgm:t>
    </dgm:pt>
    <dgm:pt modelId="{8A20FF2F-247F-4DBF-95AB-E3889BC69E89}" type="parTrans" cxnId="{9B687940-FA6D-4FBD-AE03-7A3E60D91C2F}">
      <dgm:prSet/>
      <dgm:spPr/>
      <dgm:t>
        <a:bodyPr/>
        <a:lstStyle/>
        <a:p>
          <a:endParaRPr lang="en-US"/>
        </a:p>
      </dgm:t>
    </dgm:pt>
    <dgm:pt modelId="{EC9449D4-F6F9-4D85-8739-FFB5F819DB92}" type="sibTrans" cxnId="{9B687940-FA6D-4FBD-AE03-7A3E60D91C2F}">
      <dgm:prSet/>
      <dgm:spPr/>
      <dgm:t>
        <a:bodyPr/>
        <a:lstStyle/>
        <a:p>
          <a:endParaRPr lang="en-US"/>
        </a:p>
      </dgm:t>
    </dgm:pt>
    <dgm:pt modelId="{5F116CB3-5080-4700-9FD4-13EC5190F6B4}">
      <dgm:prSet/>
      <dgm:spPr/>
      <dgm:t>
        <a:bodyPr/>
        <a:lstStyle/>
        <a:p>
          <a:r>
            <a:rPr lang="en-IN"/>
            <a:t>This framework provides various services like memory management, networking, security, memory management, and type-safety.</a:t>
          </a:r>
          <a:endParaRPr lang="en-US"/>
        </a:p>
      </dgm:t>
    </dgm:pt>
    <dgm:pt modelId="{2251B7C6-3354-414F-9D40-0D69FA692177}" type="parTrans" cxnId="{554FC7F5-C140-4BA7-B962-862801939389}">
      <dgm:prSet/>
      <dgm:spPr/>
      <dgm:t>
        <a:bodyPr/>
        <a:lstStyle/>
        <a:p>
          <a:endParaRPr lang="en-US"/>
        </a:p>
      </dgm:t>
    </dgm:pt>
    <dgm:pt modelId="{9694A77D-5EB6-4694-91F0-A0F5A3AAB80B}" type="sibTrans" cxnId="{554FC7F5-C140-4BA7-B962-862801939389}">
      <dgm:prSet/>
      <dgm:spPr/>
      <dgm:t>
        <a:bodyPr/>
        <a:lstStyle/>
        <a:p>
          <a:endParaRPr lang="en-US"/>
        </a:p>
      </dgm:t>
    </dgm:pt>
    <dgm:pt modelId="{CFB06DDA-25F5-484D-96AA-F0CD62EB57DB}" type="pres">
      <dgm:prSet presAssocID="{73F1556B-832B-4EE9-9EEC-E41FB46FE0D4}" presName="outerComposite" presStyleCnt="0">
        <dgm:presLayoutVars>
          <dgm:chMax val="5"/>
          <dgm:dir/>
          <dgm:resizeHandles val="exact"/>
        </dgm:presLayoutVars>
      </dgm:prSet>
      <dgm:spPr/>
    </dgm:pt>
    <dgm:pt modelId="{C386C614-7BE6-4685-8207-D0372B585433}" type="pres">
      <dgm:prSet presAssocID="{73F1556B-832B-4EE9-9EEC-E41FB46FE0D4}" presName="dummyMaxCanvas" presStyleCnt="0">
        <dgm:presLayoutVars/>
      </dgm:prSet>
      <dgm:spPr/>
    </dgm:pt>
    <dgm:pt modelId="{F1E35EB2-5153-4DBE-BB17-4671ABF833EA}" type="pres">
      <dgm:prSet presAssocID="{73F1556B-832B-4EE9-9EEC-E41FB46FE0D4}" presName="ThreeNodes_1" presStyleLbl="node1" presStyleIdx="0" presStyleCnt="3">
        <dgm:presLayoutVars>
          <dgm:bulletEnabled val="1"/>
        </dgm:presLayoutVars>
      </dgm:prSet>
      <dgm:spPr/>
    </dgm:pt>
    <dgm:pt modelId="{1FC114F0-1EF4-459C-B9B9-92381BF1A359}" type="pres">
      <dgm:prSet presAssocID="{73F1556B-832B-4EE9-9EEC-E41FB46FE0D4}" presName="ThreeNodes_2" presStyleLbl="node1" presStyleIdx="1" presStyleCnt="3">
        <dgm:presLayoutVars>
          <dgm:bulletEnabled val="1"/>
        </dgm:presLayoutVars>
      </dgm:prSet>
      <dgm:spPr/>
    </dgm:pt>
    <dgm:pt modelId="{C34C28C6-CA25-4C70-98A7-0AE118C9DDC1}" type="pres">
      <dgm:prSet presAssocID="{73F1556B-832B-4EE9-9EEC-E41FB46FE0D4}" presName="ThreeNodes_3" presStyleLbl="node1" presStyleIdx="2" presStyleCnt="3">
        <dgm:presLayoutVars>
          <dgm:bulletEnabled val="1"/>
        </dgm:presLayoutVars>
      </dgm:prSet>
      <dgm:spPr/>
    </dgm:pt>
    <dgm:pt modelId="{742F3944-9E4D-4EAE-B51F-9E221B8CF18C}" type="pres">
      <dgm:prSet presAssocID="{73F1556B-832B-4EE9-9EEC-E41FB46FE0D4}" presName="ThreeConn_1-2" presStyleLbl="fgAccFollowNode1" presStyleIdx="0" presStyleCnt="2">
        <dgm:presLayoutVars>
          <dgm:bulletEnabled val="1"/>
        </dgm:presLayoutVars>
      </dgm:prSet>
      <dgm:spPr/>
    </dgm:pt>
    <dgm:pt modelId="{017B424D-B92E-414E-A32E-E2C9DACAFA88}" type="pres">
      <dgm:prSet presAssocID="{73F1556B-832B-4EE9-9EEC-E41FB46FE0D4}" presName="ThreeConn_2-3" presStyleLbl="fgAccFollowNode1" presStyleIdx="1" presStyleCnt="2">
        <dgm:presLayoutVars>
          <dgm:bulletEnabled val="1"/>
        </dgm:presLayoutVars>
      </dgm:prSet>
      <dgm:spPr/>
    </dgm:pt>
    <dgm:pt modelId="{713C8907-9C77-4169-A14E-5EC858C5B0E3}" type="pres">
      <dgm:prSet presAssocID="{73F1556B-832B-4EE9-9EEC-E41FB46FE0D4}" presName="ThreeNodes_1_text" presStyleLbl="node1" presStyleIdx="2" presStyleCnt="3">
        <dgm:presLayoutVars>
          <dgm:bulletEnabled val="1"/>
        </dgm:presLayoutVars>
      </dgm:prSet>
      <dgm:spPr/>
    </dgm:pt>
    <dgm:pt modelId="{95C49DCB-6658-4746-8921-AD3E9459B42B}" type="pres">
      <dgm:prSet presAssocID="{73F1556B-832B-4EE9-9EEC-E41FB46FE0D4}" presName="ThreeNodes_2_text" presStyleLbl="node1" presStyleIdx="2" presStyleCnt="3">
        <dgm:presLayoutVars>
          <dgm:bulletEnabled val="1"/>
        </dgm:presLayoutVars>
      </dgm:prSet>
      <dgm:spPr/>
    </dgm:pt>
    <dgm:pt modelId="{03B0207A-6A56-416A-8588-F8ED3E74311D}" type="pres">
      <dgm:prSet presAssocID="{73F1556B-832B-4EE9-9EEC-E41FB46FE0D4}" presName="ThreeNodes_3_text" presStyleLbl="node1" presStyleIdx="2" presStyleCnt="3">
        <dgm:presLayoutVars>
          <dgm:bulletEnabled val="1"/>
        </dgm:presLayoutVars>
      </dgm:prSet>
      <dgm:spPr/>
    </dgm:pt>
  </dgm:ptLst>
  <dgm:cxnLst>
    <dgm:cxn modelId="{0F640217-F97E-4A73-AC68-9F36BCB80EEB}" type="presOf" srcId="{5F116CB3-5080-4700-9FD4-13EC5190F6B4}" destId="{C34C28C6-CA25-4C70-98A7-0AE118C9DDC1}" srcOrd="0" destOrd="0" presId="urn:microsoft.com/office/officeart/2005/8/layout/vProcess5"/>
    <dgm:cxn modelId="{29708138-2BAE-4EC0-BFCE-F816D1CF722F}" type="presOf" srcId="{E28211E5-2696-47CC-A643-D9CFBA97D157}" destId="{95C49DCB-6658-4746-8921-AD3E9459B42B}" srcOrd="1" destOrd="0" presId="urn:microsoft.com/office/officeart/2005/8/layout/vProcess5"/>
    <dgm:cxn modelId="{C547FE3A-27AF-449B-BB47-6514F4109974}" type="presOf" srcId="{5F116CB3-5080-4700-9FD4-13EC5190F6B4}" destId="{03B0207A-6A56-416A-8588-F8ED3E74311D}" srcOrd="1" destOrd="0" presId="urn:microsoft.com/office/officeart/2005/8/layout/vProcess5"/>
    <dgm:cxn modelId="{9B687940-FA6D-4FBD-AE03-7A3E60D91C2F}" srcId="{73F1556B-832B-4EE9-9EEC-E41FB46FE0D4}" destId="{E28211E5-2696-47CC-A643-D9CFBA97D157}" srcOrd="1" destOrd="0" parTransId="{8A20FF2F-247F-4DBF-95AB-E3889BC69E89}" sibTransId="{EC9449D4-F6F9-4D85-8739-FFB5F819DB92}"/>
    <dgm:cxn modelId="{F1995D5C-02D5-4A58-B3A8-A30D37D208EB}" srcId="{73F1556B-832B-4EE9-9EEC-E41FB46FE0D4}" destId="{E4733CF0-EBEA-4BF1-9FF0-8874A395304E}" srcOrd="0" destOrd="0" parTransId="{FF7CABFF-93B9-473A-BE8E-A3CCBA609828}" sibTransId="{CFC3C624-5639-4E10-AD65-CCA1F5CBF46F}"/>
    <dgm:cxn modelId="{30DE9261-BFA0-4693-99B1-3386823471A5}" type="presOf" srcId="{EC9449D4-F6F9-4D85-8739-FFB5F819DB92}" destId="{017B424D-B92E-414E-A32E-E2C9DACAFA88}" srcOrd="0" destOrd="0" presId="urn:microsoft.com/office/officeart/2005/8/layout/vProcess5"/>
    <dgm:cxn modelId="{409E1346-883A-4B6B-A293-3AF0CA3DCFA1}" type="presOf" srcId="{E4733CF0-EBEA-4BF1-9FF0-8874A395304E}" destId="{F1E35EB2-5153-4DBE-BB17-4671ABF833EA}" srcOrd="0" destOrd="0" presId="urn:microsoft.com/office/officeart/2005/8/layout/vProcess5"/>
    <dgm:cxn modelId="{6858207A-24B3-4C7D-A7CF-ADB4E9EB0EDA}" type="presOf" srcId="{E4733CF0-EBEA-4BF1-9FF0-8874A395304E}" destId="{713C8907-9C77-4169-A14E-5EC858C5B0E3}" srcOrd="1" destOrd="0" presId="urn:microsoft.com/office/officeart/2005/8/layout/vProcess5"/>
    <dgm:cxn modelId="{564EA77A-EB66-4AD8-8881-F24158A598BE}" type="presOf" srcId="{73F1556B-832B-4EE9-9EEC-E41FB46FE0D4}" destId="{CFB06DDA-25F5-484D-96AA-F0CD62EB57DB}" srcOrd="0" destOrd="0" presId="urn:microsoft.com/office/officeart/2005/8/layout/vProcess5"/>
    <dgm:cxn modelId="{9B65D590-6E57-4A33-A622-411EB9989EEE}" type="presOf" srcId="{CFC3C624-5639-4E10-AD65-CCA1F5CBF46F}" destId="{742F3944-9E4D-4EAE-B51F-9E221B8CF18C}" srcOrd="0" destOrd="0" presId="urn:microsoft.com/office/officeart/2005/8/layout/vProcess5"/>
    <dgm:cxn modelId="{A8373AF4-133F-4946-AE40-FA9D62525E5D}" type="presOf" srcId="{E28211E5-2696-47CC-A643-D9CFBA97D157}" destId="{1FC114F0-1EF4-459C-B9B9-92381BF1A359}" srcOrd="0" destOrd="0" presId="urn:microsoft.com/office/officeart/2005/8/layout/vProcess5"/>
    <dgm:cxn modelId="{554FC7F5-C140-4BA7-B962-862801939389}" srcId="{73F1556B-832B-4EE9-9EEC-E41FB46FE0D4}" destId="{5F116CB3-5080-4700-9FD4-13EC5190F6B4}" srcOrd="2" destOrd="0" parTransId="{2251B7C6-3354-414F-9D40-0D69FA692177}" sibTransId="{9694A77D-5EB6-4694-91F0-A0F5A3AAB80B}"/>
    <dgm:cxn modelId="{BE14AF4D-322C-4FAC-90A7-3BA73129D43B}" type="presParOf" srcId="{CFB06DDA-25F5-484D-96AA-F0CD62EB57DB}" destId="{C386C614-7BE6-4685-8207-D0372B585433}" srcOrd="0" destOrd="0" presId="urn:microsoft.com/office/officeart/2005/8/layout/vProcess5"/>
    <dgm:cxn modelId="{6DE17A45-3040-429E-B2FC-3DB851C930D8}" type="presParOf" srcId="{CFB06DDA-25F5-484D-96AA-F0CD62EB57DB}" destId="{F1E35EB2-5153-4DBE-BB17-4671ABF833EA}" srcOrd="1" destOrd="0" presId="urn:microsoft.com/office/officeart/2005/8/layout/vProcess5"/>
    <dgm:cxn modelId="{F97C684D-F302-4136-80BC-F9F7CE6C8368}" type="presParOf" srcId="{CFB06DDA-25F5-484D-96AA-F0CD62EB57DB}" destId="{1FC114F0-1EF4-459C-B9B9-92381BF1A359}" srcOrd="2" destOrd="0" presId="urn:microsoft.com/office/officeart/2005/8/layout/vProcess5"/>
    <dgm:cxn modelId="{79E32C5A-DFC1-496B-A169-DDFDB8C691E3}" type="presParOf" srcId="{CFB06DDA-25F5-484D-96AA-F0CD62EB57DB}" destId="{C34C28C6-CA25-4C70-98A7-0AE118C9DDC1}" srcOrd="3" destOrd="0" presId="urn:microsoft.com/office/officeart/2005/8/layout/vProcess5"/>
    <dgm:cxn modelId="{341D0388-49DB-40DA-8BA3-C1536689CCFC}" type="presParOf" srcId="{CFB06DDA-25F5-484D-96AA-F0CD62EB57DB}" destId="{742F3944-9E4D-4EAE-B51F-9E221B8CF18C}" srcOrd="4" destOrd="0" presId="urn:microsoft.com/office/officeart/2005/8/layout/vProcess5"/>
    <dgm:cxn modelId="{A1CA3EF6-8533-43AF-B212-7CC482681CA8}" type="presParOf" srcId="{CFB06DDA-25F5-484D-96AA-F0CD62EB57DB}" destId="{017B424D-B92E-414E-A32E-E2C9DACAFA88}" srcOrd="5" destOrd="0" presId="urn:microsoft.com/office/officeart/2005/8/layout/vProcess5"/>
    <dgm:cxn modelId="{AF37C365-192C-4373-ACFE-CFA885A05F1F}" type="presParOf" srcId="{CFB06DDA-25F5-484D-96AA-F0CD62EB57DB}" destId="{713C8907-9C77-4169-A14E-5EC858C5B0E3}" srcOrd="6" destOrd="0" presId="urn:microsoft.com/office/officeart/2005/8/layout/vProcess5"/>
    <dgm:cxn modelId="{5EE4A7AE-C522-41CB-A498-807CC9E1D780}" type="presParOf" srcId="{CFB06DDA-25F5-484D-96AA-F0CD62EB57DB}" destId="{95C49DCB-6658-4746-8921-AD3E9459B42B}" srcOrd="7" destOrd="0" presId="urn:microsoft.com/office/officeart/2005/8/layout/vProcess5"/>
    <dgm:cxn modelId="{01460B10-1DAE-4F50-9576-06392F2AB6E8}" type="presParOf" srcId="{CFB06DDA-25F5-484D-96AA-F0CD62EB57DB}" destId="{03B0207A-6A56-416A-8588-F8ED3E74311D}"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E35EB2-5153-4DBE-BB17-4671ABF833EA}">
      <dsp:nvSpPr>
        <dsp:cNvPr id="0" name=""/>
        <dsp:cNvSpPr/>
      </dsp:nvSpPr>
      <dsp:spPr>
        <a:xfrm>
          <a:off x="0" y="0"/>
          <a:ext cx="8175413" cy="122804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.NET is a framework to develop software applications. It is designed and developed by Microsoft and the first beta version released in 2000.</a:t>
          </a:r>
          <a:endParaRPr lang="en-US" sz="2200" kern="1200"/>
        </a:p>
      </dsp:txBody>
      <dsp:txXfrm>
        <a:off x="35968" y="35968"/>
        <a:ext cx="6850257" cy="1156108"/>
      </dsp:txXfrm>
    </dsp:sp>
    <dsp:sp modelId="{1FC114F0-1EF4-459C-B9B9-92381BF1A359}">
      <dsp:nvSpPr>
        <dsp:cNvPr id="0" name=""/>
        <dsp:cNvSpPr/>
      </dsp:nvSpPr>
      <dsp:spPr>
        <a:xfrm>
          <a:off x="721359" y="1432718"/>
          <a:ext cx="8175413" cy="1228044"/>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It is used to develop applications for web, Windows, phone. Moreover, it provides a broad range of functionalities and support.</a:t>
          </a:r>
          <a:endParaRPr lang="en-US" sz="2200" kern="1200"/>
        </a:p>
      </dsp:txBody>
      <dsp:txXfrm>
        <a:off x="757327" y="1468686"/>
        <a:ext cx="6583888" cy="1156108"/>
      </dsp:txXfrm>
    </dsp:sp>
    <dsp:sp modelId="{C34C28C6-CA25-4C70-98A7-0AE118C9DDC1}">
      <dsp:nvSpPr>
        <dsp:cNvPr id="0" name=""/>
        <dsp:cNvSpPr/>
      </dsp:nvSpPr>
      <dsp:spPr>
        <a:xfrm>
          <a:off x="1442719" y="2865437"/>
          <a:ext cx="8175413" cy="1228044"/>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This framework provides various services like memory management, networking, security, memory management, and type-safety.</a:t>
          </a:r>
          <a:endParaRPr lang="en-US" sz="2200" kern="1200"/>
        </a:p>
      </dsp:txBody>
      <dsp:txXfrm>
        <a:off x="1478687" y="2901405"/>
        <a:ext cx="6583888" cy="1156108"/>
      </dsp:txXfrm>
    </dsp:sp>
    <dsp:sp modelId="{742F3944-9E4D-4EAE-B51F-9E221B8CF18C}">
      <dsp:nvSpPr>
        <dsp:cNvPr id="0" name=""/>
        <dsp:cNvSpPr/>
      </dsp:nvSpPr>
      <dsp:spPr>
        <a:xfrm>
          <a:off x="7377184" y="931267"/>
          <a:ext cx="798228" cy="798228"/>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556785" y="931267"/>
        <a:ext cx="439026" cy="600667"/>
      </dsp:txXfrm>
    </dsp:sp>
    <dsp:sp modelId="{017B424D-B92E-414E-A32E-E2C9DACAFA88}">
      <dsp:nvSpPr>
        <dsp:cNvPr id="0" name=""/>
        <dsp:cNvSpPr/>
      </dsp:nvSpPr>
      <dsp:spPr>
        <a:xfrm>
          <a:off x="8098544" y="2355798"/>
          <a:ext cx="798228" cy="798228"/>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78145" y="2355798"/>
        <a:ext cx="439026" cy="60066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3E9228-0988-40D3-9C79-800C88DDAC6E}"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22E47-D0E2-4B2D-A4EB-39E43A070840}" type="slidenum">
              <a:rPr lang="en-US" smtClean="0"/>
              <a:t>‹#›</a:t>
            </a:fld>
            <a:endParaRPr lang="en-US"/>
          </a:p>
        </p:txBody>
      </p:sp>
    </p:spTree>
    <p:extLst>
      <p:ext uri="{BB962C8B-B14F-4D97-AF65-F5344CB8AC3E}">
        <p14:creationId xmlns:p14="http://schemas.microsoft.com/office/powerpoint/2010/main" val="2757254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E9228-0988-40D3-9C79-800C88DDAC6E}"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22E47-D0E2-4B2D-A4EB-39E43A070840}" type="slidenum">
              <a:rPr lang="en-US" smtClean="0"/>
              <a:t>‹#›</a:t>
            </a:fld>
            <a:endParaRPr lang="en-US"/>
          </a:p>
        </p:txBody>
      </p:sp>
    </p:spTree>
    <p:extLst>
      <p:ext uri="{BB962C8B-B14F-4D97-AF65-F5344CB8AC3E}">
        <p14:creationId xmlns:p14="http://schemas.microsoft.com/office/powerpoint/2010/main" val="123876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E9228-0988-40D3-9C79-800C88DDAC6E}"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22E47-D0E2-4B2D-A4EB-39E43A07084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56163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E9228-0988-40D3-9C79-800C88DDAC6E}"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22E47-D0E2-4B2D-A4EB-39E43A070840}" type="slidenum">
              <a:rPr lang="en-US" smtClean="0"/>
              <a:t>‹#›</a:t>
            </a:fld>
            <a:endParaRPr lang="en-US"/>
          </a:p>
        </p:txBody>
      </p:sp>
    </p:spTree>
    <p:extLst>
      <p:ext uri="{BB962C8B-B14F-4D97-AF65-F5344CB8AC3E}">
        <p14:creationId xmlns:p14="http://schemas.microsoft.com/office/powerpoint/2010/main" val="3355923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E9228-0988-40D3-9C79-800C88DDAC6E}"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22E47-D0E2-4B2D-A4EB-39E43A07084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00920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E9228-0988-40D3-9C79-800C88DDAC6E}"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22E47-D0E2-4B2D-A4EB-39E43A070840}" type="slidenum">
              <a:rPr lang="en-US" smtClean="0"/>
              <a:t>‹#›</a:t>
            </a:fld>
            <a:endParaRPr lang="en-US"/>
          </a:p>
        </p:txBody>
      </p:sp>
    </p:spTree>
    <p:extLst>
      <p:ext uri="{BB962C8B-B14F-4D97-AF65-F5344CB8AC3E}">
        <p14:creationId xmlns:p14="http://schemas.microsoft.com/office/powerpoint/2010/main" val="2792716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3E9228-0988-40D3-9C79-800C88DDAC6E}"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22E47-D0E2-4B2D-A4EB-39E43A070840}" type="slidenum">
              <a:rPr lang="en-US" smtClean="0"/>
              <a:t>‹#›</a:t>
            </a:fld>
            <a:endParaRPr lang="en-US"/>
          </a:p>
        </p:txBody>
      </p:sp>
    </p:spTree>
    <p:extLst>
      <p:ext uri="{BB962C8B-B14F-4D97-AF65-F5344CB8AC3E}">
        <p14:creationId xmlns:p14="http://schemas.microsoft.com/office/powerpoint/2010/main" val="623639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3E9228-0988-40D3-9C79-800C88DDAC6E}"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22E47-D0E2-4B2D-A4EB-39E43A070840}" type="slidenum">
              <a:rPr lang="en-US" smtClean="0"/>
              <a:t>‹#›</a:t>
            </a:fld>
            <a:endParaRPr lang="en-US"/>
          </a:p>
        </p:txBody>
      </p:sp>
    </p:spTree>
    <p:extLst>
      <p:ext uri="{BB962C8B-B14F-4D97-AF65-F5344CB8AC3E}">
        <p14:creationId xmlns:p14="http://schemas.microsoft.com/office/powerpoint/2010/main" val="40680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3E9228-0988-40D3-9C79-800C88DDAC6E}"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22E47-D0E2-4B2D-A4EB-39E43A070840}" type="slidenum">
              <a:rPr lang="en-US" smtClean="0"/>
              <a:t>‹#›</a:t>
            </a:fld>
            <a:endParaRPr lang="en-US"/>
          </a:p>
        </p:txBody>
      </p:sp>
    </p:spTree>
    <p:extLst>
      <p:ext uri="{BB962C8B-B14F-4D97-AF65-F5344CB8AC3E}">
        <p14:creationId xmlns:p14="http://schemas.microsoft.com/office/powerpoint/2010/main" val="374874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E9228-0988-40D3-9C79-800C88DDAC6E}"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22E47-D0E2-4B2D-A4EB-39E43A070840}" type="slidenum">
              <a:rPr lang="en-US" smtClean="0"/>
              <a:t>‹#›</a:t>
            </a:fld>
            <a:endParaRPr lang="en-US"/>
          </a:p>
        </p:txBody>
      </p:sp>
    </p:spTree>
    <p:extLst>
      <p:ext uri="{BB962C8B-B14F-4D97-AF65-F5344CB8AC3E}">
        <p14:creationId xmlns:p14="http://schemas.microsoft.com/office/powerpoint/2010/main" val="287929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3E9228-0988-40D3-9C79-800C88DDAC6E}"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22E47-D0E2-4B2D-A4EB-39E43A070840}" type="slidenum">
              <a:rPr lang="en-US" smtClean="0"/>
              <a:t>‹#›</a:t>
            </a:fld>
            <a:endParaRPr lang="en-US"/>
          </a:p>
        </p:txBody>
      </p:sp>
    </p:spTree>
    <p:extLst>
      <p:ext uri="{BB962C8B-B14F-4D97-AF65-F5344CB8AC3E}">
        <p14:creationId xmlns:p14="http://schemas.microsoft.com/office/powerpoint/2010/main" val="3703176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3E9228-0988-40D3-9C79-800C88DDAC6E}" type="datetimeFigureOut">
              <a:rPr lang="en-US" smtClean="0"/>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922E47-D0E2-4B2D-A4EB-39E43A070840}" type="slidenum">
              <a:rPr lang="en-US" smtClean="0"/>
              <a:t>‹#›</a:t>
            </a:fld>
            <a:endParaRPr lang="en-US"/>
          </a:p>
        </p:txBody>
      </p:sp>
    </p:spTree>
    <p:extLst>
      <p:ext uri="{BB962C8B-B14F-4D97-AF65-F5344CB8AC3E}">
        <p14:creationId xmlns:p14="http://schemas.microsoft.com/office/powerpoint/2010/main" val="4164564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3E9228-0988-40D3-9C79-800C88DDAC6E}" type="datetimeFigureOut">
              <a:rPr lang="en-US" smtClean="0"/>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922E47-D0E2-4B2D-A4EB-39E43A070840}" type="slidenum">
              <a:rPr lang="en-US" smtClean="0"/>
              <a:t>‹#›</a:t>
            </a:fld>
            <a:endParaRPr lang="en-US"/>
          </a:p>
        </p:txBody>
      </p:sp>
    </p:spTree>
    <p:extLst>
      <p:ext uri="{BB962C8B-B14F-4D97-AF65-F5344CB8AC3E}">
        <p14:creationId xmlns:p14="http://schemas.microsoft.com/office/powerpoint/2010/main" val="2881450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E9228-0988-40D3-9C79-800C88DDAC6E}" type="datetimeFigureOut">
              <a:rPr lang="en-US" smtClean="0"/>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922E47-D0E2-4B2D-A4EB-39E43A070840}" type="slidenum">
              <a:rPr lang="en-US" smtClean="0"/>
              <a:t>‹#›</a:t>
            </a:fld>
            <a:endParaRPr lang="en-US"/>
          </a:p>
        </p:txBody>
      </p:sp>
    </p:spTree>
    <p:extLst>
      <p:ext uri="{BB962C8B-B14F-4D97-AF65-F5344CB8AC3E}">
        <p14:creationId xmlns:p14="http://schemas.microsoft.com/office/powerpoint/2010/main" val="1452718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3E9228-0988-40D3-9C79-800C88DDAC6E}"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22E47-D0E2-4B2D-A4EB-39E43A070840}" type="slidenum">
              <a:rPr lang="en-US" smtClean="0"/>
              <a:t>‹#›</a:t>
            </a:fld>
            <a:endParaRPr lang="en-US"/>
          </a:p>
        </p:txBody>
      </p:sp>
    </p:spTree>
    <p:extLst>
      <p:ext uri="{BB962C8B-B14F-4D97-AF65-F5344CB8AC3E}">
        <p14:creationId xmlns:p14="http://schemas.microsoft.com/office/powerpoint/2010/main" val="62612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3E9228-0988-40D3-9C79-800C88DDAC6E}"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22E47-D0E2-4B2D-A4EB-39E43A070840}" type="slidenum">
              <a:rPr lang="en-US" smtClean="0"/>
              <a:t>‹#›</a:t>
            </a:fld>
            <a:endParaRPr lang="en-US"/>
          </a:p>
        </p:txBody>
      </p:sp>
    </p:spTree>
    <p:extLst>
      <p:ext uri="{BB962C8B-B14F-4D97-AF65-F5344CB8AC3E}">
        <p14:creationId xmlns:p14="http://schemas.microsoft.com/office/powerpoint/2010/main" val="1919424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3E9228-0988-40D3-9C79-800C88DDAC6E}" type="datetimeFigureOut">
              <a:rPr lang="en-US" smtClean="0"/>
              <a:t>2/28/2022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922E47-D0E2-4B2D-A4EB-39E43A070840}" type="slidenum">
              <a:rPr lang="en-US" smtClean="0"/>
              <a:t>‹#›</a:t>
            </a:fld>
            <a:endParaRPr lang="en-US"/>
          </a:p>
        </p:txBody>
      </p:sp>
    </p:spTree>
    <p:extLst>
      <p:ext uri="{BB962C8B-B14F-4D97-AF65-F5344CB8AC3E}">
        <p14:creationId xmlns:p14="http://schemas.microsoft.com/office/powerpoint/2010/main" val="22618135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B044-1FB2-49EB-A9E7-047980A7CBC5}"/>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.NET FRAMEWORK</a:t>
            </a:r>
          </a:p>
        </p:txBody>
      </p:sp>
    </p:spTree>
    <p:extLst>
      <p:ext uri="{BB962C8B-B14F-4D97-AF65-F5344CB8AC3E}">
        <p14:creationId xmlns:p14="http://schemas.microsoft.com/office/powerpoint/2010/main" val="6338914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5" name="Rectangle 3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Shape 5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iling Face with No Fill">
            <a:extLst>
              <a:ext uri="{FF2B5EF4-FFF2-40B4-BE49-F238E27FC236}">
                <a16:creationId xmlns:a16="http://schemas.microsoft.com/office/drawing/2014/main" id="{7C5FD5D0-44B1-4E74-BBAB-A5CE09FB97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941C400E-87FB-4BC2-AE42-4F3A56E98602}"/>
              </a:ext>
            </a:extLst>
          </p:cNvPr>
          <p:cNvSpPr>
            <a:spLocks noGrp="1"/>
          </p:cNvSpPr>
          <p:nvPr>
            <p:ph idx="1"/>
          </p:nvPr>
        </p:nvSpPr>
        <p:spPr>
          <a:xfrm>
            <a:off x="7181725" y="2837329"/>
            <a:ext cx="4512988" cy="3317938"/>
          </a:xfrm>
        </p:spPr>
        <p:txBody>
          <a:bodyPr anchor="t">
            <a:normAutofit/>
          </a:bodyPr>
          <a:lstStyle/>
          <a:p>
            <a:pPr marL="0" indent="0">
              <a:buNone/>
            </a:pPr>
            <a:r>
              <a:rPr lang="en-US" sz="4400" dirty="0">
                <a:solidFill>
                  <a:srgbClr val="FFFFFF"/>
                </a:solidFill>
              </a:rPr>
              <a:t>Thank you</a:t>
            </a:r>
          </a:p>
        </p:txBody>
      </p:sp>
    </p:spTree>
    <p:extLst>
      <p:ext uri="{BB962C8B-B14F-4D97-AF65-F5344CB8AC3E}">
        <p14:creationId xmlns:p14="http://schemas.microsoft.com/office/powerpoint/2010/main" val="440317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02783-0E67-465B-AFB8-D31520D4F6CA}"/>
              </a:ext>
            </a:extLst>
          </p:cNvPr>
          <p:cNvSpPr>
            <a:spLocks noGrp="1"/>
          </p:cNvSpPr>
          <p:nvPr>
            <p:ph type="title"/>
          </p:nvPr>
        </p:nvSpPr>
        <p:spPr>
          <a:xfrm>
            <a:off x="1286933" y="609600"/>
            <a:ext cx="10197494" cy="1099457"/>
          </a:xfrm>
        </p:spPr>
        <p:txBody>
          <a:bodyPr>
            <a:normAutofit/>
          </a:bodyPr>
          <a:lstStyle/>
          <a:p>
            <a:r>
              <a:rPr lang="en-US" dirty="0"/>
              <a:t>INTRODUCTION TO .NET</a:t>
            </a:r>
          </a:p>
        </p:txBody>
      </p:sp>
      <p:graphicFrame>
        <p:nvGraphicFramePr>
          <p:cNvPr id="5" name="Content Placeholder 2">
            <a:extLst>
              <a:ext uri="{FF2B5EF4-FFF2-40B4-BE49-F238E27FC236}">
                <a16:creationId xmlns:a16="http://schemas.microsoft.com/office/drawing/2014/main" id="{AA8A0C15-F783-45A3-99F6-7CC0432C93CE}"/>
              </a:ext>
            </a:extLst>
          </p:cNvPr>
          <p:cNvGraphicFramePr>
            <a:graphicFrameLocks noGrp="1"/>
          </p:cNvGraphicFramePr>
          <p:nvPr>
            <p:ph idx="1"/>
            <p:extLst>
              <p:ext uri="{D42A27DB-BD31-4B8C-83A1-F6EECF244321}">
                <p14:modId xmlns:p14="http://schemas.microsoft.com/office/powerpoint/2010/main" val="326203805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7468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80BC4-7194-49A0-A031-2111AC0D4C63}"/>
              </a:ext>
            </a:extLst>
          </p:cNvPr>
          <p:cNvSpPr>
            <a:spLocks noGrp="1"/>
          </p:cNvSpPr>
          <p:nvPr>
            <p:ph type="title"/>
          </p:nvPr>
        </p:nvSpPr>
        <p:spPr>
          <a:xfrm>
            <a:off x="676746" y="609600"/>
            <a:ext cx="3729076" cy="1320800"/>
          </a:xfrm>
        </p:spPr>
        <p:txBody>
          <a:bodyPr anchor="ctr">
            <a:normAutofit/>
          </a:bodyPr>
          <a:lstStyle/>
          <a:p>
            <a:pPr>
              <a:lnSpc>
                <a:spcPct val="90000"/>
              </a:lnSpc>
            </a:pPr>
            <a:r>
              <a:rPr lang="en-IN" sz="2800">
                <a:latin typeface="Segoe UI" panose="020B0502040204020203" pitchFamily="34" charset="0"/>
                <a:ea typeface="Times New Roman" panose="02020603050405020304" pitchFamily="18" charset="0"/>
              </a:rPr>
              <a:t>Four Main Components:</a:t>
            </a:r>
            <a:br>
              <a:rPr lang="en-US" sz="2800">
                <a:effectLst/>
                <a:latin typeface="Times New Roman" panose="02020603050405020304" pitchFamily="18" charset="0"/>
                <a:ea typeface="Times New Roman" panose="02020603050405020304" pitchFamily="18" charset="0"/>
              </a:rPr>
            </a:br>
            <a:endParaRPr lang="en-US" sz="2800"/>
          </a:p>
        </p:txBody>
      </p:sp>
      <p:sp>
        <p:nvSpPr>
          <p:cNvPr id="29" name="Content Placeholder 28">
            <a:extLst>
              <a:ext uri="{FF2B5EF4-FFF2-40B4-BE49-F238E27FC236}">
                <a16:creationId xmlns:a16="http://schemas.microsoft.com/office/drawing/2014/main" id="{D703B7EB-67C3-4E35-8BF3-7121AD1E638F}"/>
              </a:ext>
            </a:extLst>
          </p:cNvPr>
          <p:cNvSpPr>
            <a:spLocks noGrp="1"/>
          </p:cNvSpPr>
          <p:nvPr>
            <p:ph idx="1"/>
          </p:nvPr>
        </p:nvSpPr>
        <p:spPr>
          <a:xfrm>
            <a:off x="685167" y="2160589"/>
            <a:ext cx="3720916" cy="3560733"/>
          </a:xfrm>
        </p:spPr>
        <p:txBody>
          <a:bodyPr>
            <a:normAutofit/>
          </a:bodyPr>
          <a:lstStyle/>
          <a:p>
            <a:pPr marL="342900" marR="0" lvl="0" indent="-342900">
              <a:spcBef>
                <a:spcPts val="300"/>
              </a:spcBef>
              <a:spcAft>
                <a:spcPts val="800"/>
              </a:spcAft>
              <a:buFont typeface="+mj-lt"/>
              <a:buAutoNum type="arabicPeriod"/>
              <a:tabLst>
                <a:tab pos="457200" algn="l"/>
              </a:tabLst>
            </a:pPr>
            <a:r>
              <a:rPr lang="en-IN">
                <a:effectLst/>
                <a:latin typeface="Segoe UI" panose="020B0502040204020203" pitchFamily="34" charset="0"/>
                <a:ea typeface="Calibri" panose="020F0502020204030204" pitchFamily="34" charset="0"/>
                <a:cs typeface="Times New Roman" panose="02020603050405020304" pitchFamily="18" charset="0"/>
              </a:rPr>
              <a:t>Common Language Runtime (CLR)</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300"/>
              </a:spcBef>
              <a:spcAft>
                <a:spcPts val="800"/>
              </a:spcAft>
              <a:buFont typeface="+mj-lt"/>
              <a:buAutoNum type="arabicPeriod"/>
              <a:tabLst>
                <a:tab pos="457200" algn="l"/>
              </a:tabLst>
            </a:pPr>
            <a:r>
              <a:rPr lang="en-IN">
                <a:effectLst/>
                <a:latin typeface="Segoe UI" panose="020B0502040204020203" pitchFamily="34" charset="0"/>
                <a:ea typeface="Calibri" panose="020F0502020204030204" pitchFamily="34" charset="0"/>
                <a:cs typeface="Times New Roman" panose="02020603050405020304" pitchFamily="18" charset="0"/>
              </a:rPr>
              <a:t>Framework Class Library (FCL),</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300"/>
              </a:spcBef>
              <a:spcAft>
                <a:spcPts val="800"/>
              </a:spcAft>
              <a:buFont typeface="+mj-lt"/>
              <a:buAutoNum type="arabicPeriod"/>
              <a:tabLst>
                <a:tab pos="457200" algn="l"/>
              </a:tabLst>
            </a:pPr>
            <a:r>
              <a:rPr lang="en-IN">
                <a:effectLst/>
                <a:latin typeface="Segoe UI" panose="020B0502040204020203" pitchFamily="34" charset="0"/>
                <a:ea typeface="Calibri" panose="020F0502020204030204" pitchFamily="34" charset="0"/>
                <a:cs typeface="Times New Roman" panose="02020603050405020304" pitchFamily="18" charset="0"/>
              </a:rPr>
              <a:t>Core Languages (WinForms, ASP.NET, and ADO.NET), and</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300"/>
              </a:spcBef>
              <a:spcAft>
                <a:spcPts val="800"/>
              </a:spcAft>
              <a:buFont typeface="+mj-lt"/>
              <a:buAutoNum type="arabicPeriod"/>
              <a:tabLst>
                <a:tab pos="457200" algn="l"/>
              </a:tabLst>
            </a:pPr>
            <a:r>
              <a:rPr lang="en-IN">
                <a:effectLst/>
                <a:latin typeface="Segoe UI" panose="020B0502040204020203" pitchFamily="34" charset="0"/>
                <a:ea typeface="Calibri" panose="020F0502020204030204" pitchFamily="34" charset="0"/>
                <a:cs typeface="Times New Roman" panose="02020603050405020304" pitchFamily="18" charset="0"/>
              </a:rPr>
              <a:t>Other Modules (WCF, WPF, WF, Card Space, LINQ, Entity Framework, Parallel LINQ, Task Parallel Library, etc.)</a:t>
            </a:r>
            <a:endParaRPr lang="en-US">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pic>
        <p:nvPicPr>
          <p:cNvPr id="25" name="Content Placeholder 24" descr="Net Framework">
            <a:extLst>
              <a:ext uri="{FF2B5EF4-FFF2-40B4-BE49-F238E27FC236}">
                <a16:creationId xmlns:a16="http://schemas.microsoft.com/office/drawing/2014/main" id="{9B772FC0-D4E4-4E6A-8064-B7E7895B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862188" y="632145"/>
            <a:ext cx="4186441" cy="5089178"/>
          </a:xfrm>
          <a:prstGeom prst="rect">
            <a:avLst/>
          </a:prstGeom>
          <a:noFill/>
        </p:spPr>
      </p:pic>
    </p:spTree>
    <p:extLst>
      <p:ext uri="{BB962C8B-B14F-4D97-AF65-F5344CB8AC3E}">
        <p14:creationId xmlns:p14="http://schemas.microsoft.com/office/powerpoint/2010/main" val="218731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8755B-CA44-4FA5-95CF-AB1647115B1A}"/>
              </a:ext>
            </a:extLst>
          </p:cNvPr>
          <p:cNvSpPr>
            <a:spLocks noGrp="1"/>
          </p:cNvSpPr>
          <p:nvPr>
            <p:ph type="title"/>
          </p:nvPr>
        </p:nvSpPr>
        <p:spPr>
          <a:xfrm>
            <a:off x="677334" y="609600"/>
            <a:ext cx="3147527" cy="5431762"/>
          </a:xfrm>
        </p:spPr>
        <p:txBody>
          <a:bodyPr anchor="ctr">
            <a:normAutofit/>
          </a:bodyPr>
          <a:lstStyle/>
          <a:p>
            <a:pPr>
              <a:lnSpc>
                <a:spcPct val="90000"/>
              </a:lnSpc>
            </a:pPr>
            <a:r>
              <a:rPr lang="en-IN" b="1">
                <a:effectLst/>
                <a:latin typeface="Helvetica" panose="020B0604020202020204" pitchFamily="34" charset="0"/>
                <a:ea typeface="Times New Roman" panose="02020603050405020304" pitchFamily="18" charset="0"/>
                <a:cs typeface="Times New Roman" panose="02020603050405020304" pitchFamily="18" charset="0"/>
              </a:rPr>
              <a:t>CLR (Common Language Runtime) &amp;FCL (Framework Class Library)</a:t>
            </a:r>
            <a:br>
              <a:rPr lang="en-US" b="1">
                <a:effectLst/>
                <a:latin typeface="Calibri Light" panose="020F0302020204030204" pitchFamily="34" charset="0"/>
                <a:ea typeface="Times New Roman" panose="02020603050405020304" pitchFamily="18" charset="0"/>
                <a:cs typeface="Times New Roman" panose="02020603050405020304" pitchFamily="18" charset="0"/>
              </a:rPr>
            </a:br>
            <a:br>
              <a:rPr lang="en-US" b="1">
                <a:effectLst/>
                <a:latin typeface="Calibri Light" panose="020F0302020204030204" pitchFamily="34" charset="0"/>
                <a:ea typeface="Times New Roman" panose="02020603050405020304" pitchFamily="18" charset="0"/>
                <a:cs typeface="Times New Roman" panose="02020603050405020304" pitchFamily="18" charset="0"/>
              </a:rPr>
            </a:br>
            <a:endParaRPr lang="en-US"/>
          </a:p>
        </p:txBody>
      </p:sp>
      <p:pic>
        <p:nvPicPr>
          <p:cNvPr id="4" name="Content Placeholder 3" descr="Net Common Language Runtime">
            <a:extLst>
              <a:ext uri="{FF2B5EF4-FFF2-40B4-BE49-F238E27FC236}">
                <a16:creationId xmlns:a16="http://schemas.microsoft.com/office/drawing/2014/main" id="{6E3B35D7-E973-482D-9AE6-34CE00463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522345" y="609600"/>
            <a:ext cx="1555199" cy="1992444"/>
          </a:xfrm>
          <a:prstGeom prst="rect">
            <a:avLst/>
          </a:prstGeom>
          <a:noFill/>
        </p:spPr>
      </p:pic>
      <p:pic>
        <p:nvPicPr>
          <p:cNvPr id="16" name="Picture 15" descr="Net Framework Base Class Library">
            <a:extLst>
              <a:ext uri="{FF2B5EF4-FFF2-40B4-BE49-F238E27FC236}">
                <a16:creationId xmlns:a16="http://schemas.microsoft.com/office/drawing/2014/main" id="{1F2DFC77-8E3E-4E30-A271-3DADB88E2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89609" y="623740"/>
            <a:ext cx="2269814" cy="1992444"/>
          </a:xfrm>
          <a:prstGeom prst="rect">
            <a:avLst/>
          </a:prstGeom>
          <a:noFill/>
        </p:spPr>
      </p:pic>
      <p:sp>
        <p:nvSpPr>
          <p:cNvPr id="8" name="Content Placeholder 7">
            <a:extLst>
              <a:ext uri="{FF2B5EF4-FFF2-40B4-BE49-F238E27FC236}">
                <a16:creationId xmlns:a16="http://schemas.microsoft.com/office/drawing/2014/main" id="{B687FBFA-FC45-4004-A0A0-84EDACB683AE}"/>
              </a:ext>
            </a:extLst>
          </p:cNvPr>
          <p:cNvSpPr>
            <a:spLocks noGrp="1"/>
          </p:cNvSpPr>
          <p:nvPr>
            <p:ph idx="1"/>
          </p:nvPr>
        </p:nvSpPr>
        <p:spPr>
          <a:xfrm>
            <a:off x="4056462" y="2836002"/>
            <a:ext cx="5217539" cy="3205360"/>
          </a:xfrm>
        </p:spPr>
        <p:txBody>
          <a:bodyPr>
            <a:normAutofit/>
          </a:bodyPr>
          <a:lstStyle/>
          <a:p>
            <a:r>
              <a:rPr lang="en-IN">
                <a:effectLst/>
                <a:latin typeface="Segoe UI" panose="020B0502040204020203" pitchFamily="34" charset="0"/>
                <a:ea typeface="Calibri" panose="020F0502020204030204" pitchFamily="34" charset="0"/>
              </a:rPr>
              <a:t>It is a program execution engine that loads and executes the program.</a:t>
            </a:r>
          </a:p>
          <a:p>
            <a:r>
              <a:rPr lang="en-IN">
                <a:effectLst/>
                <a:latin typeface="Segoe UI" panose="020B0502040204020203" pitchFamily="34" charset="0"/>
                <a:ea typeface="Calibri" panose="020F0502020204030204" pitchFamily="34" charset="0"/>
              </a:rPr>
              <a:t> It converts the program into native code. It acts as an interface between the framework and operating system</a:t>
            </a:r>
          </a:p>
          <a:p>
            <a:r>
              <a:rPr lang="en-IN">
                <a:effectLst/>
                <a:latin typeface="Segoe UI" panose="020B0502040204020203" pitchFamily="34" charset="0"/>
                <a:ea typeface="Times New Roman" panose="02020603050405020304" pitchFamily="18" charset="0"/>
              </a:rPr>
              <a:t>It is a standard library that is a collection of thousands of classes and used to build an application. The BCL (Base Class Library) is the core of the FCL and provides basic functionalities.</a:t>
            </a:r>
            <a:endParaRPr lang="en-US">
              <a:effectLst/>
              <a:latin typeface="Times New Roman" panose="02020603050405020304" pitchFamily="18" charset="0"/>
              <a:ea typeface="Times New Roman" panose="02020603050405020304" pitchFamily="18" charset="0"/>
            </a:endParaRPr>
          </a:p>
          <a:p>
            <a:endParaRPr lang="en-US"/>
          </a:p>
        </p:txBody>
      </p:sp>
    </p:spTree>
    <p:extLst>
      <p:ext uri="{BB962C8B-B14F-4D97-AF65-F5344CB8AC3E}">
        <p14:creationId xmlns:p14="http://schemas.microsoft.com/office/powerpoint/2010/main" val="229907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 name="Content Placeholder 2">
            <a:extLst>
              <a:ext uri="{FF2B5EF4-FFF2-40B4-BE49-F238E27FC236}">
                <a16:creationId xmlns:a16="http://schemas.microsoft.com/office/drawing/2014/main" id="{77867B17-FA3C-43C7-B907-F187E50DFDB2}"/>
              </a:ext>
            </a:extLst>
          </p:cNvPr>
          <p:cNvSpPr>
            <a:spLocks noGrp="1"/>
          </p:cNvSpPr>
          <p:nvPr>
            <p:ph idx="1"/>
          </p:nvPr>
        </p:nvSpPr>
        <p:spPr>
          <a:xfrm>
            <a:off x="838942" y="695325"/>
            <a:ext cx="8596668" cy="4257675"/>
          </a:xfrm>
        </p:spPr>
        <p:txBody>
          <a:bodyPr>
            <a:normAutofit fontScale="25000" lnSpcReduction="20000"/>
          </a:bodyPr>
          <a:lstStyle/>
          <a:p>
            <a:pPr marL="0" marR="0">
              <a:lnSpc>
                <a:spcPct val="90000"/>
              </a:lnSpc>
              <a:spcBef>
                <a:spcPts val="200"/>
              </a:spcBef>
              <a:spcAft>
                <a:spcPts val="0"/>
              </a:spcAft>
            </a:pPr>
            <a:r>
              <a:rPr lang="en-IN" sz="7200" b="1" dirty="0">
                <a:effectLst/>
                <a:latin typeface="Helvetica" panose="020B0604020202020204" pitchFamily="34" charset="0"/>
                <a:ea typeface="Times New Roman" panose="02020603050405020304" pitchFamily="18" charset="0"/>
                <a:cs typeface="Times New Roman" panose="02020603050405020304" pitchFamily="18" charset="0"/>
              </a:rPr>
              <a:t>WinForms</a:t>
            </a:r>
            <a:endParaRPr lang="en-US" sz="72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90000"/>
              </a:lnSpc>
            </a:pPr>
            <a:r>
              <a:rPr lang="en-IN" sz="7200" dirty="0">
                <a:effectLst/>
                <a:latin typeface="Segoe UI" panose="020B0502040204020203" pitchFamily="34" charset="0"/>
                <a:ea typeface="Times New Roman" panose="02020603050405020304" pitchFamily="18" charset="0"/>
              </a:rPr>
              <a:t>Windows Forms is a smart client technology for the .NET Framework, a set of managed libraries that simplify common application tasks such as reading and writing to the file system.</a:t>
            </a:r>
            <a:endParaRPr lang="en-US" sz="7200" dirty="0">
              <a:effectLst/>
              <a:latin typeface="Times New Roman" panose="02020603050405020304" pitchFamily="18" charset="0"/>
              <a:ea typeface="Times New Roman" panose="02020603050405020304" pitchFamily="18" charset="0"/>
            </a:endParaRPr>
          </a:p>
          <a:p>
            <a:pPr marL="0" marR="0">
              <a:lnSpc>
                <a:spcPct val="90000"/>
              </a:lnSpc>
              <a:spcBef>
                <a:spcPts val="200"/>
              </a:spcBef>
              <a:spcAft>
                <a:spcPts val="0"/>
              </a:spcAft>
            </a:pPr>
            <a:r>
              <a:rPr lang="en-IN" sz="7200" b="1" dirty="0">
                <a:effectLst/>
                <a:latin typeface="Helvetica" panose="020B0604020202020204" pitchFamily="34" charset="0"/>
                <a:ea typeface="Times New Roman" panose="02020603050405020304" pitchFamily="18" charset="0"/>
                <a:cs typeface="Times New Roman" panose="02020603050405020304" pitchFamily="18" charset="0"/>
              </a:rPr>
              <a:t>ASP.NET</a:t>
            </a:r>
            <a:endParaRPr lang="en-US" sz="72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lnSpc>
                <a:spcPct val="90000"/>
              </a:lnSpc>
              <a:buNone/>
            </a:pPr>
            <a:r>
              <a:rPr lang="en-IN" sz="7200" dirty="0">
                <a:effectLst/>
                <a:latin typeface="Segoe UI" panose="020B0502040204020203" pitchFamily="34" charset="0"/>
                <a:ea typeface="Times New Roman" panose="02020603050405020304" pitchFamily="18" charset="0"/>
              </a:rPr>
              <a:t>ASP.NET is a web framework designed and developed by Microsoft. It is used to develop websites, web applications, and web services. </a:t>
            </a:r>
            <a:endParaRPr lang="en-US" sz="7200" dirty="0">
              <a:effectLst/>
              <a:latin typeface="Times New Roman" panose="02020603050405020304" pitchFamily="18" charset="0"/>
              <a:ea typeface="Times New Roman" panose="02020603050405020304" pitchFamily="18" charset="0"/>
            </a:endParaRPr>
          </a:p>
          <a:p>
            <a:pPr marL="0" marR="0">
              <a:lnSpc>
                <a:spcPct val="90000"/>
              </a:lnSpc>
              <a:spcBef>
                <a:spcPts val="200"/>
              </a:spcBef>
              <a:spcAft>
                <a:spcPts val="0"/>
              </a:spcAft>
            </a:pPr>
            <a:r>
              <a:rPr lang="en-IN" sz="7200" b="1" dirty="0">
                <a:effectLst/>
                <a:latin typeface="Helvetica" panose="020B0604020202020204" pitchFamily="34" charset="0"/>
                <a:ea typeface="Times New Roman" panose="02020603050405020304" pitchFamily="18" charset="0"/>
                <a:cs typeface="Times New Roman" panose="02020603050405020304" pitchFamily="18" charset="0"/>
              </a:rPr>
              <a:t>ADO.NET</a:t>
            </a:r>
            <a:endParaRPr lang="en-US" sz="72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lnSpc>
                <a:spcPct val="90000"/>
              </a:lnSpc>
              <a:buNone/>
            </a:pPr>
            <a:r>
              <a:rPr lang="en-IN" sz="7200" dirty="0">
                <a:effectLst/>
                <a:latin typeface="Segoe UI" panose="020B0502040204020203" pitchFamily="34" charset="0"/>
                <a:ea typeface="Times New Roman" panose="02020603050405020304" pitchFamily="18" charset="0"/>
              </a:rPr>
              <a:t>ADO.NET is a module of </a:t>
            </a:r>
            <a:r>
              <a:rPr lang="en-IN" sz="7200" dirty="0" err="1">
                <a:effectLst/>
                <a:latin typeface="Segoe UI" panose="020B0502040204020203" pitchFamily="34" charset="0"/>
                <a:ea typeface="Times New Roman" panose="02020603050405020304" pitchFamily="18" charset="0"/>
              </a:rPr>
              <a:t>.Net</a:t>
            </a:r>
            <a:r>
              <a:rPr lang="en-IN" sz="7200" dirty="0">
                <a:effectLst/>
                <a:latin typeface="Segoe UI" panose="020B0502040204020203" pitchFamily="34" charset="0"/>
                <a:ea typeface="Times New Roman" panose="02020603050405020304" pitchFamily="18" charset="0"/>
              </a:rPr>
              <a:t> Framework, which is used to establish a connection between application and data sources. </a:t>
            </a:r>
            <a:endParaRPr lang="en-US" sz="7200" dirty="0">
              <a:effectLst/>
              <a:latin typeface="Times New Roman" panose="02020603050405020304" pitchFamily="18" charset="0"/>
              <a:ea typeface="Times New Roman" panose="02020603050405020304" pitchFamily="18" charset="0"/>
            </a:endParaRPr>
          </a:p>
          <a:p>
            <a:pPr marL="0" marR="0">
              <a:lnSpc>
                <a:spcPct val="90000"/>
              </a:lnSpc>
              <a:spcBef>
                <a:spcPts val="200"/>
              </a:spcBef>
              <a:spcAft>
                <a:spcPts val="0"/>
              </a:spcAft>
            </a:pPr>
            <a:r>
              <a:rPr lang="en-IN" sz="7200" b="1" dirty="0">
                <a:effectLst/>
                <a:latin typeface="Helvetica" panose="020B0604020202020204" pitchFamily="34" charset="0"/>
                <a:ea typeface="Times New Roman" panose="02020603050405020304" pitchFamily="18" charset="0"/>
                <a:cs typeface="Times New Roman" panose="02020603050405020304" pitchFamily="18" charset="0"/>
              </a:rPr>
              <a:t>WPF (Windows Presentation Foundation)</a:t>
            </a:r>
            <a:endParaRPr lang="en-US" sz="72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lnSpc>
                <a:spcPct val="90000"/>
              </a:lnSpc>
              <a:buNone/>
            </a:pPr>
            <a:r>
              <a:rPr lang="en-IN" sz="7200" dirty="0">
                <a:effectLst/>
                <a:latin typeface="Segoe UI" panose="020B0502040204020203" pitchFamily="34" charset="0"/>
                <a:ea typeface="Times New Roman" panose="02020603050405020304" pitchFamily="18" charset="0"/>
              </a:rPr>
              <a:t>Windows Presentation Foundation (WPF) is a graphical subsystem by Microsoft for rendering user interfaces in Windows-based applications. </a:t>
            </a:r>
            <a:endParaRPr lang="en-US" sz="7200" dirty="0">
              <a:effectLst/>
              <a:latin typeface="Times New Roman" panose="02020603050405020304" pitchFamily="18" charset="0"/>
              <a:ea typeface="Times New Roman" panose="02020603050405020304" pitchFamily="18" charset="0"/>
            </a:endParaRPr>
          </a:p>
          <a:p>
            <a:pPr marL="0" marR="0">
              <a:lnSpc>
                <a:spcPct val="90000"/>
              </a:lnSpc>
              <a:spcBef>
                <a:spcPts val="200"/>
              </a:spcBef>
              <a:spcAft>
                <a:spcPts val="0"/>
              </a:spcAft>
            </a:pPr>
            <a:r>
              <a:rPr lang="en-IN" sz="7200" b="1" dirty="0">
                <a:effectLst/>
                <a:latin typeface="Helvetica" panose="020B0604020202020204" pitchFamily="34" charset="0"/>
                <a:ea typeface="Times New Roman" panose="02020603050405020304" pitchFamily="18" charset="0"/>
                <a:cs typeface="Times New Roman" panose="02020603050405020304" pitchFamily="18" charset="0"/>
              </a:rPr>
              <a:t>WCF (Windows Communication Foundation)</a:t>
            </a:r>
            <a:endParaRPr lang="en-US" sz="72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lnSpc>
                <a:spcPct val="90000"/>
              </a:lnSpc>
              <a:buNone/>
            </a:pPr>
            <a:r>
              <a:rPr lang="en-IN" sz="7200" dirty="0">
                <a:effectLst/>
                <a:latin typeface="Segoe UI" panose="020B0502040204020203" pitchFamily="34" charset="0"/>
                <a:ea typeface="Times New Roman" panose="02020603050405020304" pitchFamily="18" charset="0"/>
              </a:rPr>
              <a:t>It is a framework for building service-oriented applications. Using WCF, you can send data as asynchronous messages from one service endpoint to another.</a:t>
            </a:r>
            <a:endParaRPr lang="en-US" sz="7200" dirty="0">
              <a:effectLst/>
              <a:latin typeface="Times New Roman" panose="02020603050405020304" pitchFamily="18" charset="0"/>
              <a:ea typeface="Times New Roman" panose="02020603050405020304" pitchFamily="18" charset="0"/>
            </a:endParaRPr>
          </a:p>
          <a:p>
            <a:pPr marL="0" marR="0">
              <a:lnSpc>
                <a:spcPct val="90000"/>
              </a:lnSpc>
              <a:spcBef>
                <a:spcPts val="200"/>
              </a:spcBef>
              <a:spcAft>
                <a:spcPts val="0"/>
              </a:spcAft>
            </a:pPr>
            <a:r>
              <a:rPr lang="en-IN" sz="7200" b="1" dirty="0">
                <a:effectLst/>
                <a:latin typeface="Helvetica" panose="020B0604020202020204" pitchFamily="34" charset="0"/>
                <a:ea typeface="Times New Roman" panose="02020603050405020304" pitchFamily="18" charset="0"/>
                <a:cs typeface="Times New Roman" panose="02020603050405020304" pitchFamily="18" charset="0"/>
              </a:rPr>
              <a:t>WF (Workflow Foundation)</a:t>
            </a:r>
            <a:endParaRPr lang="en-US" sz="72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lnSpc>
                <a:spcPct val="90000"/>
              </a:lnSpc>
              <a:buNone/>
            </a:pPr>
            <a:r>
              <a:rPr lang="en-IN" sz="7200" dirty="0">
                <a:effectLst/>
                <a:latin typeface="Segoe UI" panose="020B0502040204020203" pitchFamily="34" charset="0"/>
                <a:ea typeface="Times New Roman" panose="02020603050405020304" pitchFamily="18" charset="0"/>
              </a:rPr>
              <a:t>Windows Workflow Foundation (WF) is a Microsoft technology that provides an API, an in-process workflow engine, and a </a:t>
            </a:r>
            <a:r>
              <a:rPr lang="en-IN" sz="7200" dirty="0" err="1">
                <a:effectLst/>
                <a:latin typeface="Segoe UI" panose="020B0502040204020203" pitchFamily="34" charset="0"/>
                <a:ea typeface="Times New Roman" panose="02020603050405020304" pitchFamily="18" charset="0"/>
              </a:rPr>
              <a:t>rehostable</a:t>
            </a:r>
            <a:r>
              <a:rPr lang="en-IN" sz="7200" dirty="0">
                <a:effectLst/>
                <a:latin typeface="Segoe UI" panose="020B0502040204020203" pitchFamily="34" charset="0"/>
                <a:ea typeface="Times New Roman" panose="02020603050405020304" pitchFamily="18" charset="0"/>
              </a:rPr>
              <a:t> designer to implement long-running processes as workflows within .NET applications.</a:t>
            </a:r>
            <a:endParaRPr lang="en-US" sz="7200" dirty="0">
              <a:effectLst/>
              <a:latin typeface="Times New Roman" panose="02020603050405020304" pitchFamily="18" charset="0"/>
              <a:ea typeface="Times New Roman" panose="02020603050405020304" pitchFamily="18" charset="0"/>
            </a:endParaRPr>
          </a:p>
          <a:p>
            <a:pPr marL="0" marR="0">
              <a:lnSpc>
                <a:spcPct val="90000"/>
              </a:lnSpc>
              <a:spcBef>
                <a:spcPts val="200"/>
              </a:spcBef>
              <a:spcAft>
                <a:spcPts val="0"/>
              </a:spcAft>
            </a:pPr>
            <a:r>
              <a:rPr lang="en-IN" sz="7200" b="1" dirty="0">
                <a:effectLst/>
                <a:latin typeface="Helvetica" panose="020B0604020202020204" pitchFamily="34" charset="0"/>
                <a:ea typeface="Times New Roman" panose="02020603050405020304" pitchFamily="18" charset="0"/>
                <a:cs typeface="Times New Roman" panose="02020603050405020304" pitchFamily="18" charset="0"/>
              </a:rPr>
              <a:t>LINQ (Language Integrated Query)</a:t>
            </a:r>
            <a:endParaRPr lang="en-US" sz="72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lnSpc>
                <a:spcPct val="90000"/>
              </a:lnSpc>
              <a:buNone/>
            </a:pPr>
            <a:r>
              <a:rPr lang="en-IN" sz="7200" dirty="0">
                <a:effectLst/>
                <a:latin typeface="Segoe UI" panose="020B0502040204020203" pitchFamily="34" charset="0"/>
                <a:ea typeface="Times New Roman" panose="02020603050405020304" pitchFamily="18" charset="0"/>
              </a:rPr>
              <a:t>It is a query language, introduced in .NET 3.5 framework. It is used to make the query for data sources with C# or Visual Basics programming languages.</a:t>
            </a:r>
            <a:endParaRPr lang="en-US" sz="7200" dirty="0">
              <a:effectLst/>
              <a:latin typeface="Times New Roman" panose="02020603050405020304" pitchFamily="18" charset="0"/>
              <a:ea typeface="Times New Roman" panose="02020603050405020304" pitchFamily="18" charset="0"/>
            </a:endParaRPr>
          </a:p>
          <a:p>
            <a:pPr>
              <a:lnSpc>
                <a:spcPct val="90000"/>
              </a:lnSpc>
            </a:pPr>
            <a:endParaRPr lang="en-US" sz="10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511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14F85-6FDF-47F1-8422-5CCC8F06E6C7}"/>
              </a:ext>
            </a:extLst>
          </p:cNvPr>
          <p:cNvSpPr>
            <a:spLocks noGrp="1"/>
          </p:cNvSpPr>
          <p:nvPr>
            <p:ph type="title"/>
          </p:nvPr>
        </p:nvSpPr>
        <p:spPr/>
        <p:txBody>
          <a:bodyPr>
            <a:normAutofit/>
          </a:bodyPr>
          <a:lstStyle/>
          <a:p>
            <a:r>
              <a:rPr lang="en-IN" b="0" dirty="0">
                <a:solidFill>
                  <a:srgbClr val="610B38"/>
                </a:solidFill>
                <a:effectLst/>
                <a:latin typeface="Helvetica" panose="020B0604020202020204" pitchFamily="34" charset="0"/>
                <a:ea typeface="Times New Roman" panose="02020603050405020304" pitchFamily="18" charset="0"/>
              </a:rPr>
              <a:t>.NET Common Language Runtime (CLR)</a:t>
            </a:r>
            <a:br>
              <a:rPr lang="en-US" b="1"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78BC13F-D541-4D05-8636-5F809A866759}"/>
              </a:ext>
            </a:extLst>
          </p:cNvPr>
          <p:cNvSpPr>
            <a:spLocks noGrp="1"/>
          </p:cNvSpPr>
          <p:nvPr>
            <p:ph idx="1"/>
          </p:nvPr>
        </p:nvSpPr>
        <p:spPr>
          <a:xfrm>
            <a:off x="677334" y="1514475"/>
            <a:ext cx="8596668" cy="4526887"/>
          </a:xfrm>
        </p:spPr>
        <p:txBody>
          <a:bodyPr/>
          <a:lstStyle/>
          <a:p>
            <a:pPr marL="0" marR="0" algn="just"/>
            <a:r>
              <a:rPr lang="en-IN" sz="1800" dirty="0">
                <a:solidFill>
                  <a:srgbClr val="333333"/>
                </a:solidFill>
                <a:effectLst/>
                <a:latin typeface="Segoe UI" panose="020B0502040204020203" pitchFamily="34" charset="0"/>
                <a:ea typeface="Times New Roman" panose="02020603050405020304" pitchFamily="18" charset="0"/>
              </a:rPr>
              <a:t>.NET CLR is a run-time environment that manages and executes the code written in any .NET programming language.</a:t>
            </a:r>
            <a:endParaRPr lang="en-US" sz="1800" dirty="0">
              <a:effectLst/>
              <a:latin typeface="Times New Roman" panose="02020603050405020304" pitchFamily="18" charset="0"/>
              <a:ea typeface="Times New Roman" panose="02020603050405020304" pitchFamily="18" charset="0"/>
            </a:endParaRPr>
          </a:p>
          <a:p>
            <a:pPr marL="0" marR="0" algn="just"/>
            <a:r>
              <a:rPr lang="en-IN" sz="1800" dirty="0">
                <a:solidFill>
                  <a:srgbClr val="333333"/>
                </a:solidFill>
                <a:effectLst/>
                <a:latin typeface="Segoe UI" panose="020B0502040204020203" pitchFamily="34" charset="0"/>
                <a:ea typeface="Times New Roman" panose="02020603050405020304" pitchFamily="18" charset="0"/>
              </a:rPr>
              <a:t>It converts code into native code which further can be executed by the CPU.</a:t>
            </a:r>
            <a:endParaRPr lang="en-US" sz="1800" dirty="0">
              <a:effectLst/>
              <a:latin typeface="Times New Roman" panose="02020603050405020304" pitchFamily="18" charset="0"/>
              <a:ea typeface="Times New Roman" panose="02020603050405020304" pitchFamily="18" charset="0"/>
            </a:endParaRPr>
          </a:p>
          <a:p>
            <a:pPr marL="0" marR="0" indent="0" algn="just">
              <a:lnSpc>
                <a:spcPct val="107000"/>
              </a:lnSpc>
              <a:spcBef>
                <a:spcPts val="200"/>
              </a:spcBef>
              <a:spcAft>
                <a:spcPts val="0"/>
              </a:spcAft>
              <a:buNone/>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D46E6061-8479-4530-8E85-7637ADC6D7F3}"/>
              </a:ext>
            </a:extLst>
          </p:cNvPr>
          <p:cNvGraphicFramePr>
            <a:graphicFrameLocks noGrp="1"/>
          </p:cNvGraphicFramePr>
          <p:nvPr>
            <p:extLst>
              <p:ext uri="{D42A27DB-BD31-4B8C-83A1-F6EECF244321}">
                <p14:modId xmlns:p14="http://schemas.microsoft.com/office/powerpoint/2010/main" val="3737311917"/>
              </p:ext>
            </p:extLst>
          </p:nvPr>
        </p:nvGraphicFramePr>
        <p:xfrm>
          <a:off x="762000" y="2978850"/>
          <a:ext cx="8596669" cy="3335465"/>
        </p:xfrm>
        <a:graphic>
          <a:graphicData uri="http://schemas.openxmlformats.org/drawingml/2006/table">
            <a:tbl>
              <a:tblPr firstRow="1" firstCol="1" bandRow="1">
                <a:tableStyleId>{5C22544A-7EE6-4342-B048-85BDC9FD1C3A}</a:tableStyleId>
              </a:tblPr>
              <a:tblGrid>
                <a:gridCol w="4277161">
                  <a:extLst>
                    <a:ext uri="{9D8B030D-6E8A-4147-A177-3AD203B41FA5}">
                      <a16:colId xmlns:a16="http://schemas.microsoft.com/office/drawing/2014/main" val="3050382329"/>
                    </a:ext>
                  </a:extLst>
                </a:gridCol>
                <a:gridCol w="4319508">
                  <a:extLst>
                    <a:ext uri="{9D8B030D-6E8A-4147-A177-3AD203B41FA5}">
                      <a16:colId xmlns:a16="http://schemas.microsoft.com/office/drawing/2014/main" val="2951675812"/>
                    </a:ext>
                  </a:extLst>
                </a:gridCol>
              </a:tblGrid>
              <a:tr h="353515">
                <a:tc>
                  <a:txBody>
                    <a:bodyPr/>
                    <a:lstStyle/>
                    <a:p>
                      <a:pPr marL="0" marR="0" algn="r">
                        <a:lnSpc>
                          <a:spcPct val="107000"/>
                        </a:lnSpc>
                        <a:spcBef>
                          <a:spcPts val="0"/>
                        </a:spcBef>
                        <a:spcAft>
                          <a:spcPts val="800"/>
                        </a:spcAft>
                      </a:pPr>
                      <a:r>
                        <a:rPr lang="en-IN" sz="1300">
                          <a:effectLst/>
                        </a:rPr>
                        <a:t>.NET version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r">
                        <a:lnSpc>
                          <a:spcPct val="107000"/>
                        </a:lnSpc>
                        <a:spcBef>
                          <a:spcPts val="0"/>
                        </a:spcBef>
                        <a:spcAft>
                          <a:spcPts val="800"/>
                        </a:spcAft>
                      </a:pPr>
                      <a:r>
                        <a:rPr lang="en-IN" sz="1300">
                          <a:effectLst/>
                        </a:rPr>
                        <a:t>CLR version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1165298982"/>
                  </a:ext>
                </a:extLst>
              </a:tr>
              <a:tr h="265436">
                <a:tc>
                  <a:txBody>
                    <a:bodyPr/>
                    <a:lstStyle/>
                    <a:p>
                      <a:pPr marL="0" marR="0" algn="just">
                        <a:lnSpc>
                          <a:spcPct val="107000"/>
                        </a:lnSpc>
                        <a:spcBef>
                          <a:spcPts val="0"/>
                        </a:spcBef>
                        <a:spcAft>
                          <a:spcPts val="800"/>
                        </a:spcAft>
                      </a:pPr>
                      <a:r>
                        <a:rPr lang="en-IN"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752088080"/>
                  </a:ext>
                </a:extLst>
              </a:tr>
              <a:tr h="265436">
                <a:tc>
                  <a:txBody>
                    <a:bodyPr/>
                    <a:lstStyle/>
                    <a:p>
                      <a:pPr marL="0" marR="0" algn="just">
                        <a:lnSpc>
                          <a:spcPct val="107000"/>
                        </a:lnSpc>
                        <a:spcBef>
                          <a:spcPts val="0"/>
                        </a:spcBef>
                        <a:spcAft>
                          <a:spcPts val="800"/>
                        </a:spcAft>
                      </a:pPr>
                      <a:r>
                        <a:rPr lang="en-IN"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547837749"/>
                  </a:ext>
                </a:extLst>
              </a:tr>
              <a:tr h="265436">
                <a:tc>
                  <a:txBody>
                    <a:bodyPr/>
                    <a:lstStyle/>
                    <a:p>
                      <a:pPr marL="0" marR="0" algn="just">
                        <a:lnSpc>
                          <a:spcPct val="107000"/>
                        </a:lnSpc>
                        <a:spcBef>
                          <a:spcPts val="0"/>
                        </a:spcBef>
                        <a:spcAft>
                          <a:spcPts val="800"/>
                        </a:spcAft>
                      </a:pPr>
                      <a:r>
                        <a:rPr lang="en-IN" sz="11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11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202262271"/>
                  </a:ext>
                </a:extLst>
              </a:tr>
              <a:tr h="265436">
                <a:tc>
                  <a:txBody>
                    <a:bodyPr/>
                    <a:lstStyle/>
                    <a:p>
                      <a:pPr marL="0" marR="0" algn="just">
                        <a:lnSpc>
                          <a:spcPct val="107000"/>
                        </a:lnSpc>
                        <a:spcBef>
                          <a:spcPts val="0"/>
                        </a:spcBef>
                        <a:spcAft>
                          <a:spcPts val="800"/>
                        </a:spcAft>
                      </a:pPr>
                      <a:r>
                        <a:rPr lang="en-IN" sz="11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1100" dirty="0">
                          <a:effectLst/>
                        </a:rPr>
                        <a: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147934448"/>
                  </a:ext>
                </a:extLst>
              </a:tr>
              <a:tr h="265436">
                <a:tc>
                  <a:txBody>
                    <a:bodyPr/>
                    <a:lstStyle/>
                    <a:p>
                      <a:pPr marL="0" marR="0" algn="just">
                        <a:lnSpc>
                          <a:spcPct val="107000"/>
                        </a:lnSpc>
                        <a:spcBef>
                          <a:spcPts val="0"/>
                        </a:spcBef>
                        <a:spcAft>
                          <a:spcPts val="800"/>
                        </a:spcAft>
                      </a:pPr>
                      <a:r>
                        <a:rPr lang="en-IN" sz="1100">
                          <a:effectLst/>
                        </a:rPr>
                        <a:t>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1100" dirty="0">
                          <a:effectLst/>
                        </a:rPr>
                        <a: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277155962"/>
                  </a:ext>
                </a:extLst>
              </a:tr>
              <a:tr h="265436">
                <a:tc>
                  <a:txBody>
                    <a:bodyPr/>
                    <a:lstStyle/>
                    <a:p>
                      <a:pPr marL="0" marR="0" algn="just">
                        <a:lnSpc>
                          <a:spcPct val="107000"/>
                        </a:lnSpc>
                        <a:spcBef>
                          <a:spcPts val="0"/>
                        </a:spcBef>
                        <a:spcAft>
                          <a:spcPts val="800"/>
                        </a:spcAft>
                      </a:pPr>
                      <a:r>
                        <a:rPr lang="en-IN"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11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163334514"/>
                  </a:ext>
                </a:extLst>
              </a:tr>
              <a:tr h="265436">
                <a:tc>
                  <a:txBody>
                    <a:bodyPr/>
                    <a:lstStyle/>
                    <a:p>
                      <a:pPr marL="0" marR="0" algn="just">
                        <a:lnSpc>
                          <a:spcPct val="107000"/>
                        </a:lnSpc>
                        <a:spcBef>
                          <a:spcPts val="0"/>
                        </a:spcBef>
                        <a:spcAft>
                          <a:spcPts val="800"/>
                        </a:spcAft>
                      </a:pPr>
                      <a:r>
                        <a:rPr lang="en-IN" sz="1100">
                          <a:effectLst/>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11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882445838"/>
                  </a:ext>
                </a:extLst>
              </a:tr>
              <a:tr h="265436">
                <a:tc>
                  <a:txBody>
                    <a:bodyPr/>
                    <a:lstStyle/>
                    <a:p>
                      <a:pPr marL="0" marR="0" algn="just">
                        <a:lnSpc>
                          <a:spcPct val="107000"/>
                        </a:lnSpc>
                        <a:spcBef>
                          <a:spcPts val="0"/>
                        </a:spcBef>
                        <a:spcAft>
                          <a:spcPts val="800"/>
                        </a:spcAft>
                      </a:pPr>
                      <a:r>
                        <a:rPr lang="en-IN" sz="1100">
                          <a:effectLst/>
                        </a:rPr>
                        <a:t>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056575627"/>
                  </a:ext>
                </a:extLst>
              </a:tr>
              <a:tr h="265436">
                <a:tc>
                  <a:txBody>
                    <a:bodyPr/>
                    <a:lstStyle/>
                    <a:p>
                      <a:pPr marL="0" marR="0" algn="just">
                        <a:lnSpc>
                          <a:spcPct val="107000"/>
                        </a:lnSpc>
                        <a:spcBef>
                          <a:spcPts val="0"/>
                        </a:spcBef>
                        <a:spcAft>
                          <a:spcPts val="800"/>
                        </a:spcAft>
                      </a:pPr>
                      <a:r>
                        <a:rPr lang="en-IN" sz="1100">
                          <a:effectLst/>
                        </a:rPr>
                        <a:t>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11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79649207"/>
                  </a:ext>
                </a:extLst>
              </a:tr>
            </a:tbl>
          </a:graphicData>
        </a:graphic>
      </p:graphicFrame>
    </p:spTree>
    <p:extLst>
      <p:ext uri="{BB962C8B-B14F-4D97-AF65-F5344CB8AC3E}">
        <p14:creationId xmlns:p14="http://schemas.microsoft.com/office/powerpoint/2010/main" val="1347542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46ADBB-F554-44CC-ABC3-D96F3AFCE734}"/>
              </a:ext>
            </a:extLst>
          </p:cNvPr>
          <p:cNvSpPr>
            <a:spLocks noGrp="1"/>
          </p:cNvSpPr>
          <p:nvPr>
            <p:ph type="title"/>
          </p:nvPr>
        </p:nvSpPr>
        <p:spPr>
          <a:xfrm>
            <a:off x="5010277" y="609600"/>
            <a:ext cx="6684436" cy="2227730"/>
          </a:xfrm>
        </p:spPr>
        <p:txBody>
          <a:bodyPr anchor="ctr">
            <a:normAutofit/>
          </a:bodyPr>
          <a:lstStyle/>
          <a:p>
            <a:r>
              <a:rPr lang="en-IN" b="0" dirty="0">
                <a:solidFill>
                  <a:srgbClr val="FFFFFF"/>
                </a:solidFill>
                <a:effectLst/>
                <a:latin typeface="Helvetica" panose="020B0604020202020204" pitchFamily="34" charset="0"/>
                <a:ea typeface="Times New Roman" panose="02020603050405020304" pitchFamily="18" charset="0"/>
              </a:rPr>
              <a:t>..NET Framework Class Library</a:t>
            </a:r>
            <a:br>
              <a:rPr lang="en-US" b="1" dirty="0">
                <a:solidFill>
                  <a:srgbClr val="FFFFFF"/>
                </a:solidFill>
                <a:effectLst/>
                <a:latin typeface="Times New Roman" panose="02020603050405020304" pitchFamily="18" charset="0"/>
                <a:ea typeface="Times New Roman" panose="02020603050405020304" pitchFamily="18" charset="0"/>
              </a:rPr>
            </a:br>
            <a:endParaRPr lang="en-US" dirty="0">
              <a:solidFill>
                <a:srgbClr val="FFFFFF"/>
              </a:solidFill>
            </a:endParaRPr>
          </a:p>
        </p:txBody>
      </p:sp>
      <p:pic>
        <p:nvPicPr>
          <p:cNvPr id="7" name="Graphic 6" descr="Books">
            <a:extLst>
              <a:ext uri="{FF2B5EF4-FFF2-40B4-BE49-F238E27FC236}">
                <a16:creationId xmlns:a16="http://schemas.microsoft.com/office/drawing/2014/main" id="{D3A6A355-03F6-44D0-B5D7-76FE830AF5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DD4A971C-DA61-408C-890A-6C5CBAD4F793}"/>
              </a:ext>
            </a:extLst>
          </p:cNvPr>
          <p:cNvSpPr>
            <a:spLocks noGrp="1"/>
          </p:cNvSpPr>
          <p:nvPr>
            <p:ph idx="1"/>
          </p:nvPr>
        </p:nvSpPr>
        <p:spPr>
          <a:xfrm>
            <a:off x="5371276" y="2837329"/>
            <a:ext cx="6323437" cy="3317938"/>
          </a:xfrm>
        </p:spPr>
        <p:txBody>
          <a:bodyPr anchor="t">
            <a:normAutofit/>
          </a:bodyPr>
          <a:lstStyle/>
          <a:p>
            <a:pPr marL="0" marR="0">
              <a:lnSpc>
                <a:spcPct val="90000"/>
              </a:lnSpc>
            </a:pPr>
            <a:r>
              <a:rPr lang="en-IN" sz="2000" dirty="0">
                <a:solidFill>
                  <a:schemeClr val="tx1">
                    <a:lumMod val="95000"/>
                    <a:lumOff val="5000"/>
                  </a:schemeClr>
                </a:solidFill>
                <a:effectLst/>
                <a:latin typeface="Segoe UI" panose="020B0502040204020203" pitchFamily="34" charset="0"/>
                <a:ea typeface="Times New Roman" panose="02020603050405020304" pitchFamily="18" charset="0"/>
              </a:rPr>
              <a:t>.NET Framework Class Library is the collection of classes, namespaces, interfaces and value types that are used for .NET applications.</a:t>
            </a:r>
            <a:endParaRPr lang="en-US" sz="20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L="0" marR="0">
              <a:lnSpc>
                <a:spcPct val="90000"/>
              </a:lnSpc>
            </a:pPr>
            <a:r>
              <a:rPr lang="en-IN" sz="2000" dirty="0">
                <a:solidFill>
                  <a:schemeClr val="tx1">
                    <a:lumMod val="95000"/>
                    <a:lumOff val="5000"/>
                  </a:schemeClr>
                </a:solidFill>
                <a:effectLst/>
                <a:latin typeface="Segoe UI" panose="020B0502040204020203" pitchFamily="34" charset="0"/>
                <a:ea typeface="Times New Roman" panose="02020603050405020304" pitchFamily="18" charset="0"/>
              </a:rPr>
              <a:t>It contains thousands of classes that supports the following functions.</a:t>
            </a:r>
            <a:endParaRPr lang="en-US" sz="20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L="342900" marR="0" lvl="0" indent="-342900">
              <a:lnSpc>
                <a:spcPct val="90000"/>
              </a:lnSpc>
              <a:spcBef>
                <a:spcPts val="300"/>
              </a:spcBef>
              <a:spcAft>
                <a:spcPts val="800"/>
              </a:spcAft>
              <a:buSzPts val="1000"/>
              <a:buFont typeface="Courier New" panose="02070309020205020404" pitchFamily="49" charset="0"/>
              <a:buChar char="o"/>
              <a:tabLst>
                <a:tab pos="457200" algn="l"/>
              </a:tabLst>
            </a:pPr>
            <a:r>
              <a:rPr lang="en-IN" sz="2000" dirty="0">
                <a:solidFill>
                  <a:schemeClr val="tx1">
                    <a:lumMod val="95000"/>
                    <a:lumOff val="5000"/>
                  </a:schemeClr>
                </a:solidFill>
                <a:effectLst/>
                <a:latin typeface="Segoe UI" panose="020B0502040204020203" pitchFamily="34" charset="0"/>
                <a:ea typeface="Calibri" panose="020F0502020204030204" pitchFamily="34" charset="0"/>
                <a:cs typeface="Times New Roman" panose="02020603050405020304" pitchFamily="18" charset="0"/>
              </a:rPr>
              <a:t>Base and user-defined data types</a:t>
            </a:r>
            <a:endPar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90000"/>
              </a:lnSpc>
              <a:spcBef>
                <a:spcPts val="300"/>
              </a:spcBef>
              <a:spcAft>
                <a:spcPts val="800"/>
              </a:spcAft>
              <a:buSzPts val="1000"/>
              <a:buFont typeface="Courier New" panose="02070309020205020404" pitchFamily="49" charset="0"/>
              <a:buChar char="o"/>
              <a:tabLst>
                <a:tab pos="457200" algn="l"/>
              </a:tabLst>
            </a:pPr>
            <a:r>
              <a:rPr lang="en-IN" sz="2000" dirty="0">
                <a:solidFill>
                  <a:schemeClr val="tx1">
                    <a:lumMod val="95000"/>
                    <a:lumOff val="5000"/>
                  </a:schemeClr>
                </a:solidFill>
                <a:effectLst/>
                <a:latin typeface="Segoe UI" panose="020B0502040204020203" pitchFamily="34" charset="0"/>
                <a:ea typeface="Calibri" panose="020F0502020204030204" pitchFamily="34" charset="0"/>
                <a:cs typeface="Times New Roman" panose="02020603050405020304" pitchFamily="18" charset="0"/>
              </a:rPr>
              <a:t>Support for exceptions handling</a:t>
            </a:r>
            <a:endPar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90000"/>
              </a:lnSpc>
              <a:spcBef>
                <a:spcPts val="300"/>
              </a:spcBef>
              <a:spcAft>
                <a:spcPts val="800"/>
              </a:spcAft>
              <a:buSzPts val="1000"/>
              <a:buFont typeface="Courier New" panose="02070309020205020404" pitchFamily="49" charset="0"/>
              <a:buChar char="o"/>
              <a:tabLst>
                <a:tab pos="457200" algn="l"/>
              </a:tabLst>
            </a:pPr>
            <a:r>
              <a:rPr lang="en-IN" sz="2000" dirty="0">
                <a:solidFill>
                  <a:schemeClr val="tx1">
                    <a:lumMod val="95000"/>
                    <a:lumOff val="5000"/>
                  </a:schemeClr>
                </a:solidFill>
                <a:effectLst/>
                <a:latin typeface="Segoe UI" panose="020B0502040204020203" pitchFamily="34" charset="0"/>
                <a:ea typeface="Calibri" panose="020F0502020204030204" pitchFamily="34" charset="0"/>
                <a:cs typeface="Times New Roman" panose="02020603050405020304" pitchFamily="18" charset="0"/>
              </a:rPr>
              <a:t>input/output and stream operations</a:t>
            </a:r>
            <a:endPar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90000"/>
              </a:lnSpc>
              <a:spcBef>
                <a:spcPts val="300"/>
              </a:spcBef>
              <a:spcAft>
                <a:spcPts val="800"/>
              </a:spcAft>
              <a:buSzPts val="1000"/>
              <a:buFont typeface="Courier New" panose="02070309020205020404" pitchFamily="49" charset="0"/>
              <a:buChar char="o"/>
              <a:tabLst>
                <a:tab pos="457200" algn="l"/>
              </a:tabLst>
            </a:pPr>
            <a:r>
              <a:rPr lang="en-IN" sz="2000" dirty="0">
                <a:solidFill>
                  <a:schemeClr val="tx1">
                    <a:lumMod val="95000"/>
                    <a:lumOff val="5000"/>
                  </a:schemeClr>
                </a:solidFill>
                <a:effectLst/>
                <a:latin typeface="Segoe UI" panose="020B0502040204020203" pitchFamily="34" charset="0"/>
                <a:ea typeface="Calibri" panose="020F0502020204030204" pitchFamily="34" charset="0"/>
                <a:cs typeface="Times New Roman" panose="02020603050405020304" pitchFamily="18" charset="0"/>
              </a:rPr>
              <a:t>Communications with the underlying system</a:t>
            </a:r>
            <a:endPar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1500" dirty="0">
              <a:solidFill>
                <a:srgbClr val="FFFFFF"/>
              </a:solidFill>
            </a:endParaRPr>
          </a:p>
        </p:txBody>
      </p:sp>
    </p:spTree>
    <p:extLst>
      <p:ext uri="{BB962C8B-B14F-4D97-AF65-F5344CB8AC3E}">
        <p14:creationId xmlns:p14="http://schemas.microsoft.com/office/powerpoint/2010/main" val="241243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DB7612-724F-4935-B4DC-AFC3E43E797A}"/>
              </a:ext>
            </a:extLst>
          </p:cNvPr>
          <p:cNvSpPr>
            <a:spLocks noGrp="1"/>
          </p:cNvSpPr>
          <p:nvPr>
            <p:ph type="title"/>
          </p:nvPr>
        </p:nvSpPr>
        <p:spPr>
          <a:xfrm>
            <a:off x="7181723" y="609600"/>
            <a:ext cx="4512989" cy="2227730"/>
          </a:xfrm>
        </p:spPr>
        <p:txBody>
          <a:bodyPr anchor="ctr">
            <a:normAutofit/>
          </a:bodyPr>
          <a:lstStyle/>
          <a:p>
            <a:r>
              <a:rPr lang="en-IN" b="1" dirty="0">
                <a:solidFill>
                  <a:srgbClr val="FFFFFF"/>
                </a:solidFill>
                <a:effectLst/>
                <a:latin typeface="Helvetica" panose="020B0604020202020204" pitchFamily="34" charset="0"/>
                <a:ea typeface="Times New Roman" panose="02020603050405020304" pitchFamily="18" charset="0"/>
                <a:cs typeface="Times New Roman" panose="02020603050405020304" pitchFamily="18" charset="0"/>
              </a:rPr>
              <a:t>NET Framework Base Class Library</a:t>
            </a:r>
            <a:br>
              <a:rPr lang="en-US" b="1" dirty="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solidFill>
                <a:srgbClr val="FFFFFF"/>
              </a:solidFill>
            </a:endParaRPr>
          </a:p>
        </p:txBody>
      </p:sp>
      <p:pic>
        <p:nvPicPr>
          <p:cNvPr id="7" name="Graphic 6" descr="Books on Shelf">
            <a:extLst>
              <a:ext uri="{FF2B5EF4-FFF2-40B4-BE49-F238E27FC236}">
                <a16:creationId xmlns:a16="http://schemas.microsoft.com/office/drawing/2014/main" id="{EC1F1022-8CB7-47B4-A4DE-798738BBC2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3E8EAF31-A727-401B-AAF9-61A1851D6357}"/>
              </a:ext>
            </a:extLst>
          </p:cNvPr>
          <p:cNvSpPr>
            <a:spLocks noGrp="1"/>
          </p:cNvSpPr>
          <p:nvPr>
            <p:ph idx="1"/>
          </p:nvPr>
        </p:nvSpPr>
        <p:spPr>
          <a:xfrm>
            <a:off x="7181725" y="2837329"/>
            <a:ext cx="4512988" cy="3317938"/>
          </a:xfrm>
        </p:spPr>
        <p:txBody>
          <a:bodyPr anchor="t">
            <a:normAutofit/>
          </a:bodyPr>
          <a:lstStyle/>
          <a:p>
            <a:pPr marL="0" marR="0" indent="0">
              <a:spcBef>
                <a:spcPts val="200"/>
              </a:spcBef>
              <a:spcAft>
                <a:spcPts val="0"/>
              </a:spcAft>
              <a:buNone/>
            </a:pPr>
            <a:endParaRPr lang="en-US" b="1" dirty="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r>
              <a:rPr lang="en-IN" dirty="0">
                <a:solidFill>
                  <a:schemeClr val="tx1">
                    <a:lumMod val="95000"/>
                    <a:lumOff val="5000"/>
                  </a:schemeClr>
                </a:solidFill>
                <a:effectLst/>
                <a:latin typeface="Segoe UI" panose="020B0502040204020203" pitchFamily="34" charset="0"/>
                <a:ea typeface="Times New Roman" panose="02020603050405020304" pitchFamily="18" charset="0"/>
              </a:rPr>
              <a:t>.NET Base Class Library is the sub part of the Framework that provides library support to Common Language Runtime to work properly. It includes the System namespace and core types of the .NET framework.</a:t>
            </a:r>
            <a:endParaRPr lang="en-US"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endParaRPr lang="en-US" dirty="0">
              <a:solidFill>
                <a:srgbClr val="FFFFFF"/>
              </a:solidFill>
            </a:endParaRPr>
          </a:p>
        </p:txBody>
      </p:sp>
    </p:spTree>
    <p:extLst>
      <p:ext uri="{BB962C8B-B14F-4D97-AF65-F5344CB8AC3E}">
        <p14:creationId xmlns:p14="http://schemas.microsoft.com/office/powerpoint/2010/main" val="551742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C1D4-07C6-41A5-BD30-7A5829925E78}"/>
              </a:ext>
            </a:extLst>
          </p:cNvPr>
          <p:cNvSpPr>
            <a:spLocks noGrp="1"/>
          </p:cNvSpPr>
          <p:nvPr>
            <p:ph type="title"/>
          </p:nvPr>
        </p:nvSpPr>
        <p:spPr/>
        <p:txBody>
          <a:bodyPr>
            <a:noAutofit/>
          </a:bodyPr>
          <a:lstStyle/>
          <a:p>
            <a:r>
              <a:rPr lang="en-IN" b="1" dirty="0">
                <a:solidFill>
                  <a:srgbClr val="610B38"/>
                </a:solidFill>
                <a:effectLst/>
                <a:latin typeface="Helvetica" panose="020B0604020202020204" pitchFamily="34" charset="0"/>
                <a:ea typeface="Times New Roman" panose="02020603050405020304" pitchFamily="18" charset="0"/>
                <a:cs typeface="Times New Roman" panose="02020603050405020304" pitchFamily="18" charset="0"/>
              </a:rPr>
              <a:t>.NET Framework Class Library         Namespaces</a:t>
            </a:r>
            <a:br>
              <a:rPr lang="en-US"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6D61D66A-1728-4501-88F9-370D247BF171}"/>
              </a:ext>
            </a:extLst>
          </p:cNvPr>
          <p:cNvGraphicFramePr>
            <a:graphicFrameLocks noGrp="1"/>
          </p:cNvGraphicFramePr>
          <p:nvPr>
            <p:ph idx="1"/>
            <p:extLst>
              <p:ext uri="{D42A27DB-BD31-4B8C-83A1-F6EECF244321}">
                <p14:modId xmlns:p14="http://schemas.microsoft.com/office/powerpoint/2010/main" val="3077616697"/>
              </p:ext>
            </p:extLst>
          </p:nvPr>
        </p:nvGraphicFramePr>
        <p:xfrm>
          <a:off x="466725" y="1930401"/>
          <a:ext cx="8807450" cy="3927474"/>
        </p:xfrm>
        <a:graphic>
          <a:graphicData uri="http://schemas.openxmlformats.org/drawingml/2006/table">
            <a:tbl>
              <a:tblPr firstRow="1" firstCol="1" bandRow="1">
                <a:tableStyleId>{5C22544A-7EE6-4342-B048-85BDC9FD1C3A}</a:tableStyleId>
              </a:tblPr>
              <a:tblGrid>
                <a:gridCol w="4403725">
                  <a:extLst>
                    <a:ext uri="{9D8B030D-6E8A-4147-A177-3AD203B41FA5}">
                      <a16:colId xmlns:a16="http://schemas.microsoft.com/office/drawing/2014/main" val="1487020574"/>
                    </a:ext>
                  </a:extLst>
                </a:gridCol>
                <a:gridCol w="4403725">
                  <a:extLst>
                    <a:ext uri="{9D8B030D-6E8A-4147-A177-3AD203B41FA5}">
                      <a16:colId xmlns:a16="http://schemas.microsoft.com/office/drawing/2014/main" val="3809801327"/>
                    </a:ext>
                  </a:extLst>
                </a:gridCol>
              </a:tblGrid>
              <a:tr h="871956">
                <a:tc>
                  <a:txBody>
                    <a:bodyPr/>
                    <a:lstStyle/>
                    <a:p>
                      <a:pPr marL="0" marR="0">
                        <a:lnSpc>
                          <a:spcPct val="107000"/>
                        </a:lnSpc>
                        <a:spcBef>
                          <a:spcPts val="0"/>
                        </a:spcBef>
                        <a:spcAft>
                          <a:spcPts val="800"/>
                        </a:spcAft>
                      </a:pPr>
                      <a:r>
                        <a:rPr lang="en-IN" sz="1300" dirty="0">
                          <a:effectLst/>
                        </a:rPr>
                        <a:t>Namespaces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nSpc>
                          <a:spcPct val="107000"/>
                        </a:lnSpc>
                        <a:spcBef>
                          <a:spcPts val="0"/>
                        </a:spcBef>
                        <a:spcAft>
                          <a:spcPts val="800"/>
                        </a:spcAft>
                      </a:pPr>
                      <a:r>
                        <a:rPr lang="en-IN" sz="13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621760668"/>
                  </a:ext>
                </a:extLst>
              </a:tr>
              <a:tr h="1018506">
                <a:tc>
                  <a:txBody>
                    <a:bodyPr/>
                    <a:lstStyle/>
                    <a:p>
                      <a:pPr marL="0" marR="0" algn="just">
                        <a:lnSpc>
                          <a:spcPct val="107000"/>
                        </a:lnSpc>
                        <a:spcBef>
                          <a:spcPts val="0"/>
                        </a:spcBef>
                        <a:spcAft>
                          <a:spcPts val="800"/>
                        </a:spcAft>
                      </a:pPr>
                      <a:r>
                        <a:rPr lang="en-IN" sz="1100">
                          <a:effectLst/>
                        </a:rPr>
                        <a:t>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1100">
                          <a:effectLst/>
                        </a:rPr>
                        <a:t>It includes all common datatypes, string values, arrays and methods for data conversion.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006201276"/>
                  </a:ext>
                </a:extLst>
              </a:tr>
              <a:tr h="1018506">
                <a:tc>
                  <a:txBody>
                    <a:bodyPr/>
                    <a:lstStyle/>
                    <a:p>
                      <a:pPr marL="0" marR="0" algn="just">
                        <a:lnSpc>
                          <a:spcPct val="107000"/>
                        </a:lnSpc>
                        <a:spcBef>
                          <a:spcPts val="0"/>
                        </a:spcBef>
                        <a:spcAft>
                          <a:spcPts val="800"/>
                        </a:spcAft>
                      </a:pPr>
                      <a:r>
                        <a:rPr lang="en-IN" sz="1100">
                          <a:effectLst/>
                        </a:rPr>
                        <a:t>System.Data, System.Data.Common, System.Data.OleDb, System.Data.SqlClient, System.Data.SqlTypes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1100">
                          <a:effectLst/>
                        </a:rPr>
                        <a:t>These are used to access a database, perform commands on a database and retrieve database.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058850230"/>
                  </a:ext>
                </a:extLst>
              </a:tr>
              <a:tr h="1018506">
                <a:tc>
                  <a:txBody>
                    <a:bodyPr/>
                    <a:lstStyle/>
                    <a:p>
                      <a:pPr marL="0" marR="0" algn="just">
                        <a:lnSpc>
                          <a:spcPct val="107000"/>
                        </a:lnSpc>
                        <a:spcBef>
                          <a:spcPts val="0"/>
                        </a:spcBef>
                        <a:spcAft>
                          <a:spcPts val="800"/>
                        </a:spcAft>
                      </a:pPr>
                      <a:r>
                        <a:rPr lang="en-IN" sz="1100">
                          <a:effectLst/>
                        </a:rPr>
                        <a:t>System.IO, System.DirectoryServices, System.IO.IsolatedStorage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800"/>
                        </a:spcAft>
                      </a:pPr>
                      <a:r>
                        <a:rPr lang="en-IN" sz="1100" dirty="0">
                          <a:effectLst/>
                        </a:rPr>
                        <a:t>These are used to access, read and write files.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231690295"/>
                  </a:ext>
                </a:extLst>
              </a:tr>
            </a:tbl>
          </a:graphicData>
        </a:graphic>
      </p:graphicFrame>
    </p:spTree>
    <p:extLst>
      <p:ext uri="{BB962C8B-B14F-4D97-AF65-F5344CB8AC3E}">
        <p14:creationId xmlns:p14="http://schemas.microsoft.com/office/powerpoint/2010/main" val="23279002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0E46C95B70624AA4257D805455E2A4" ma:contentTypeVersion="2" ma:contentTypeDescription="Create a new document." ma:contentTypeScope="" ma:versionID="ad51801990568ebbcd0897e55580f04e">
  <xsd:schema xmlns:xsd="http://www.w3.org/2001/XMLSchema" xmlns:xs="http://www.w3.org/2001/XMLSchema" xmlns:p="http://schemas.microsoft.com/office/2006/metadata/properties" xmlns:ns3="64dbc6ab-d499-4cb3-8bd3-42b243246660" targetNamespace="http://schemas.microsoft.com/office/2006/metadata/properties" ma:root="true" ma:fieldsID="cefa6113f5d713e15a98a0bb298f84dc" ns3:_="">
    <xsd:import namespace="64dbc6ab-d499-4cb3-8bd3-42b243246660"/>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dbc6ab-d499-4cb3-8bd3-42b2432466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939596-D5E7-4928-99C7-7F9FE423FA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dbc6ab-d499-4cb3-8bd3-42b2432466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75D594-2F36-466D-8CC0-C32BA0F4F8C5}">
  <ds:schemaRefs>
    <ds:schemaRef ds:uri="http://schemas.microsoft.com/sharepoint/v3/contenttype/forms"/>
  </ds:schemaRefs>
</ds:datastoreItem>
</file>

<file path=customXml/itemProps3.xml><?xml version="1.0" encoding="utf-8"?>
<ds:datastoreItem xmlns:ds="http://schemas.openxmlformats.org/officeDocument/2006/customXml" ds:itemID="{ECA6F8BC-5CDC-4750-A297-2D1D416777AA}">
  <ds:schemaRefs>
    <ds:schemaRef ds:uri="http://schemas.microsoft.com/office/2006/metadata/properties"/>
    <ds:schemaRef ds:uri="64dbc6ab-d499-4cb3-8bd3-42b243246660"/>
    <ds:schemaRef ds:uri="http://purl.org/dc/elements/1.1/"/>
    <ds:schemaRef ds:uri="http://purl.org/dc/term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Facet</Template>
  <TotalTime>64</TotalTime>
  <Words>718</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Courier New</vt:lpstr>
      <vt:lpstr>Helvetica</vt:lpstr>
      <vt:lpstr>Segoe UI</vt:lpstr>
      <vt:lpstr>Times New Roman</vt:lpstr>
      <vt:lpstr>Trebuchet MS</vt:lpstr>
      <vt:lpstr>Wingdings 3</vt:lpstr>
      <vt:lpstr>Facet</vt:lpstr>
      <vt:lpstr>.NET FRAMEWORK</vt:lpstr>
      <vt:lpstr>INTRODUCTION TO .NET</vt:lpstr>
      <vt:lpstr>Four Main Components: </vt:lpstr>
      <vt:lpstr>CLR (Common Language Runtime) &amp;FCL (Framework Class Library)  </vt:lpstr>
      <vt:lpstr>PowerPoint Presentation</vt:lpstr>
      <vt:lpstr>.NET Common Language Runtime (CLR) </vt:lpstr>
      <vt:lpstr>..NET Framework Class Library </vt:lpstr>
      <vt:lpstr>NET Framework Base Class Library </vt:lpstr>
      <vt:lpstr>.NET Framework Class Library         Namespaces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dc:title>
  <dc:creator>Gudivada Susmitha</dc:creator>
  <cp:lastModifiedBy>Gudivada Susmitha</cp:lastModifiedBy>
  <cp:revision>1</cp:revision>
  <dcterms:created xsi:type="dcterms:W3CDTF">2022-02-28T09:26:56Z</dcterms:created>
  <dcterms:modified xsi:type="dcterms:W3CDTF">2022-02-28T10:31:32Z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0x010100CD0E46C95B70624AA4257D805455E2A4</vt:lpwstr>
  </property>
</Properties>
</file>