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</p:sldMasterIdLst>
  <p:notesMasterIdLst>
    <p:notesMasterId r:id="rId22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6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6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ru-RU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7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7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AFD2D285-9AB4-488D-91CD-00A0D495B025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766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1912" cy="360680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5120" cy="4206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4281480" y="10155240"/>
            <a:ext cx="3273480" cy="53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DD85E00-1E47-4DF1-A57C-3B78A878D982}" type="slidenum"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ru-RU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5041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324" name="TextShape 3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8C5CE5AD-5A61-4916-A7DB-16606995495A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441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496800" y="1748520"/>
            <a:ext cx="9067680" cy="328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Исследование временных изменений стилистики А. С. Пушкина методами машинного обучения</a:t>
            </a: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Научный руководитель – д-р техн. наук, проф. В. Б. Барахнин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Выполнил студент гр. 20206 С. А. Гудков</a:t>
            </a:r>
            <a:endParaRPr lang="ru-RU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Новосибирск, 26 июня 2024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1740960" y="272880"/>
            <a:ext cx="657936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Новосибирский государственный университет</a:t>
            </a:r>
            <a:endParaRPr lang="ru-RU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Факультет информационных технологий</a:t>
            </a:r>
            <a:endParaRPr lang="ru-RU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Кафедра общей информатики</a:t>
            </a:r>
            <a:endParaRPr lang="ru-RU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09.03.01 Информатика и вычислительная техника. Программная инженерия и компьютерные науки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504000" y="363600"/>
            <a:ext cx="907020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Разбиение на периоды: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с 1813 по лето 1820 года (216 текстов);</a:t>
            </a:r>
            <a:endParaRPr lang="ru-RU" sz="32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со второй половины 1820 по лето 1824 года (133) – это период пребывания Пушкина на Юге;</a:t>
            </a:r>
            <a:endParaRPr lang="ru-RU" sz="32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со второй половины 1824 по 1828 год (215);</a:t>
            </a:r>
            <a:endParaRPr lang="ru-RU" sz="3200" b="0" strike="noStrike" spc="-1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с 1829 по 1836 год (221).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9415440" y="5112000"/>
            <a:ext cx="5320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fld id="{4F098CDB-C694-448E-A137-5C332DC73483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10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" name="Table 1"/>
          <p:cNvGraphicFramePr/>
          <p:nvPr/>
        </p:nvGraphicFramePr>
        <p:xfrm>
          <a:off x="102600" y="189360"/>
          <a:ext cx="9861120" cy="5257440"/>
        </p:xfrm>
        <a:graphic>
          <a:graphicData uri="http://schemas.openxmlformats.org/drawingml/2006/table">
            <a:tbl>
              <a:tblPr/>
              <a:tblGrid>
                <a:gridCol w="1904760"/>
                <a:gridCol w="1606680"/>
                <a:gridCol w="1606680"/>
                <a:gridCol w="1606680"/>
                <a:gridCol w="1606680"/>
                <a:gridCol w="1529640"/>
              </a:tblGrid>
              <a:tr h="602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Название модели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model1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model2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model4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model4-1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model5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022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Класс 0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1813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1813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1829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1829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1820 на Юге 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022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пер. пол. 1824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пер. пол. 1820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1836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1836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пер. пол. 1824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87804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Класс 1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1824 в</a:t>
                      </a:r>
                      <a:endParaRPr lang="ru-RU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Михайловском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1820 на  Юге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1813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1813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1824 в</a:t>
                      </a:r>
                      <a:endParaRPr lang="ru-RU" sz="16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Михайловском 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268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1836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1836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1828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1828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1828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02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Количество текстов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736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463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768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709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335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16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Количество признаков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24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21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23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20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26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accuracy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0,804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0,817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0,812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0,803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0,691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8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AUC ROC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0,867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0,855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0,796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0,812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0,726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26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F1-мера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0,828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0,872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0,876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0,875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600" b="0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0,779</a:t>
                      </a:r>
                      <a:endParaRPr lang="ru-RU" sz="1600" b="0" strike="noStrike" spc="-1">
                        <a:latin typeface="Arial"/>
                      </a:endParaRPr>
                    </a:p>
                  </a:txBody>
                  <a:tcPr marL="28080" marR="28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0" name="CustomShape 2"/>
          <p:cNvSpPr/>
          <p:nvPr/>
        </p:nvSpPr>
        <p:spPr>
          <a:xfrm>
            <a:off x="4019400" y="1327320"/>
            <a:ext cx="1007892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1" name="CustomShape 3"/>
          <p:cNvSpPr/>
          <p:nvPr/>
        </p:nvSpPr>
        <p:spPr>
          <a:xfrm>
            <a:off x="9513360" y="5298120"/>
            <a:ext cx="567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fld id="{5A3DE768-A9A9-4318-BA52-52FF858E6624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11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Рисунок 229"/>
          <p:cNvPicPr/>
          <p:nvPr/>
        </p:nvPicPr>
        <p:blipFill>
          <a:blip r:embed="rId2"/>
          <a:stretch/>
        </p:blipFill>
        <p:spPr>
          <a:xfrm>
            <a:off x="28080" y="371520"/>
            <a:ext cx="10078920" cy="4946400"/>
          </a:xfrm>
          <a:prstGeom prst="rect">
            <a:avLst/>
          </a:prstGeom>
          <a:ln>
            <a:noFill/>
          </a:ln>
        </p:spPr>
      </p:pic>
      <p:sp>
        <p:nvSpPr>
          <p:cNvPr id="313" name="CustomShape 1"/>
          <p:cNvSpPr/>
          <p:nvPr/>
        </p:nvSpPr>
        <p:spPr>
          <a:xfrm>
            <a:off x="9487440" y="5188680"/>
            <a:ext cx="592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fld id="{0CB4286F-1638-4FCE-B747-3FFBBD4EAD3C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12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504000" y="216000"/>
            <a:ext cx="9069840" cy="48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000"/>
          </a:bodyPr>
          <a:lstStyle/>
          <a:p>
            <a:pPr marL="109080">
              <a:lnSpc>
                <a:spcPct val="100000"/>
              </a:lnSpc>
              <a:spcBef>
                <a:spcPts val="1417"/>
              </a:spcBef>
            </a:pPr>
            <a:r>
              <a:rPr lang="ru-RU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Для каждой модели построено объяснение по методу Шепли.</a:t>
            </a:r>
            <a:endParaRPr lang="ru-RU" sz="2000" b="0" strike="noStrike" spc="-1" dirty="0">
              <a:latin typeface="Arial"/>
            </a:endParaRPr>
          </a:p>
          <a:p>
            <a:pPr marL="109080" algn="ctr">
              <a:lnSpc>
                <a:spcPct val="100000"/>
              </a:lnSpc>
              <a:spcBef>
                <a:spcPts val="1417"/>
              </a:spcBef>
            </a:pPr>
            <a:r>
              <a:rPr lang="ru-RU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Основные результаты:</a:t>
            </a:r>
            <a:endParaRPr lang="ru-RU" sz="20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В ранних произведениях восклицательный знак встречается очень часто. В Южный период намечается снижение частоты употребления, и, начиная с сер. 20-х г., восклицательный знак не характерен творчеству Пушкина.</a:t>
            </a:r>
            <a:endParaRPr lang="ru-RU" sz="20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Раннему творчеству свойственно широкое употребление имён собственных.</a:t>
            </a:r>
            <a:endParaRPr lang="ru-RU" sz="20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Позднему творчеству характерно более частое использование местоимений.</a:t>
            </a:r>
            <a:endParaRPr lang="ru-RU" sz="2000" b="0" strike="noStrike" spc="-1" dirty="0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В процессе творческого развития происходит расширение разнообразия лексики и снижение средней длины слов, учащается использование обстоятельств, однородных членов предложения.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9403560" y="5112000"/>
            <a:ext cx="6166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fld id="{19605B38-DBC5-4AE7-B870-AE6E3F01D145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13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504000" y="394560"/>
            <a:ext cx="9071640" cy="609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Публикации: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TextShape 2"/>
          <p:cNvSpPr txBox="1"/>
          <p:nvPr/>
        </p:nvSpPr>
        <p:spPr>
          <a:xfrm>
            <a:off x="504000" y="1570320"/>
            <a:ext cx="9071640" cy="1550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228600" indent="-22824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Материалы 62-й международной научной студенческой конференции. – Новосибирск. – 17-23 апреля 2024 г. – Новосиб. гос. ун-т. – Новосибирск : ИПЦ НГУ, 2024  (приняты к публикации, выступление).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318" name="TextShape 3"/>
          <p:cNvSpPr txBox="1"/>
          <p:nvPr/>
        </p:nvSpPr>
        <p:spPr>
          <a:xfrm>
            <a:off x="9504000" y="5184000"/>
            <a:ext cx="485640" cy="42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fld id="{D2747803-6875-47EA-B656-793EDF767C6F}" type="slidenum">
              <a:rPr lang="ru-RU" sz="2400" b="0" strike="noStrike" spc="-1">
                <a:latin typeface="Times New Roman"/>
              </a:rPr>
              <a:t>14</a:t>
            </a:fld>
            <a:endParaRPr lang="ru-RU" sz="24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504000" y="74160"/>
            <a:ext cx="9067680" cy="124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CustomShape 2"/>
          <p:cNvSpPr/>
          <p:nvPr/>
        </p:nvSpPr>
        <p:spPr>
          <a:xfrm>
            <a:off x="504000" y="1326600"/>
            <a:ext cx="9067680" cy="328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CustomShape 3"/>
          <p:cNvSpPr/>
          <p:nvPr/>
        </p:nvSpPr>
        <p:spPr>
          <a:xfrm>
            <a:off x="504000" y="363240"/>
            <a:ext cx="906768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Авторский стиль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277" name="CustomShape 4"/>
          <p:cNvSpPr/>
          <p:nvPr/>
        </p:nvSpPr>
        <p:spPr>
          <a:xfrm>
            <a:off x="504000" y="1326600"/>
            <a:ext cx="9067680" cy="328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5"/>
          <p:cNvSpPr/>
          <p:nvPr/>
        </p:nvSpPr>
        <p:spPr>
          <a:xfrm>
            <a:off x="9648000" y="5112000"/>
            <a:ext cx="3470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fld id="{1DCCE8FA-5319-4076-BD3D-8BD9ECFB37A0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2</a:t>
            </a:fld>
            <a:endParaRPr lang="ru-RU" sz="2400" b="0" strike="noStrike" spc="-1">
              <a:latin typeface="Arial"/>
            </a:endParaRPr>
          </a:p>
        </p:txBody>
      </p:sp>
      <p:sp>
        <p:nvSpPr>
          <p:cNvPr id="279" name="CustomShape 6"/>
          <p:cNvSpPr/>
          <p:nvPr/>
        </p:nvSpPr>
        <p:spPr>
          <a:xfrm>
            <a:off x="1656000" y="1584000"/>
            <a:ext cx="178560" cy="34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" name="CustomShape 7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4000" lnSpcReduction="10000"/>
          </a:bodyPr>
          <a:lstStyle/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По определению Г. Хердана, стиль — общая характеристика индивидуального способа выражения личности в языке [1]. Стиль понимается как подсознательный фактор. </a:t>
            </a:r>
            <a:endParaRPr lang="ru-RU" sz="3200" b="0" strike="noStrike" spc="-1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Согласно В. Винтеру, стиль - система периодически повторяющихся выборок из перечня произвольных черт языка [2]. 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281" name="CustomShape 8"/>
          <p:cNvSpPr/>
          <p:nvPr/>
        </p:nvSpPr>
        <p:spPr>
          <a:xfrm>
            <a:off x="936000" y="4683240"/>
            <a:ext cx="7064280" cy="123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1. Herdan G. The advanced theory of language as choice and chance. – Berlin : </a:t>
            </a:r>
            <a:endParaRPr lang="ru-RU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Springer, 1966. – С. 118.</a:t>
            </a:r>
            <a:endParaRPr lang="ru-RU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2. Winter W. Styles as dialects //Lubomir Dole zel and Richard W. Bailey, editors, </a:t>
            </a:r>
            <a:endParaRPr lang="ru-RU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Statistics and Style. – 1962. – С. 3-9.</a:t>
            </a:r>
            <a:endParaRPr lang="ru-RU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5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504000" y="211320"/>
            <a:ext cx="9069840" cy="97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Методы стилеметрии позволяют исследовать текст на таких уровнях [1]: 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572400" y="1130760"/>
            <a:ext cx="8929800" cy="210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пунктуационном, </a:t>
            </a:r>
            <a:endParaRPr lang="ru-RU" sz="2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орфографическом, </a:t>
            </a:r>
            <a:endParaRPr lang="ru-RU" sz="2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синтаксическом, </a:t>
            </a:r>
            <a:endParaRPr lang="ru-RU" sz="2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лексическом, </a:t>
            </a:r>
            <a:endParaRPr lang="ru-RU" sz="2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фонетическом,</a:t>
            </a:r>
            <a:endParaRPr lang="ru-RU" sz="2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стилистическом (жанр, сюжет, изобразительные средства).</a:t>
            </a:r>
            <a:endParaRPr lang="ru-RU" sz="2200" b="0" strike="noStrike" spc="-1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109800" y="3093480"/>
            <a:ext cx="982440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Согласно [1], авторский стиль – особенности текста на синтаксическом, лексическом и стилистическом уровнях.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Авторы [2] отмечают, что  для формального вычислительного анализа эти уровни сложны, поэтому большинство исследователей используют фонетический, пунктуационный, лексический и синтаксический уровни.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72000" y="4572360"/>
            <a:ext cx="9790920" cy="88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1. Батура Т. В. Формальные методы установления авторства текстов и их реализация в программных продуктах //Программные продукты и системы. – 2013. – №. 4. – С. 286-295.</a:t>
            </a:r>
            <a:endParaRPr lang="ru-RU" sz="13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300" b="0" strike="noStrike" spc="-1">
                <a:solidFill>
                  <a:srgbClr val="000000"/>
                </a:solidFill>
                <a:latin typeface="Arial"/>
                <a:ea typeface="DejaVu Sans"/>
              </a:rPr>
              <a:t>2. Barakhnin V., Kozhemyakina O., Grigorieva I. Determination of the Features of the Author’s Style of AS Pushkin’s Poems by Machine Learning Methods //Applied Sciences. – 2022. – Т. 12. – №. 3. – С. 1674.</a:t>
            </a:r>
            <a:endParaRPr lang="ru-RU" sz="1300" b="0" strike="noStrike" spc="-1">
              <a:latin typeface="Arial"/>
            </a:endParaRPr>
          </a:p>
        </p:txBody>
      </p:sp>
      <p:sp>
        <p:nvSpPr>
          <p:cNvPr id="286" name="CustomShape 5"/>
          <p:cNvSpPr/>
          <p:nvPr/>
        </p:nvSpPr>
        <p:spPr>
          <a:xfrm>
            <a:off x="9576000" y="5184000"/>
            <a:ext cx="426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fld id="{6197F9CB-9418-4C2F-B154-C24281FE5311}" type="slidenum"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3</a:t>
            </a:fld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504000" y="363240"/>
            <a:ext cx="906768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Признаки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504000" y="1326600"/>
            <a:ext cx="9067680" cy="328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Пунктуационный: частоты знаков препинания, </a:t>
            </a:r>
            <a:r>
              <a:rPr lang="ru-RU" sz="20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lang="ru-RU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-граммы по знакам препинания и количество знаков препинания в предложении.</a:t>
            </a:r>
            <a:endParaRPr lang="ru-RU" sz="2000" b="0" strike="noStrike" spc="-1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Синтаксический: распределение слов по частям речи и словосочетаний по типу грамматической связи. </a:t>
            </a:r>
            <a:endParaRPr lang="ru-RU" sz="2000" b="0" strike="noStrike" spc="-1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Лексический: признаки, описывающие слова: их начальные формы, длина слов, </a:t>
            </a:r>
            <a:r>
              <a:rPr lang="ru-RU" sz="20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lang="ru-RU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-граммы по словам, количество слов в предложении,  а также однородность текста и ранг входящих в него слов. </a:t>
            </a:r>
            <a:endParaRPr lang="ru-RU" sz="2000" b="0" strike="noStrike" spc="-1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Фонетический: </a:t>
            </a:r>
            <a:r>
              <a:rPr lang="ru-RU" sz="20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lang="ru-RU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-граммы по произвольным символам и по буквам русского алфавита.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9463320" y="5112000"/>
            <a:ext cx="5158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fld id="{6CAD897F-9261-4AFD-9866-49081DAA9997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4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504000" y="363240"/>
            <a:ext cx="906768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Гипотеза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504000" y="1326600"/>
            <a:ext cx="9067680" cy="328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3500" lnSpcReduction="10000"/>
          </a:bodyPr>
          <a:lstStyle/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Ключевое свойство каждого текста - год его создания или публикации. </a:t>
            </a:r>
            <a:endParaRPr lang="ru-RU" sz="3200" b="0" strike="noStrike" spc="-1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Требуется выявить зависимость от этого свойства стилистических признаков текста.</a:t>
            </a:r>
            <a:endParaRPr lang="ru-RU" sz="3200" b="0" strike="noStrike" spc="-1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Предполагается, что существует непустое множество признаков, имеющих указанную зависимость. С помощью такого множества возможно описать изменение стилистики А. С. Пушкина.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9535320" y="5112000"/>
            <a:ext cx="4755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fld id="{A5AB33B6-BC7C-46B1-8D48-45D8C657AC12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5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504000" y="363240"/>
            <a:ext cx="906768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Цель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504000" y="1326600"/>
            <a:ext cx="9067680" cy="328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11240">
              <a:lnSpc>
                <a:spcPct val="100000"/>
              </a:lnSpc>
              <a:spcBef>
                <a:spcPts val="1417"/>
              </a:spcBef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Разработка алгоритмов и методов анализа стихотворных текстов полного собрания сочинений А. С. Пушкина для выявления в них признаков, описывающих изменение авторской стилистики.</a:t>
            </a: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9462600" y="5112000"/>
            <a:ext cx="48492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fld id="{A8177B75-3D08-493F-8769-D2AAA38A22E2}" type="slidenum">
              <a:rPr lang="ru-RU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6</a:t>
            </a:fld>
            <a:endParaRPr lang="ru-R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504000" y="394560"/>
            <a:ext cx="9071640" cy="609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Задачи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TextShape 2"/>
          <p:cNvSpPr txBox="1"/>
          <p:nvPr/>
        </p:nvSpPr>
        <p:spPr>
          <a:xfrm>
            <a:off x="504000" y="988200"/>
            <a:ext cx="9071640" cy="4192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Проанализировать существующие способы статистического описания текста.</a:t>
            </a:r>
            <a:endParaRPr lang="ru-RU" sz="2000" b="0" strike="noStrike" spc="-1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Провести предобработку стихотворных текстов полного собрания сочинений А.С. Пушкина.</a:t>
            </a:r>
            <a:endParaRPr lang="ru-RU" sz="2000" b="0" strike="noStrike" spc="-1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Разработать алгоритм извлечения признаков из текста.</a:t>
            </a:r>
            <a:endParaRPr lang="ru-RU" sz="2000" b="0" strike="noStrike" spc="-1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Найти эмпирическое распределение для каждого признака и определить наличие зависимости распределения от года создания текста.</a:t>
            </a:r>
            <a:endParaRPr lang="ru-RU" sz="2000" b="0" strike="noStrike" spc="-1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Разработать классификатор текстов по периодам творчества на основе извлечённых признаков.</a:t>
            </a:r>
            <a:endParaRPr lang="ru-RU" sz="2000" b="0" strike="noStrike" spc="-1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Оценить работу классификатора, сделать выводы, визуализировать полученные результаты.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298" name="TextShape 3"/>
          <p:cNvSpPr txBox="1"/>
          <p:nvPr/>
        </p:nvSpPr>
        <p:spPr>
          <a:xfrm>
            <a:off x="9575640" y="5181120"/>
            <a:ext cx="333000" cy="42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fld id="{D4615F18-13D9-4A03-8FB1-11DB2EBCA989}" type="slidenum">
              <a:rPr lang="ru-RU" sz="2400" b="0" strike="noStrike" spc="-1">
                <a:latin typeface="Times New Roman"/>
              </a:rPr>
              <a:t>7</a:t>
            </a:fld>
            <a:endParaRPr lang="ru-RU" sz="24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Shape 1"/>
          <p:cNvSpPr txBox="1"/>
          <p:nvPr/>
        </p:nvSpPr>
        <p:spPr>
          <a:xfrm>
            <a:off x="504000" y="394560"/>
            <a:ext cx="9071640" cy="609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Методы исследования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TextShape 2"/>
          <p:cNvSpPr txBox="1"/>
          <p:nvPr/>
        </p:nvSpPr>
        <p:spPr>
          <a:xfrm>
            <a:off x="504000" y="1163880"/>
            <a:ext cx="9071640" cy="3974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Анализ и сравнение известных способов статистического описания текста.</a:t>
            </a:r>
            <a:endParaRPr lang="ru-RU" sz="2000" b="0" strike="noStrike" spc="-1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Синтез технологических решений для разработки алгоритма извлечения признаков.</a:t>
            </a:r>
            <a:endParaRPr lang="ru-RU" sz="2000" b="0" strike="noStrike" spc="-1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Формализация извлечённых признаков путём построения их эмпирического распределения.</a:t>
            </a:r>
            <a:endParaRPr lang="ru-RU" sz="2000" b="0" strike="noStrike" spc="-1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Моделирование исследуемых текстов с использованием выделенных признаков, анализ полученных моделей методами машинного обучения.</a:t>
            </a:r>
            <a:endParaRPr lang="ru-RU" sz="2000" b="0" strike="noStrike" spc="-1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Проведение экспериментов с применением разработанных программных средств, визуализация и анализ полученных результатов.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301" name="TextShape 3"/>
          <p:cNvSpPr txBox="1"/>
          <p:nvPr/>
        </p:nvSpPr>
        <p:spPr>
          <a:xfrm>
            <a:off x="9603000" y="5184000"/>
            <a:ext cx="333000" cy="42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fld id="{0D3845CA-F643-4B2D-9E25-B767829EF118}" type="slidenum">
              <a:rPr lang="ru-RU" sz="2400" b="0" strike="noStrike" spc="-1">
                <a:latin typeface="Times New Roman"/>
              </a:rPr>
              <a:t>8</a:t>
            </a:fld>
            <a:endParaRPr lang="ru-RU" sz="24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792000" y="648000"/>
            <a:ext cx="83170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Структура предложений описана с помощью универсальных зависимостей,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извлечённых посредством облачного сервиса UDPipe.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303" name="Рисунок 176"/>
          <p:cNvPicPr/>
          <p:nvPr/>
        </p:nvPicPr>
        <p:blipFill>
          <a:blip r:embed="rId2"/>
          <a:stretch/>
        </p:blipFill>
        <p:spPr>
          <a:xfrm>
            <a:off x="4392000" y="1368000"/>
            <a:ext cx="5323320" cy="3518640"/>
          </a:xfrm>
          <a:prstGeom prst="rect">
            <a:avLst/>
          </a:prstGeom>
          <a:ln>
            <a:noFill/>
          </a:ln>
        </p:spPr>
      </p:pic>
      <p:sp>
        <p:nvSpPr>
          <p:cNvPr id="304" name="CustomShape 2"/>
          <p:cNvSpPr/>
          <p:nvPr/>
        </p:nvSpPr>
        <p:spPr>
          <a:xfrm>
            <a:off x="207360" y="1929240"/>
            <a:ext cx="411552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Разработан программный модуль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на языке программирования Python,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позволяющий для произвольного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множества текстов построить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частотный словарь признаков и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векторное представление на основе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выбранного набора признаков,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сформировать обучающую выборку.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9479160" y="5184000"/>
            <a:ext cx="479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fld id="{88535A19-147C-4794-9EC2-A6FBE0CB636A}" type="slidenum"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9</a:t>
            </a:fld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6691</TotalTime>
  <Words>912</Words>
  <Application>Microsoft Office PowerPoint</Application>
  <PresentationFormat>Произвольный</PresentationFormat>
  <Paragraphs>151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7</vt:i4>
      </vt:variant>
      <vt:variant>
        <vt:lpstr>Заголовки слайдов</vt:lpstr>
      </vt:variant>
      <vt:variant>
        <vt:i4>14</vt:i4>
      </vt:variant>
    </vt:vector>
  </HeadingPairs>
  <TitlesOfParts>
    <vt:vector size="26" baseType="lpstr">
      <vt:lpstr>Arial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Степан Гудков</dc:creator>
  <dc:description/>
  <cp:lastModifiedBy>Степан Гудков</cp:lastModifiedBy>
  <cp:revision>44</cp:revision>
  <dcterms:created xsi:type="dcterms:W3CDTF">2023-05-31T11:41:03Z</dcterms:created>
  <dcterms:modified xsi:type="dcterms:W3CDTF">2024-06-17T06:19:43Z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