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7" r:id="rId4"/>
    <p:sldId id="261" r:id="rId5"/>
    <p:sldId id="262" r:id="rId6"/>
    <p:sldId id="263" r:id="rId7"/>
    <p:sldId id="265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EAF463A-BC7C-46EE-9F1E-7F377CCA4891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МТК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9055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Зыкова Анастасия Алексеевна</a:t>
            </a:r>
          </a:p>
          <a:p>
            <a:r>
              <a:rPr lang="en-US" dirty="0" err="1"/>
              <a:t>vk</a:t>
            </a:r>
            <a:r>
              <a:rPr lang="en-US" dirty="0"/>
              <a:t>: </a:t>
            </a:r>
            <a:r>
              <a:rPr lang="en-US" dirty="0" err="1"/>
              <a:t>aurora_z</a:t>
            </a:r>
            <a:r>
              <a:rPr lang="en-US" dirty="0"/>
              <a:t>, </a:t>
            </a:r>
            <a:r>
              <a:rPr lang="ru-RU" dirty="0"/>
              <a:t>8-913-482-39-18 (</a:t>
            </a:r>
            <a:r>
              <a:rPr lang="ru-RU" dirty="0" err="1"/>
              <a:t>вотсап</a:t>
            </a:r>
            <a:r>
              <a:rPr lang="ru-RU" dirty="0"/>
              <a:t>, телега), </a:t>
            </a:r>
            <a:r>
              <a:rPr lang="en-US" dirty="0"/>
              <a:t> a.zykova4@g.nsu.ru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Блок 2, знакомства с </a:t>
            </a:r>
            <a:r>
              <a:rPr lang="ru-RU" dirty="0" err="1"/>
              <a:t>парсерами</a:t>
            </a:r>
            <a:r>
              <a:rPr lang="ru-RU" dirty="0"/>
              <a:t> и работы с AST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5) Написать </a:t>
            </a:r>
            <a:r>
              <a:rPr lang="ru-RU" dirty="0" err="1"/>
              <a:t>PEG-парсер</a:t>
            </a:r>
            <a:r>
              <a:rPr lang="ru-RU" dirty="0"/>
              <a:t> грамматики простых арифметических выражений, генерирующий AST дерево, используя библиотеку </a:t>
            </a:r>
            <a:r>
              <a:rPr lang="ru-RU" dirty="0" err="1"/>
              <a:t>lingo</a:t>
            </a:r>
            <a:r>
              <a:rPr lang="ru-RU" dirty="0"/>
              <a:t>.</a:t>
            </a:r>
          </a:p>
          <a:p>
            <a:r>
              <a:rPr lang="ru-RU" dirty="0"/>
              <a:t>возможные термы: целочисленные константы, </a:t>
            </a:r>
            <a:r>
              <a:rPr lang="en-US" dirty="0"/>
              <a:t>(</a:t>
            </a:r>
            <a:r>
              <a:rPr lang="en-US" dirty="0">
                <a:latin typeface="Calibri" pitchFamily="34" charset="0"/>
                <a:cs typeface="Calibri" pitchFamily="34" charset="0"/>
              </a:rPr>
              <a:t>t1+t2), (t1*t2)</a:t>
            </a:r>
          </a:p>
          <a:p>
            <a:endParaRPr lang="ru-RU" dirty="0"/>
          </a:p>
          <a:p>
            <a:r>
              <a:rPr lang="ru-RU" dirty="0"/>
              <a:t>PEG</a:t>
            </a:r>
            <a:r>
              <a:rPr lang="en-US" dirty="0"/>
              <a:t> - </a:t>
            </a:r>
            <a:r>
              <a:rPr lang="en-US" dirty="0">
                <a:latin typeface="Calibri" pitchFamily="34" charset="0"/>
                <a:cs typeface="Calibri" pitchFamily="34" charset="0"/>
              </a:rPr>
              <a:t>Parsing Expression Grammars (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грамматика задаётся в отд</a:t>
            </a:r>
            <a:r>
              <a:rPr lang="ru-RU" dirty="0"/>
              <a:t>ельном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файл</a:t>
            </a:r>
            <a:r>
              <a:rPr lang="ru-RU" dirty="0"/>
              <a:t>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lingo)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ввод – строка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"(((3 + 11) * 2) - (10 / 5))";</a:t>
            </a:r>
          </a:p>
          <a:p>
            <a:r>
              <a:rPr lang="en-US" dirty="0" err="1">
                <a:latin typeface="Calibri" pitchFamily="34" charset="0"/>
                <a:cs typeface="Calibri" pitchFamily="34" charset="0"/>
              </a:rPr>
              <a:t>ast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strToAst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exprStr</a:t>
            </a:r>
            <a:r>
              <a:rPr lang="en-US" dirty="0">
                <a:latin typeface="Calibri" pitchFamily="34" charset="0"/>
                <a:cs typeface="Calibri" pitchFamily="34" charset="0"/>
              </a:rPr>
              <a:t>);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вывод – на машинном язы</a:t>
            </a:r>
            <a:r>
              <a:rPr lang="ru-RU" dirty="0"/>
              <a:t>ке грамматики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/>
              <a:t>Использовать функции : </a:t>
            </a:r>
            <a:r>
              <a:rPr lang="en-US" dirty="0" err="1"/>
              <a:t>p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arsic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compilePegGrammar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Блок 2, знакомства с </a:t>
            </a:r>
            <a:r>
              <a:rPr lang="ru-RU" dirty="0" err="1"/>
              <a:t>парсерами</a:t>
            </a:r>
            <a:r>
              <a:rPr lang="ru-RU" dirty="0"/>
              <a:t> и работы с AST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6) Преобразовать AST дерево арифметических выражений обратно в строковую форму.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Блок 2, знакомства с </a:t>
            </a:r>
            <a:r>
              <a:rPr lang="ru-RU" dirty="0" err="1"/>
              <a:t>парсерами</a:t>
            </a:r>
            <a:r>
              <a:rPr lang="ru-RU" dirty="0"/>
              <a:t> и работы с AST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7) Реализовать калькулятор, вычисляющий значение арифметического выражения.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Блок 2, знакомства с </a:t>
            </a:r>
            <a:r>
              <a:rPr lang="ru-RU" dirty="0" err="1"/>
              <a:t>парсерами</a:t>
            </a:r>
            <a:r>
              <a:rPr lang="ru-RU" dirty="0"/>
              <a:t> и работы с AST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8) Сделать этот калькулятор символьным, принимающим значения переменных из командной строки</a:t>
            </a:r>
            <a:r>
              <a:rPr lang="en-US" dirty="0"/>
              <a:t>.</a:t>
            </a:r>
          </a:p>
          <a:p>
            <a:r>
              <a:rPr lang="ru-RU" dirty="0"/>
              <a:t>использовать выражения обратной польской нотации (RPN) с целочисленными константами, + и * и вычислять их значения. </a:t>
            </a:r>
          </a:p>
          <a:p>
            <a:r>
              <a:rPr lang="ru-RU" dirty="0"/>
              <a:t>написать функции перевода из арифметических выражений в RPN и обратно.</a:t>
            </a:r>
            <a:endParaRPr lang="en-US" dirty="0"/>
          </a:p>
          <a:p>
            <a:endParaRPr lang="en-US" dirty="0"/>
          </a:p>
          <a:p>
            <a:r>
              <a:rPr lang="ru-RU" dirty="0"/>
              <a:t>Использовать функцию: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getUrlParameter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Блок 2, знакомства с </a:t>
            </a:r>
            <a:r>
              <a:rPr lang="ru-RU" dirty="0" err="1"/>
              <a:t>парсерами</a:t>
            </a:r>
            <a:r>
              <a:rPr lang="ru-RU" dirty="0"/>
              <a:t> и работы с AST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9) Расширить язык функциями степени, дробями, вычитанием и переменными (</a:t>
            </a:r>
            <a:r>
              <a:rPr lang="en-US" dirty="0"/>
              <a:t>a, b, c)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Новый язык — это язык алгебраических выражений.</a:t>
            </a:r>
            <a:endParaRPr lang="en-US" dirty="0"/>
          </a:p>
          <a:p>
            <a:r>
              <a:rPr lang="ru-RU" dirty="0"/>
              <a:t>Написать функцию, которая вычисляет значение заданного алгебраического выражения с заданным набором значений переменных (внимание: значение рационально).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Блок 2, знакомства с </a:t>
            </a:r>
            <a:r>
              <a:rPr lang="ru-RU" dirty="0" err="1"/>
              <a:t>парсерами</a:t>
            </a:r>
            <a:r>
              <a:rPr lang="ru-RU" dirty="0"/>
              <a:t> и работы с AST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10) Реализовать функцию упрощения алгебраического выражения</a:t>
            </a:r>
          </a:p>
          <a:p>
            <a:endParaRPr lang="ru-RU" dirty="0"/>
          </a:p>
          <a:p>
            <a:r>
              <a:rPr lang="ru-RU" dirty="0"/>
              <a:t>0 + а = а</a:t>
            </a:r>
          </a:p>
          <a:p>
            <a:r>
              <a:rPr lang="ru-RU" dirty="0"/>
              <a:t>0 * а = 0, 1 * а = а</a:t>
            </a:r>
          </a:p>
          <a:p>
            <a:r>
              <a:rPr lang="es-ES" dirty="0">
                <a:latin typeface="Consolas" panose="020B0609020204030204" pitchFamily="49" charset="0"/>
              </a:rPr>
              <a:t>(x + (y - y))</a:t>
            </a:r>
            <a:r>
              <a:rPr lang="ru-RU" dirty="0">
                <a:latin typeface="Consolas" panose="020B0609020204030204" pitchFamily="49" charset="0"/>
              </a:rPr>
              <a:t> = х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((x*(x*x))+((x*x)*y)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Блок 2, знакомства с </a:t>
            </a:r>
            <a:r>
              <a:rPr lang="ru-RU" dirty="0" err="1"/>
              <a:t>парсерами</a:t>
            </a:r>
            <a:r>
              <a:rPr lang="ru-RU" dirty="0"/>
              <a:t> и работы с AST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11) Реализовать функцию дифференцирования алгебраического выражения по переменной</a:t>
            </a:r>
          </a:p>
          <a:p>
            <a:endParaRPr lang="ru-RU" dirty="0"/>
          </a:p>
          <a:p>
            <a:r>
              <a:rPr lang="ru-RU" dirty="0"/>
              <a:t>Добавить упрощение (10)</a:t>
            </a:r>
          </a:p>
          <a:p>
            <a:endParaRPr lang="ru-RU" dirty="0"/>
          </a:p>
          <a:p>
            <a:r>
              <a:rPr lang="ru-RU" dirty="0"/>
              <a:t>Итого: 5-11 могут быть в одном пакете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3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3, реализации </a:t>
            </a:r>
            <a:r>
              <a:rPr lang="ru-RU" dirty="0" err="1"/>
              <a:t>НеМо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12) Написать </a:t>
            </a:r>
            <a:r>
              <a:rPr lang="ru-RU" dirty="0" err="1"/>
              <a:t>PEG-парсер</a:t>
            </a:r>
            <a:r>
              <a:rPr lang="ru-RU" dirty="0"/>
              <a:t> модельного языка </a:t>
            </a:r>
            <a:r>
              <a:rPr lang="ru-RU" dirty="0" err="1"/>
              <a:t>НеМо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13) Написать </a:t>
            </a:r>
            <a:r>
              <a:rPr lang="ru-RU" dirty="0" err="1"/>
              <a:t>PEG-парсер</a:t>
            </a:r>
            <a:r>
              <a:rPr lang="ru-RU" dirty="0"/>
              <a:t> для языка </a:t>
            </a:r>
            <a:r>
              <a:rPr lang="ru-RU" dirty="0" err="1"/>
              <a:t>вируальной</a:t>
            </a:r>
            <a:r>
              <a:rPr lang="ru-RU" dirty="0"/>
              <a:t> машины </a:t>
            </a:r>
            <a:r>
              <a:rPr lang="ru-RU" dirty="0" err="1"/>
              <a:t>НеМо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14) Написать реализацию виртуальной машины </a:t>
            </a:r>
            <a:r>
              <a:rPr lang="ru-RU" dirty="0" err="1"/>
              <a:t>НеМо</a:t>
            </a:r>
            <a:r>
              <a:rPr lang="ru-RU" dirty="0"/>
              <a:t>, исполняющую программы на ее языке.</a:t>
            </a:r>
          </a:p>
          <a:p>
            <a:endParaRPr lang="ru-RU" dirty="0"/>
          </a:p>
          <a:p>
            <a:r>
              <a:rPr lang="ru-RU" dirty="0"/>
              <a:t>15) Написать транслятор из модельного языка </a:t>
            </a:r>
            <a:r>
              <a:rPr lang="ru-RU" dirty="0" err="1"/>
              <a:t>НеМо</a:t>
            </a:r>
            <a:r>
              <a:rPr lang="ru-RU" dirty="0"/>
              <a:t> в язык его виртуальной машины.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3, реализации </a:t>
            </a:r>
            <a:r>
              <a:rPr lang="ru-RU" dirty="0" err="1"/>
              <a:t>НеМо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80999" y="1447800"/>
            <a:ext cx="3657595" cy="495300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12) Написать PEG-парсер модельного языка </a:t>
            </a:r>
            <a:r>
              <a:rPr lang="ru-RU" dirty="0" err="1"/>
              <a:t>НеМо</a:t>
            </a:r>
            <a:r>
              <a:rPr lang="ru-RU" dirty="0"/>
              <a:t> и реализацию исполнения.</a:t>
            </a:r>
          </a:p>
          <a:p>
            <a:r>
              <a:rPr lang="ru-RU" dirty="0"/>
              <a:t>13) Написать </a:t>
            </a:r>
            <a:r>
              <a:rPr lang="ru-RU" dirty="0" err="1"/>
              <a:t>PEG-парсер</a:t>
            </a:r>
            <a:r>
              <a:rPr lang="ru-RU" dirty="0"/>
              <a:t> для языка </a:t>
            </a:r>
            <a:r>
              <a:rPr lang="ru-RU" dirty="0" err="1"/>
              <a:t>вируальной</a:t>
            </a:r>
            <a:r>
              <a:rPr lang="ru-RU" dirty="0"/>
              <a:t> машины </a:t>
            </a:r>
            <a:r>
              <a:rPr lang="ru-RU" dirty="0" err="1"/>
              <a:t>НеМо</a:t>
            </a:r>
            <a:r>
              <a:rPr lang="ru-RU" dirty="0"/>
              <a:t>.</a:t>
            </a:r>
          </a:p>
          <a:p>
            <a:r>
              <a:rPr lang="ru-RU" dirty="0"/>
              <a:t>14) Написать реализацию виртуальной машины </a:t>
            </a:r>
            <a:r>
              <a:rPr lang="ru-RU" dirty="0" err="1"/>
              <a:t>НеМо</a:t>
            </a:r>
            <a:r>
              <a:rPr lang="ru-RU" dirty="0"/>
              <a:t>, исполняющую программы на ее языке.</a:t>
            </a:r>
          </a:p>
          <a:p>
            <a:r>
              <a:rPr lang="ru-RU" dirty="0"/>
              <a:t>15) Написать транслятор из модельного языка </a:t>
            </a:r>
            <a:r>
              <a:rPr lang="ru-RU" dirty="0" err="1"/>
              <a:t>НеМо</a:t>
            </a:r>
            <a:r>
              <a:rPr lang="ru-RU" dirty="0"/>
              <a:t> в язык его виртуальной машины.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67200" y="1752600"/>
            <a:ext cx="1828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Программа на </a:t>
            </a:r>
            <a:r>
              <a:rPr lang="ru-RU" dirty="0" err="1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НеМо</a:t>
            </a:r>
            <a:endParaRPr lang="ru-RU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05600" y="1752600"/>
            <a:ext cx="1828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Программа на </a:t>
            </a:r>
            <a:r>
              <a:rPr lang="ru-RU" dirty="0" err="1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вирт</a:t>
            </a:r>
            <a:r>
              <a:rPr lang="ru-RU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. </a:t>
            </a:r>
            <a:r>
              <a:rPr lang="ru-RU" dirty="0" err="1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маш</a:t>
            </a:r>
            <a:r>
              <a:rPr lang="ru-RU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. </a:t>
            </a:r>
            <a:r>
              <a:rPr lang="ru-RU" dirty="0" err="1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НеМо</a:t>
            </a:r>
            <a:endParaRPr lang="ru-RU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43400" y="3810000"/>
            <a:ext cx="1828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Модельный язык </a:t>
            </a:r>
            <a:r>
              <a:rPr lang="ru-RU" dirty="0" err="1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НеМо</a:t>
            </a:r>
            <a:endParaRPr lang="ru-RU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781800" y="3810000"/>
            <a:ext cx="1828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Модельный язык </a:t>
            </a:r>
            <a:r>
              <a:rPr lang="ru-RU" dirty="0" err="1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вирт.маш</a:t>
            </a:r>
            <a:r>
              <a:rPr lang="ru-RU" dirty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. </a:t>
            </a:r>
            <a:r>
              <a:rPr lang="ru-RU" dirty="0" err="1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НеМо</a:t>
            </a:r>
            <a:endParaRPr lang="ru-RU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4724400" y="2895600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8153400" y="2895600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172200" y="4267200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4400" y="320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8400" y="3810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29600" y="3124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772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Лабы и автоматы </a:t>
            </a:r>
            <a:r>
              <a:rPr lang="en-US" dirty="0"/>
              <a:t>&lt;3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--------------------------------- </a:t>
            </a:r>
            <a:r>
              <a:rPr lang="ru-RU" dirty="0" err="1"/>
              <a:t>экз</a:t>
            </a:r>
            <a:r>
              <a:rPr lang="ru-RU" dirty="0"/>
              <a:t> ----------------------------------</a:t>
            </a:r>
          </a:p>
          <a:p>
            <a:r>
              <a:rPr lang="ru-RU" dirty="0"/>
              <a:t>1. блок знакомства с языком </a:t>
            </a:r>
            <a:r>
              <a:rPr lang="ru-RU" dirty="0" err="1"/>
              <a:t>flow</a:t>
            </a:r>
            <a:r>
              <a:rPr lang="ru-RU" dirty="0"/>
              <a:t>(9)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https://github.com/area9innovation/flow9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dirty="0"/>
              <a:t>2. блок знакомства с </a:t>
            </a:r>
            <a:r>
              <a:rPr lang="ru-RU" dirty="0" err="1"/>
              <a:t>парсерами</a:t>
            </a:r>
            <a:r>
              <a:rPr lang="ru-RU" dirty="0"/>
              <a:t> и работы с AST</a:t>
            </a:r>
          </a:p>
          <a:p>
            <a:pPr>
              <a:buNone/>
            </a:pPr>
            <a:r>
              <a:rPr lang="ru-RU" dirty="0"/>
              <a:t>---------------------------------- 3 ------------------------------------</a:t>
            </a:r>
          </a:p>
          <a:p>
            <a:r>
              <a:rPr lang="ru-RU" dirty="0"/>
              <a:t>3. блок реализации </a:t>
            </a:r>
            <a:r>
              <a:rPr lang="ru-RU" dirty="0" err="1"/>
              <a:t>НеМо</a:t>
            </a:r>
            <a:endParaRPr lang="ru-RU" dirty="0"/>
          </a:p>
          <a:p>
            <a:pPr>
              <a:buNone/>
            </a:pPr>
            <a:r>
              <a:rPr lang="ru-RU" dirty="0"/>
              <a:t>---------------------------------- 4 ------------------------------------</a:t>
            </a:r>
          </a:p>
          <a:p>
            <a:r>
              <a:rPr lang="ru-RU" dirty="0"/>
              <a:t>4. блок реализации функционала формальной верификации для </a:t>
            </a:r>
            <a:r>
              <a:rPr lang="ru-RU" dirty="0" err="1"/>
              <a:t>НеМо</a:t>
            </a:r>
            <a:endParaRPr lang="ru-RU" dirty="0"/>
          </a:p>
          <a:p>
            <a:pPr>
              <a:buNone/>
            </a:pPr>
            <a:r>
              <a:rPr lang="ru-RU" dirty="0"/>
              <a:t>---------------------------------- 5 ------------------------------------</a:t>
            </a:r>
          </a:p>
          <a:p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8382000" y="1447800"/>
            <a:ext cx="0" cy="37338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блок знакомства с языком flow9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82000" cy="4937760"/>
          </a:xfrm>
        </p:spPr>
        <p:txBody>
          <a:bodyPr/>
          <a:lstStyle/>
          <a:p>
            <a:r>
              <a:rPr lang="ru-RU" dirty="0"/>
              <a:t>1) Написать функцию, преобразующую массив целых чисел в массив строк, например: [1, 2, 3] в ["1", "2", "3"], распечатать этот массив. </a:t>
            </a:r>
          </a:p>
          <a:p>
            <a:endParaRPr lang="ru-RU" dirty="0"/>
          </a:p>
          <a:p>
            <a:r>
              <a:rPr lang="ru-RU" dirty="0"/>
              <a:t>Использовать функции: </a:t>
            </a:r>
            <a:r>
              <a:rPr lang="ru-RU" dirty="0" err="1"/>
              <a:t>map</a:t>
            </a:r>
            <a:r>
              <a:rPr lang="ru-RU" dirty="0"/>
              <a:t>, i2s, </a:t>
            </a:r>
            <a:r>
              <a:rPr lang="ru-RU" dirty="0" err="1"/>
              <a:t>strGlue</a:t>
            </a:r>
            <a:r>
              <a:rPr lang="ru-RU" dirty="0"/>
              <a:t>, </a:t>
            </a:r>
            <a:r>
              <a:rPr lang="ru-RU" dirty="0" err="1"/>
              <a:t>println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блок знакомства с языком flow9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2) Написать функцию, считающую сумму целых чисел в массиве.</a:t>
            </a:r>
          </a:p>
          <a:p>
            <a:endParaRPr lang="ru-RU" dirty="0"/>
          </a:p>
          <a:p>
            <a:r>
              <a:rPr lang="ru-RU" dirty="0"/>
              <a:t>Использовать функции: </a:t>
            </a:r>
            <a:r>
              <a:rPr lang="ru-RU" dirty="0" err="1"/>
              <a:t>fold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блок знакомства с языком flow9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3) Написать функцию, </a:t>
            </a:r>
            <a:r>
              <a:rPr lang="ru-RU" dirty="0" err="1"/>
              <a:t>fib</a:t>
            </a:r>
            <a:r>
              <a:rPr lang="ru-RU" dirty="0"/>
              <a:t>(</a:t>
            </a:r>
            <a:r>
              <a:rPr lang="ru-RU" dirty="0" err="1"/>
              <a:t>n</a:t>
            </a:r>
            <a:r>
              <a:rPr lang="ru-RU" dirty="0"/>
              <a:t> : </a:t>
            </a:r>
            <a:r>
              <a:rPr lang="ru-RU" dirty="0" err="1"/>
              <a:t>int</a:t>
            </a:r>
            <a:r>
              <a:rPr lang="ru-RU" dirty="0"/>
              <a:t>) -&gt; [</a:t>
            </a:r>
            <a:r>
              <a:rPr lang="ru-RU" dirty="0" err="1"/>
              <a:t>int</a:t>
            </a:r>
            <a:r>
              <a:rPr lang="ru-RU" dirty="0"/>
              <a:t>], вычисляющую </a:t>
            </a:r>
            <a:r>
              <a:rPr lang="ru-RU" dirty="0" err="1"/>
              <a:t>n</a:t>
            </a:r>
            <a:r>
              <a:rPr lang="ru-RU" dirty="0"/>
              <a:t> первых чисел Фиббоначчи.</a:t>
            </a:r>
          </a:p>
          <a:p>
            <a:endParaRPr lang="ru-RU" dirty="0"/>
          </a:p>
          <a:p>
            <a:r>
              <a:rPr lang="ru-RU" dirty="0"/>
              <a:t>Сделать ее </a:t>
            </a:r>
          </a:p>
          <a:p>
            <a:pPr>
              <a:buNone/>
            </a:pPr>
            <a:r>
              <a:rPr lang="ru-RU" dirty="0"/>
              <a:t>а) рекурсивной </a:t>
            </a:r>
          </a:p>
          <a:p>
            <a:pPr>
              <a:buNone/>
            </a:pPr>
            <a:r>
              <a:rPr lang="ru-RU" dirty="0"/>
              <a:t>б) с хвостовой рекурсией </a:t>
            </a:r>
          </a:p>
          <a:p>
            <a:pPr>
              <a:buNone/>
            </a:pPr>
            <a:r>
              <a:rPr lang="ru-RU" dirty="0"/>
              <a:t>в) с использованием ссылок на массив, сложности O(</a:t>
            </a:r>
            <a:r>
              <a:rPr lang="ru-RU" dirty="0" err="1"/>
              <a:t>n</a:t>
            </a:r>
            <a:r>
              <a:rPr lang="ru-RU" dirty="0"/>
              <a:t>).</a:t>
            </a:r>
          </a:p>
          <a:p>
            <a:pPr>
              <a:buNone/>
            </a:pPr>
            <a:r>
              <a:rPr lang="ru-RU" dirty="0"/>
              <a:t> </a:t>
            </a:r>
          </a:p>
          <a:p>
            <a:r>
              <a:rPr lang="ru-RU" dirty="0"/>
              <a:t>Использовать: </a:t>
            </a:r>
            <a:r>
              <a:rPr lang="ru-RU" dirty="0" err="1"/>
              <a:t>fold</a:t>
            </a:r>
            <a:r>
              <a:rPr lang="ru-RU" dirty="0"/>
              <a:t>, </a:t>
            </a:r>
            <a:r>
              <a:rPr lang="ru-RU" dirty="0" err="1"/>
              <a:t>concat</a:t>
            </a:r>
            <a:r>
              <a:rPr lang="ru-RU" dirty="0"/>
              <a:t>, </a:t>
            </a:r>
            <a:r>
              <a:rPr lang="ru-RU" dirty="0" err="1"/>
              <a:t>refArrayPush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Хвостовая рекурсия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Хвостовая рекурсия — частный случай рекурсии, при котором любой рекурсивный вызов является последней операцией перед возвратом из функции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блок знакомства с языком flow9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ru-RU" dirty="0"/>
              <a:t>4) Дан массив целых чисел [</a:t>
            </a:r>
            <a:r>
              <a:rPr lang="en-US" dirty="0"/>
              <a:t>n_</a:t>
            </a:r>
            <a:r>
              <a:rPr lang="ru-RU" dirty="0"/>
              <a:t>1</a:t>
            </a:r>
            <a:r>
              <a:rPr lang="en-US" dirty="0"/>
              <a:t>,...,</a:t>
            </a:r>
            <a:r>
              <a:rPr lang="en-US" dirty="0" err="1"/>
              <a:t>n_k</a:t>
            </a:r>
            <a:r>
              <a:rPr lang="en-US" dirty="0"/>
              <a:t>] </a:t>
            </a:r>
            <a:r>
              <a:rPr lang="ru-RU" dirty="0"/>
              <a:t>и число </a:t>
            </a:r>
            <a:r>
              <a:rPr lang="en-US" dirty="0"/>
              <a:t>m. </a:t>
            </a:r>
            <a:r>
              <a:rPr lang="ru-RU" dirty="0"/>
              <a:t>Найти все пары </a:t>
            </a:r>
            <a:r>
              <a:rPr lang="ru-RU" i="1" dirty="0"/>
              <a:t>индексов</a:t>
            </a:r>
            <a:r>
              <a:rPr lang="ru-RU" dirty="0"/>
              <a:t> (</a:t>
            </a:r>
            <a:r>
              <a:rPr lang="en-US" dirty="0" err="1"/>
              <a:t>i</a:t>
            </a:r>
            <a:r>
              <a:rPr lang="en-US" dirty="0"/>
              <a:t>, j) </a:t>
            </a:r>
            <a:r>
              <a:rPr lang="ru-RU" dirty="0"/>
              <a:t>такие, что </a:t>
            </a:r>
            <a:r>
              <a:rPr lang="en-US" dirty="0" err="1"/>
              <a:t>n_i</a:t>
            </a:r>
            <a:r>
              <a:rPr lang="en-US" dirty="0"/>
              <a:t> + </a:t>
            </a:r>
            <a:r>
              <a:rPr lang="en-US" dirty="0" err="1"/>
              <a:t>n_j</a:t>
            </a:r>
            <a:r>
              <a:rPr lang="en-US" dirty="0"/>
              <a:t> == m. 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Сигнатура функции: </a:t>
            </a:r>
            <a:r>
              <a:rPr lang="en-US" dirty="0" err="1"/>
              <a:t>inds</a:t>
            </a:r>
            <a:r>
              <a:rPr lang="en-US" dirty="0"/>
              <a:t>(a : [</a:t>
            </a:r>
            <a:r>
              <a:rPr lang="en-US" dirty="0" err="1"/>
              <a:t>int</a:t>
            </a:r>
            <a:r>
              <a:rPr lang="en-US" dirty="0"/>
              <a:t>], m : </a:t>
            </a:r>
            <a:r>
              <a:rPr lang="en-US" dirty="0" err="1"/>
              <a:t>int</a:t>
            </a:r>
            <a:r>
              <a:rPr lang="en-US" dirty="0"/>
              <a:t>) -&gt; [Pair&lt;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&gt;]. </a:t>
            </a:r>
            <a:endParaRPr lang="ru-RU" dirty="0"/>
          </a:p>
          <a:p>
            <a:endParaRPr lang="ru-RU" dirty="0"/>
          </a:p>
          <a:p>
            <a:r>
              <a:rPr lang="ru-RU" dirty="0"/>
              <a:t>Усложнение (надо делать всем!): сделать эту функцию сложности </a:t>
            </a:r>
            <a:r>
              <a:rPr lang="en-US" dirty="0"/>
              <a:t>O(n log(n)), </a:t>
            </a:r>
            <a:r>
              <a:rPr lang="ru-RU" dirty="0"/>
              <a:t>а не </a:t>
            </a:r>
            <a:r>
              <a:rPr lang="en-US" dirty="0"/>
              <a:t>O(n^2). 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Использовать функции: </a:t>
            </a:r>
            <a:r>
              <a:rPr lang="en-US" dirty="0" err="1"/>
              <a:t>foldi</a:t>
            </a:r>
            <a:r>
              <a:rPr lang="en-US" dirty="0"/>
              <a:t>, </a:t>
            </a:r>
            <a:r>
              <a:rPr lang="en-US" dirty="0" err="1"/>
              <a:t>makeTree</a:t>
            </a:r>
            <a:r>
              <a:rPr lang="en-US" dirty="0"/>
              <a:t>, </a:t>
            </a:r>
            <a:r>
              <a:rPr lang="en-US" dirty="0" err="1"/>
              <a:t>setTree</a:t>
            </a:r>
            <a:r>
              <a:rPr lang="en-US" dirty="0"/>
              <a:t>, </a:t>
            </a:r>
            <a:r>
              <a:rPr lang="en-US" dirty="0" err="1"/>
              <a:t>lookupTree</a:t>
            </a:r>
            <a:r>
              <a:rPr lang="en-US" dirty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106</TotalTime>
  <Words>818</Words>
  <Application>Microsoft Office PowerPoint</Application>
  <PresentationFormat>Экран (4:3)</PresentationFormat>
  <Paragraphs>102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Bookman Old Style</vt:lpstr>
      <vt:lpstr>Calibri</vt:lpstr>
      <vt:lpstr>Cambria</vt:lpstr>
      <vt:lpstr>Consolas</vt:lpstr>
      <vt:lpstr>Gill Sans MT</vt:lpstr>
      <vt:lpstr>Wingdings</vt:lpstr>
      <vt:lpstr>Wingdings 3</vt:lpstr>
      <vt:lpstr>Начальная</vt:lpstr>
      <vt:lpstr>МТК</vt:lpstr>
      <vt:lpstr>Лабы и автоматы &lt;3</vt:lpstr>
      <vt:lpstr>Блок 1</vt:lpstr>
      <vt:lpstr>1 блок знакомства с языком flow9</vt:lpstr>
      <vt:lpstr>1 блок знакомства с языком flow9</vt:lpstr>
      <vt:lpstr>1 блок знакомства с языком flow9</vt:lpstr>
      <vt:lpstr>Хвостовая рекурсия</vt:lpstr>
      <vt:lpstr>1 блок знакомства с языком flow9</vt:lpstr>
      <vt:lpstr>Блок 2</vt:lpstr>
      <vt:lpstr>Блок 2, знакомства с парсерами и работы с AST</vt:lpstr>
      <vt:lpstr>Блок 2, знакомства с парсерами и работы с AST</vt:lpstr>
      <vt:lpstr>Блок 2, знакомства с парсерами и работы с AST</vt:lpstr>
      <vt:lpstr>Блок 2, знакомства с парсерами и работы с AST</vt:lpstr>
      <vt:lpstr>Блок 2, знакомства с парсерами и работы с AST</vt:lpstr>
      <vt:lpstr>Блок 2, знакомства с парсерами и работы с AST</vt:lpstr>
      <vt:lpstr>Блок 2, знакомства с парсерами и работы с AST</vt:lpstr>
      <vt:lpstr>Блок 3</vt:lpstr>
      <vt:lpstr>Блок 3, реализации НеМо</vt:lpstr>
      <vt:lpstr>Блок 3, реализации НеМо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МТК</dc:title>
  <dc:creator>Ася Зыкова</dc:creator>
  <cp:lastModifiedBy>Ася Зыкова</cp:lastModifiedBy>
  <cp:revision>7</cp:revision>
  <dcterms:created xsi:type="dcterms:W3CDTF">2021-09-01T09:59:20Z</dcterms:created>
  <dcterms:modified xsi:type="dcterms:W3CDTF">2022-08-19T13:15:38Z</dcterms:modified>
</cp:coreProperties>
</file>