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9D68-7816-4343-A4BC-2B0BAD90B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D45804-54C8-42DB-8BB0-3AD014714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C2A55-B240-4103-99A1-F7E989A3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86D9A-5332-49F7-A82D-17EEEEB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ADCEB-5CEA-45EA-BCC3-B2771939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4F09-D3B5-433D-8EAB-635A30E4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759E60-89C3-4666-AF69-C82E184DF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AAAA2-2419-4DD1-9B1B-F797D794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A0046-3FF9-48DF-98C9-BF130EBA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B0254-B941-4CFE-A32A-463D0544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1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FEB8CF-FC79-42F4-9D9F-E5DBDE28F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83A6ED-3346-4296-93DD-C6B80BE3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3DAAC-1515-4425-857D-D49219B4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7B3CD-06CA-46EF-9E31-A81C1A5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07DE0-8E07-4AA6-8006-0D7F63F5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4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09EF-96D8-44CB-A93D-817DB72A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31D81-C117-427A-9E87-1E1E5D38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B63FA-9CAC-490F-ABA6-90C237AB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A4E2F-5AB1-42BA-9832-63A23E4E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376B1-F30A-4E74-BB3F-8F812A73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98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1B794-9DEE-4CE2-BDAE-3776EF38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934C7-E5E2-4E14-96C4-EEFA597B2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DB589-37BE-4029-ADF7-7EF9A8E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F944F-79DB-4278-93A2-8401627C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C3B4F-6F63-4948-8B68-1D401622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4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0E42-93B4-49F2-84A8-70CC345D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568EA-2BBC-45D2-936F-DC8F1979A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C1A80-B50F-4EC8-96A2-00C2C09D0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3AECB5-257C-4741-B587-60A1D13F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C99A5-53E5-49B9-A78A-F810F269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B8673-13B8-464E-B1CC-1230B8F5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4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6C595-ECC5-4635-9543-F4DD7D77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F2CC34-D3D3-4B9C-BE3A-546EEA835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5105A4-B5B4-4A27-BC9D-E071A43C5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B6B4BD-FEFA-4FEF-9B6C-38CADF7F3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814C5C-7FC3-4BD6-960D-124279DDC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0A77F7-FAE7-434C-A63B-E26820D7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81CDCC-9B23-458B-B212-A3A98ADA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D1EF25-86CF-4704-B050-066AFEB5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CBEB5-2798-4BD6-B7DC-EC600CE3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1A3B4F-B385-41B2-A700-DBA24770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2C5AD7-3C46-42F7-897E-EDB3421E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CBF8C-6600-47B0-8C0A-83F27E9D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6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E599AA-2A96-435C-A96D-B350CA2D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2AE253-1DC3-415A-B4C9-929A22A1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7293E-32B9-4205-B20E-B2A04BAB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9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0F585-B1B0-499C-9AE8-2E2F34AF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3B61C-01E6-41EA-B46C-B8CF855F1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04FB9-39E5-41B6-ABDA-C55733325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4945F-0C60-44A8-8E98-31528B3B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4EA00C-55DA-48DE-BC26-8830FC4A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ED3F1-193D-4F45-912D-04CBD9D6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5B115-282B-4CE2-A3C0-43A5246C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5D8236-C110-4871-9CBA-104C82775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E30F4-E3D6-49BB-B83B-719FF9F24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72FCB-7978-4253-87D5-1E66B8B8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970-6EA0-4F94-904F-2C8D1FEF8FC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7AF5B-C4CC-4E52-97AC-CE61961B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3CDF7-825B-4A7D-A2AB-604C15F1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3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F65A25-7F15-4CEC-88C2-B961ACCD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71C6F-A470-4075-AAF7-70AC8536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CDC62-3316-493C-8ED6-9CA366430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2970-6EA0-4F94-904F-2C8D1FEF8FC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9D33B-20AB-4520-81C5-896020466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4C288-3E89-4BE5-9B36-F390A779A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830E1-B4E5-456E-952F-89A2C762F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2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3F2E3-4BF0-44A2-BB5E-EBE3CB1B2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14114" cy="2387600"/>
          </a:xfrm>
        </p:spPr>
        <p:txBody>
          <a:bodyPr/>
          <a:lstStyle/>
          <a:p>
            <a:r>
              <a:rPr lang="en-US" altLang="ko-KR" dirty="0"/>
              <a:t>EBGAN(Energy-Based GAN)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B3EE4-2B48-45B3-A688-07A598D08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8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792D0-7E90-4AEC-B15B-751EC49F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manifold:</a:t>
            </a:r>
            <a:endParaRPr lang="ko-KR" altLang="en-US" dirty="0"/>
          </a:p>
        </p:txBody>
      </p:sp>
      <p:pic>
        <p:nvPicPr>
          <p:cNvPr id="1026" name="Picture 2" descr="https://2.bp.blogspot.com/-80piXOrv_SU/WnU4OGEmDqI/AAAAAAAACiE/qqBnSBhnH0A2Q-HwvFtFzbzhGIjEGOSMQCK4BGAYYCw/s400/ebgan3.png">
            <a:extLst>
              <a:ext uri="{FF2B5EF4-FFF2-40B4-BE49-F238E27FC236}">
                <a16:creationId xmlns:a16="http://schemas.microsoft.com/office/drawing/2014/main" id="{0FE11657-3706-4D8F-BE08-C1091A3063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7" y="2247959"/>
            <a:ext cx="5720443" cy="363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049717-0B84-49D8-BBDA-6D13A459F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18" y="743563"/>
            <a:ext cx="1619810" cy="59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5BCE9-927F-4F1A-BB71-2E70A7EF4B7F}"/>
              </a:ext>
            </a:extLst>
          </p:cNvPr>
          <p:cNvSpPr txBox="1"/>
          <p:nvPr/>
        </p:nvSpPr>
        <p:spPr>
          <a:xfrm>
            <a:off x="6353713" y="1924793"/>
            <a:ext cx="5000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manifold </a:t>
            </a:r>
            <a:r>
              <a:rPr lang="ko-KR" altLang="en-US" dirty="0"/>
              <a:t>부분에만 낮은 에너지를 주도록</a:t>
            </a:r>
            <a:endParaRPr lang="en-US" altLang="ko-KR" dirty="0"/>
          </a:p>
          <a:p>
            <a:r>
              <a:rPr lang="ko-KR" altLang="en-US" dirty="0"/>
              <a:t>해야함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1838B-1643-427E-8BAA-A17C6C7DF289}"/>
              </a:ext>
            </a:extLst>
          </p:cNvPr>
          <p:cNvSpPr txBox="1"/>
          <p:nvPr/>
        </p:nvSpPr>
        <p:spPr>
          <a:xfrm>
            <a:off x="6353713" y="2892366"/>
            <a:ext cx="5618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Supervised learning: (X,Y)</a:t>
            </a:r>
            <a:r>
              <a:rPr lang="ko-KR" altLang="en-US" dirty="0"/>
              <a:t>가 주어질 때 </a:t>
            </a:r>
            <a:r>
              <a:rPr lang="en-US" altLang="ko-KR" dirty="0"/>
              <a:t>Y</a:t>
            </a:r>
            <a:r>
              <a:rPr lang="ko-KR" altLang="en-US" dirty="0"/>
              <a:t>가 정답이면</a:t>
            </a:r>
            <a:endParaRPr lang="en-US" altLang="ko-KR" dirty="0"/>
          </a:p>
          <a:p>
            <a:r>
              <a:rPr lang="ko-KR" altLang="en-US" dirty="0"/>
              <a:t>이 쌍의 </a:t>
            </a:r>
            <a:r>
              <a:rPr lang="en-US" altLang="ko-KR" dirty="0"/>
              <a:t>energy</a:t>
            </a:r>
            <a:r>
              <a:rPr lang="ko-KR" altLang="en-US" dirty="0"/>
              <a:t>에 낮은 값을 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FDE11-B427-43F4-8389-E2D096659F8D}"/>
              </a:ext>
            </a:extLst>
          </p:cNvPr>
          <p:cNvSpPr txBox="1"/>
          <p:nvPr/>
        </p:nvSpPr>
        <p:spPr>
          <a:xfrm>
            <a:off x="6353713" y="3859939"/>
            <a:ext cx="568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Unsupervised learning: Data manifold </a:t>
            </a:r>
            <a:r>
              <a:rPr lang="ko-KR" altLang="en-US" dirty="0"/>
              <a:t>부분에만 낮은</a:t>
            </a:r>
            <a:endParaRPr lang="en-US" altLang="ko-KR" dirty="0"/>
          </a:p>
          <a:p>
            <a:r>
              <a:rPr lang="en-US" altLang="ko-KR" dirty="0"/>
              <a:t>Energy</a:t>
            </a:r>
            <a:r>
              <a:rPr lang="ko-KR" altLang="en-US" dirty="0"/>
              <a:t>를 주도록 </a:t>
            </a:r>
            <a:r>
              <a:rPr lang="en-US" altLang="ko-KR" dirty="0"/>
              <a:t>X</a:t>
            </a:r>
            <a:r>
              <a:rPr lang="ko-KR" altLang="en-US" dirty="0"/>
              <a:t>를 잘 </a:t>
            </a:r>
            <a:r>
              <a:rPr lang="en-US" altLang="ko-KR" dirty="0"/>
              <a:t>Clustering</a:t>
            </a:r>
            <a:r>
              <a:rPr lang="ko-KR" altLang="en-US" dirty="0"/>
              <a:t>해야함</a:t>
            </a:r>
          </a:p>
        </p:txBody>
      </p:sp>
    </p:spTree>
    <p:extLst>
      <p:ext uri="{BB962C8B-B14F-4D97-AF65-F5344CB8AC3E}">
        <p14:creationId xmlns:p14="http://schemas.microsoft.com/office/powerpoint/2010/main" val="73376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AC5537-22C7-4D06-B26E-84E960C9E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962" y="2440554"/>
            <a:ext cx="8220075" cy="34480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005DA88-D058-4900-B7FE-A1AA20931E22}"/>
              </a:ext>
            </a:extLst>
          </p:cNvPr>
          <p:cNvCxnSpPr>
            <a:cxnSpLocks/>
          </p:cNvCxnSpPr>
          <p:nvPr/>
        </p:nvCxnSpPr>
        <p:spPr>
          <a:xfrm flipV="1">
            <a:off x="7081520" y="1940560"/>
            <a:ext cx="1134864" cy="136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A6C79C-CE82-4022-A281-61B57A0091EA}"/>
              </a:ext>
            </a:extLst>
          </p:cNvPr>
          <p:cNvCxnSpPr>
            <a:cxnSpLocks/>
          </p:cNvCxnSpPr>
          <p:nvPr/>
        </p:nvCxnSpPr>
        <p:spPr>
          <a:xfrm flipV="1">
            <a:off x="7603728" y="2011680"/>
            <a:ext cx="1225312" cy="297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CFD324C-8830-45CE-B400-97377BB0F3B2}"/>
              </a:ext>
            </a:extLst>
          </p:cNvPr>
          <p:cNvCxnSpPr>
            <a:cxnSpLocks/>
          </p:cNvCxnSpPr>
          <p:nvPr/>
        </p:nvCxnSpPr>
        <p:spPr>
          <a:xfrm flipH="1" flipV="1">
            <a:off x="9194800" y="2011680"/>
            <a:ext cx="250586" cy="172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C70A2B-C12F-401B-A4D5-F1F3B5CBDF74}"/>
              </a:ext>
            </a:extLst>
          </p:cNvPr>
          <p:cNvSpPr txBox="1"/>
          <p:nvPr/>
        </p:nvSpPr>
        <p:spPr>
          <a:xfrm>
            <a:off x="8092331" y="1577017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r>
              <a:rPr lang="ko-KR" altLang="en-US" dirty="0"/>
              <a:t> </a:t>
            </a:r>
            <a:r>
              <a:rPr lang="en-US" altLang="ko-KR" dirty="0"/>
              <a:t>energy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A467AB-2362-4C05-B2C6-34F64BE19271}"/>
              </a:ext>
            </a:extLst>
          </p:cNvPr>
          <p:cNvCxnSpPr/>
          <p:nvPr/>
        </p:nvCxnSpPr>
        <p:spPr>
          <a:xfrm>
            <a:off x="8432800" y="4653280"/>
            <a:ext cx="1676400" cy="107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3A133F-5C7F-4314-A5A6-44F32F8F6A65}"/>
              </a:ext>
            </a:extLst>
          </p:cNvPr>
          <p:cNvSpPr txBox="1"/>
          <p:nvPr/>
        </p:nvSpPr>
        <p:spPr>
          <a:xfrm>
            <a:off x="10206037" y="5756524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 energy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F5C7F6-CFA3-4A68-9EF5-1B7DDBBEB8D3}"/>
              </a:ext>
            </a:extLst>
          </p:cNvPr>
          <p:cNvSpPr txBox="1"/>
          <p:nvPr/>
        </p:nvSpPr>
        <p:spPr>
          <a:xfrm>
            <a:off x="457485" y="720499"/>
            <a:ext cx="568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Unsupervised learning: Data manifold </a:t>
            </a:r>
            <a:r>
              <a:rPr lang="ko-KR" altLang="en-US" dirty="0"/>
              <a:t>부분에만 낮은</a:t>
            </a:r>
            <a:endParaRPr lang="en-US" altLang="ko-KR" dirty="0"/>
          </a:p>
          <a:p>
            <a:r>
              <a:rPr lang="en-US" altLang="ko-KR" dirty="0"/>
              <a:t>Energy</a:t>
            </a:r>
            <a:r>
              <a:rPr lang="ko-KR" altLang="en-US" dirty="0"/>
              <a:t>를 주도록 </a:t>
            </a:r>
            <a:r>
              <a:rPr lang="en-US" altLang="ko-KR" dirty="0"/>
              <a:t>X</a:t>
            </a:r>
            <a:r>
              <a:rPr lang="ko-KR" altLang="en-US" dirty="0"/>
              <a:t>를 잘 </a:t>
            </a:r>
            <a:r>
              <a:rPr lang="en-US" altLang="ko-KR" dirty="0"/>
              <a:t>Clustering</a:t>
            </a:r>
            <a:r>
              <a:rPr lang="ko-KR" altLang="en-US" dirty="0"/>
              <a:t>해야함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A4C2264-1B56-4E07-A4EE-6C7AC233618B}"/>
              </a:ext>
            </a:extLst>
          </p:cNvPr>
          <p:cNvCxnSpPr/>
          <p:nvPr/>
        </p:nvCxnSpPr>
        <p:spPr>
          <a:xfrm>
            <a:off x="6461760" y="1043664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2D05A9-74D9-42EF-A38B-FBF141517820}"/>
              </a:ext>
            </a:extLst>
          </p:cNvPr>
          <p:cNvSpPr txBox="1"/>
          <p:nvPr/>
        </p:nvSpPr>
        <p:spPr>
          <a:xfrm>
            <a:off x="7648952" y="551488"/>
            <a:ext cx="193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How?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3826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6671648-8DC7-42E6-AFCA-06308B405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405" y="1642269"/>
            <a:ext cx="3333750" cy="32956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64AA6A-4087-4293-853F-828EED19FF9D}"/>
              </a:ext>
            </a:extLst>
          </p:cNvPr>
          <p:cNvCxnSpPr/>
          <p:nvPr/>
        </p:nvCxnSpPr>
        <p:spPr>
          <a:xfrm flipV="1">
            <a:off x="5720080" y="1290320"/>
            <a:ext cx="2865120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86C612-9BCB-409E-8DC8-6A17C236D426}"/>
              </a:ext>
            </a:extLst>
          </p:cNvPr>
          <p:cNvSpPr txBox="1"/>
          <p:nvPr/>
        </p:nvSpPr>
        <p:spPr>
          <a:xfrm>
            <a:off x="8696960" y="1107440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 energy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C3AB2E-5537-4FF7-84A3-C0D4B483CD33}"/>
              </a:ext>
            </a:extLst>
          </p:cNvPr>
          <p:cNvCxnSpPr/>
          <p:nvPr/>
        </p:nvCxnSpPr>
        <p:spPr>
          <a:xfrm flipH="1" flipV="1">
            <a:off x="3627120" y="1430605"/>
            <a:ext cx="1584960" cy="73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EFC23F-58F8-4FAE-A860-53A817AA1ABF}"/>
              </a:ext>
            </a:extLst>
          </p:cNvPr>
          <p:cNvSpPr txBox="1"/>
          <p:nvPr/>
        </p:nvSpPr>
        <p:spPr>
          <a:xfrm>
            <a:off x="2651760" y="1099557"/>
            <a:ext cx="207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 energy</a:t>
            </a:r>
          </a:p>
          <a:p>
            <a:r>
              <a:rPr lang="en-US" altLang="ko-KR" dirty="0" err="1"/>
              <a:t>Contrative</a:t>
            </a:r>
            <a:r>
              <a:rPr lang="en-US" altLang="ko-KR" dirty="0"/>
              <a:t> sample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7202C5-0879-4DE0-9F91-85174C2AB303}"/>
              </a:ext>
            </a:extLst>
          </p:cNvPr>
          <p:cNvSpPr/>
          <p:nvPr/>
        </p:nvSpPr>
        <p:spPr>
          <a:xfrm>
            <a:off x="5444219" y="5105202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Spiral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4DD6F-6F5E-48F3-8E21-BE0722DD4034}"/>
              </a:ext>
            </a:extLst>
          </p:cNvPr>
          <p:cNvSpPr txBox="1"/>
          <p:nvPr/>
        </p:nvSpPr>
        <p:spPr>
          <a:xfrm>
            <a:off x="8612110" y="1457603"/>
            <a:ext cx="156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(more stable)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45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3395A-BEAD-4682-AB8D-D2EDFD2B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Seven Strategies to Shape the Energy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A6215-DE9D-4099-9882-2EA3F849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energy</a:t>
            </a:r>
            <a:r>
              <a:rPr lang="ko-KR" altLang="en-US" dirty="0"/>
              <a:t>를 가질 수 있는 공간을 한정시킴 </a:t>
            </a:r>
            <a:r>
              <a:rPr lang="en-US" altLang="ko-KR" dirty="0"/>
              <a:t>(k-means)</a:t>
            </a:r>
          </a:p>
          <a:p>
            <a:r>
              <a:rPr lang="en-US" altLang="ko-KR" dirty="0"/>
              <a:t>2. parametric </a:t>
            </a:r>
            <a:r>
              <a:rPr lang="ko-KR" altLang="en-US" dirty="0"/>
              <a:t>모델 사용하여 샘플에서 </a:t>
            </a:r>
            <a:r>
              <a:rPr lang="en-US" altLang="ko-KR" dirty="0"/>
              <a:t>energy</a:t>
            </a:r>
            <a:r>
              <a:rPr lang="ko-KR" altLang="en-US" dirty="0"/>
              <a:t>는 낮추고 나머지는 올린다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샘플의 </a:t>
            </a:r>
            <a:r>
              <a:rPr lang="en-US" altLang="ko-KR" dirty="0"/>
              <a:t>energy </a:t>
            </a:r>
            <a:r>
              <a:rPr lang="ko-KR" altLang="en-US" dirty="0"/>
              <a:t>낮추고</a:t>
            </a:r>
            <a:r>
              <a:rPr lang="en-US" altLang="ko-KR" dirty="0"/>
              <a:t>, </a:t>
            </a:r>
            <a:r>
              <a:rPr lang="ko-KR" altLang="en-US" dirty="0"/>
              <a:t>나머지 중 일부만 올린다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샘플 근방의 곡률은 </a:t>
            </a:r>
            <a:r>
              <a:rPr lang="en-US" altLang="ko-KR" dirty="0"/>
              <a:t>maximize</a:t>
            </a:r>
            <a:r>
              <a:rPr lang="ko-KR" altLang="en-US" dirty="0"/>
              <a:t> 시키고 </a:t>
            </a:r>
            <a:r>
              <a:rPr lang="en-US" altLang="ko-KR" dirty="0"/>
              <a:t>gradient</a:t>
            </a:r>
            <a:r>
              <a:rPr lang="ko-KR" altLang="en-US" dirty="0"/>
              <a:t>는 </a:t>
            </a:r>
            <a:r>
              <a:rPr lang="en-US" altLang="ko-KR" dirty="0"/>
              <a:t>minimize</a:t>
            </a:r>
          </a:p>
          <a:p>
            <a:r>
              <a:rPr lang="en-US" altLang="ko-KR" dirty="0"/>
              <a:t>5. dynamical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을 학습시켜 </a:t>
            </a:r>
            <a:r>
              <a:rPr lang="en-US" altLang="ko-KR" dirty="0"/>
              <a:t>data manifold</a:t>
            </a:r>
            <a:r>
              <a:rPr lang="ko-KR" altLang="en-US" dirty="0"/>
              <a:t>로 수렴시킴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en-US" altLang="ko-KR" dirty="0" err="1"/>
              <a:t>Regularizer</a:t>
            </a:r>
            <a:r>
              <a:rPr lang="ko-KR" altLang="en-US" dirty="0"/>
              <a:t>를 사용해서 낮은 </a:t>
            </a:r>
            <a:r>
              <a:rPr lang="en-US" altLang="ko-KR" dirty="0"/>
              <a:t>energy</a:t>
            </a:r>
            <a:r>
              <a:rPr lang="ko-KR" altLang="en-US" dirty="0"/>
              <a:t>를 가질 수 있는 공간을 </a:t>
            </a:r>
            <a:r>
              <a:rPr lang="ko-KR" altLang="en-US" dirty="0" err="1"/>
              <a:t>한정짓는다</a:t>
            </a:r>
            <a:endParaRPr lang="en-US" altLang="ko-KR" dirty="0"/>
          </a:p>
          <a:p>
            <a:r>
              <a:rPr lang="en-US" altLang="ko-KR" dirty="0"/>
              <a:t>7. ~~~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72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EFACD-DCA1-4DB0-A6E1-D95F6422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샘플의 </a:t>
            </a:r>
            <a:r>
              <a:rPr lang="en-US" altLang="ko-KR" dirty="0"/>
              <a:t>energy </a:t>
            </a:r>
            <a:r>
              <a:rPr lang="ko-KR" altLang="en-US" dirty="0"/>
              <a:t>낮추고</a:t>
            </a:r>
            <a:r>
              <a:rPr lang="en-US" altLang="ko-KR" dirty="0"/>
              <a:t>, </a:t>
            </a:r>
            <a:r>
              <a:rPr lang="ko-KR" altLang="en-US" dirty="0"/>
              <a:t>나머지 중 일부만 올린다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1E9FB-2558-4F85-B247-01660B59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-&gt; GAN</a:t>
            </a:r>
          </a:p>
          <a:p>
            <a:endParaRPr lang="en-US" altLang="ko-KR" dirty="0"/>
          </a:p>
          <a:p>
            <a:r>
              <a:rPr lang="en-US" altLang="ko-KR" dirty="0"/>
              <a:t>GAN</a:t>
            </a:r>
            <a:r>
              <a:rPr lang="ko-KR" altLang="en-US" dirty="0"/>
              <a:t>은 이를 </a:t>
            </a:r>
            <a:r>
              <a:rPr lang="en-US" altLang="ko-KR" dirty="0"/>
              <a:t>parametric model</a:t>
            </a:r>
            <a:r>
              <a:rPr lang="ko-KR" altLang="en-US" dirty="0"/>
              <a:t>을 바탕으로 </a:t>
            </a:r>
            <a:r>
              <a:rPr lang="en-US" altLang="ko-KR" dirty="0"/>
              <a:t>contrastive data</a:t>
            </a:r>
            <a:r>
              <a:rPr lang="ko-KR" altLang="en-US" dirty="0"/>
              <a:t>를 생성하는 방법인 것이죠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GAN </a:t>
            </a:r>
            <a:r>
              <a:rPr lang="ko-KR" altLang="en-US" dirty="0"/>
              <a:t>학습과정에서 </a:t>
            </a:r>
            <a:r>
              <a:rPr lang="en-US" altLang="ko-KR" dirty="0"/>
              <a:t>generator</a:t>
            </a:r>
            <a:r>
              <a:rPr lang="ko-KR" altLang="en-US" dirty="0"/>
              <a:t>가 하는 역할을</a:t>
            </a:r>
            <a:r>
              <a:rPr lang="ko-KR" altLang="en-US" b="1" dirty="0"/>
              <a:t> </a:t>
            </a:r>
            <a:r>
              <a:rPr lang="en-US" altLang="ko-KR" b="1" dirty="0"/>
              <a:t>data manifold </a:t>
            </a:r>
            <a:r>
              <a:rPr lang="ko-KR" altLang="en-US" b="1" dirty="0"/>
              <a:t>밖에 속하는 데이터</a:t>
            </a:r>
            <a:r>
              <a:rPr lang="en-US" altLang="ko-KR" b="1" dirty="0"/>
              <a:t>(contrastive data, e.g. </a:t>
            </a:r>
            <a:r>
              <a:rPr lang="ko-KR" altLang="en-US" b="1" dirty="0"/>
              <a:t>매우 이상한 사람 사진</a:t>
            </a:r>
            <a:r>
              <a:rPr lang="en-US" altLang="ko-KR" b="1" dirty="0"/>
              <a:t>)</a:t>
            </a:r>
            <a:r>
              <a:rPr lang="ko-KR" altLang="en-US" dirty="0"/>
              <a:t>를 생성하는 것으로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discriminator</a:t>
            </a:r>
            <a:r>
              <a:rPr lang="ko-KR" altLang="en-US" dirty="0"/>
              <a:t>가 샘플에 </a:t>
            </a:r>
            <a:r>
              <a:rPr lang="en-US" altLang="ko-KR" dirty="0"/>
              <a:t>energy</a:t>
            </a:r>
            <a:r>
              <a:rPr lang="ko-KR" altLang="en-US" dirty="0"/>
              <a:t>를 할당하는 </a:t>
            </a:r>
            <a:r>
              <a:rPr lang="en-US" altLang="ko-KR" dirty="0"/>
              <a:t>energy function </a:t>
            </a:r>
            <a:r>
              <a:rPr lang="ko-KR" altLang="en-US" dirty="0"/>
              <a:t>역할을 하는 것으로 생각할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 학습이 진행됨에 따라 </a:t>
            </a:r>
            <a:r>
              <a:rPr lang="en-US" altLang="ko-KR" dirty="0"/>
              <a:t>generator</a:t>
            </a:r>
            <a:r>
              <a:rPr lang="ko-KR" altLang="en-US" dirty="0"/>
              <a:t>가 점차 </a:t>
            </a:r>
            <a:r>
              <a:rPr lang="en-US" altLang="ko-KR" dirty="0"/>
              <a:t>data manifold</a:t>
            </a:r>
            <a:r>
              <a:rPr lang="ko-KR" altLang="en-US" dirty="0"/>
              <a:t>에 가까운 샘플들을 생성하기 때문에 </a:t>
            </a:r>
            <a:r>
              <a:rPr lang="en-US" altLang="ko-KR" dirty="0"/>
              <a:t>data manifold</a:t>
            </a:r>
            <a:r>
              <a:rPr lang="ko-KR" altLang="en-US" dirty="0"/>
              <a:t>에서 멀리 있는 </a:t>
            </a:r>
            <a:r>
              <a:rPr lang="en-US" altLang="ko-KR" dirty="0"/>
              <a:t>contrastive data</a:t>
            </a:r>
            <a:r>
              <a:rPr lang="ko-KR" altLang="en-US" dirty="0"/>
              <a:t>들부터 </a:t>
            </a:r>
            <a:r>
              <a:rPr lang="ko-KR" altLang="en-US" dirty="0" err="1"/>
              <a:t>생성해나가며</a:t>
            </a:r>
            <a:r>
              <a:rPr lang="ko-KR" altLang="en-US" dirty="0"/>
              <a:t> 전체 </a:t>
            </a:r>
            <a:r>
              <a:rPr lang="en-US" altLang="ko-KR" dirty="0"/>
              <a:t>energy surface</a:t>
            </a:r>
            <a:r>
              <a:rPr lang="ko-KR" altLang="en-US" dirty="0"/>
              <a:t>를 구성할 수 있게 됩니다</a:t>
            </a:r>
            <a:r>
              <a:rPr lang="en-US" altLang="ko-KR" dirty="0"/>
              <a:t>. </a:t>
            </a:r>
            <a:r>
              <a:rPr lang="ko-KR" altLang="en-US" dirty="0"/>
              <a:t>마찬가지로 </a:t>
            </a:r>
            <a:r>
              <a:rPr lang="en-US" altLang="ko-KR" dirty="0"/>
              <a:t>discriminator </a:t>
            </a:r>
            <a:r>
              <a:rPr lang="ko-KR" altLang="en-US" dirty="0"/>
              <a:t>역시 </a:t>
            </a:r>
            <a:r>
              <a:rPr lang="en-US" altLang="ko-KR" dirty="0"/>
              <a:t>data manifold</a:t>
            </a:r>
            <a:r>
              <a:rPr lang="ko-KR" altLang="en-US" dirty="0"/>
              <a:t>에서 먼 곳의 </a:t>
            </a:r>
            <a:r>
              <a:rPr lang="en-US" altLang="ko-KR" dirty="0"/>
              <a:t>data</a:t>
            </a:r>
            <a:r>
              <a:rPr lang="ko-KR" altLang="en-US" dirty="0"/>
              <a:t>가 없어도 </a:t>
            </a:r>
            <a:r>
              <a:rPr lang="en-US" altLang="ko-KR" dirty="0"/>
              <a:t>generator</a:t>
            </a:r>
            <a:r>
              <a:rPr lang="ko-KR" altLang="en-US" dirty="0"/>
              <a:t>가 생성하는 </a:t>
            </a:r>
            <a:r>
              <a:rPr lang="en-US" altLang="ko-KR" dirty="0"/>
              <a:t>sample</a:t>
            </a:r>
            <a:r>
              <a:rPr lang="ko-KR" altLang="en-US" dirty="0"/>
              <a:t>로부터 이에 대한 정보를 자연스럽게 얻어내어 좋은 </a:t>
            </a:r>
            <a:r>
              <a:rPr lang="en-US" altLang="ko-KR" dirty="0"/>
              <a:t>energy function</a:t>
            </a:r>
            <a:r>
              <a:rPr lang="ko-KR" altLang="en-US" dirty="0"/>
              <a:t>을 학습할 수 있게 </a:t>
            </a:r>
            <a:r>
              <a:rPr lang="ko-KR" altLang="en-US" dirty="0" err="1"/>
              <a:t>되구요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72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D6267-8BDE-435F-B30A-BDB4079E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loss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18DE4A7-B632-4A5F-83E5-1C5C2B217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5" y="2824162"/>
            <a:ext cx="5324475" cy="12096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7899E3-8264-4E4E-8F10-3D8A227A21CA}"/>
              </a:ext>
            </a:extLst>
          </p:cNvPr>
          <p:cNvCxnSpPr/>
          <p:nvPr/>
        </p:nvCxnSpPr>
        <p:spPr>
          <a:xfrm flipV="1">
            <a:off x="3962400" y="2042160"/>
            <a:ext cx="1483360" cy="9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799A07-1806-4846-B6FB-23E2FA898CDA}"/>
              </a:ext>
            </a:extLst>
          </p:cNvPr>
          <p:cNvSpPr txBox="1"/>
          <p:nvPr/>
        </p:nvSpPr>
        <p:spPr>
          <a:xfrm>
            <a:off x="5659120" y="1764665"/>
            <a:ext cx="150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값 </a:t>
            </a:r>
            <a:r>
              <a:rPr lang="en-US" altLang="ko-KR" dirty="0"/>
              <a:t>margin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E2C71C-0425-44A4-BD9E-A731A8A62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97" y="4033837"/>
            <a:ext cx="2295525" cy="523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5914AF-15AF-42FF-B93E-CCD09AE69ACA}"/>
              </a:ext>
            </a:extLst>
          </p:cNvPr>
          <p:cNvSpPr txBox="1"/>
          <p:nvPr/>
        </p:nvSpPr>
        <p:spPr>
          <a:xfrm>
            <a:off x="6096000" y="3019106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(m</a:t>
            </a:r>
            <a:r>
              <a:rPr lang="ko-KR" altLang="en-US" dirty="0"/>
              <a:t>일 때 최소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21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225FA6F-D9D0-41BF-9FA6-7FAD82EEA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" y="2213551"/>
            <a:ext cx="12190502" cy="24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1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40B1F-887D-4568-A97E-FBA0FE06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Pullaway</a:t>
            </a:r>
            <a:r>
              <a:rPr lang="en-US" altLang="ko-KR" dirty="0"/>
              <a:t> loss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4310921-697F-4196-8741-2FBF1BD5B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09396"/>
            <a:ext cx="5918200" cy="1791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FC746C-638C-4E21-B6BF-57195BCE108C}"/>
              </a:ext>
            </a:extLst>
          </p:cNvPr>
          <p:cNvSpPr txBox="1"/>
          <p:nvPr/>
        </p:nvSpPr>
        <p:spPr>
          <a:xfrm>
            <a:off x="736600" y="3429000"/>
            <a:ext cx="334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Collapse</a:t>
            </a:r>
            <a:r>
              <a:rPr lang="ko-KR" altLang="en-US" dirty="0"/>
              <a:t>를 막기위한 </a:t>
            </a:r>
            <a:r>
              <a:rPr lang="en-US" altLang="ko-KR" dirty="0" err="1"/>
              <a:t>reularizer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8370A62-AD2E-4B2F-9284-1D2E5DE27D3D}"/>
              </a:ext>
            </a:extLst>
          </p:cNvPr>
          <p:cNvCxnSpPr>
            <a:cxnSpLocks/>
          </p:cNvCxnSpPr>
          <p:nvPr/>
        </p:nvCxnSpPr>
        <p:spPr>
          <a:xfrm flipV="1">
            <a:off x="4958080" y="762001"/>
            <a:ext cx="1696720" cy="74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DAF2F7-AD31-45BA-A01C-AD06329C2D29}"/>
              </a:ext>
            </a:extLst>
          </p:cNvPr>
          <p:cNvSpPr txBox="1"/>
          <p:nvPr/>
        </p:nvSpPr>
        <p:spPr>
          <a:xfrm>
            <a:off x="6756400" y="457200"/>
            <a:ext cx="548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Net D</a:t>
            </a:r>
            <a:r>
              <a:rPr lang="ko-KR" altLang="en-US" dirty="0"/>
              <a:t>의 </a:t>
            </a:r>
            <a:r>
              <a:rPr lang="en-US" altLang="ko-KR" dirty="0"/>
              <a:t>encoded</a:t>
            </a:r>
            <a:r>
              <a:rPr lang="ko-KR" altLang="en-US" dirty="0"/>
              <a:t>가 </a:t>
            </a:r>
            <a:r>
              <a:rPr lang="ko-KR" altLang="en-US" dirty="0" err="1"/>
              <a:t>들어감</a:t>
            </a:r>
            <a:r>
              <a:rPr lang="en-US" altLang="ko-KR" dirty="0"/>
              <a:t>(</a:t>
            </a:r>
            <a:r>
              <a:rPr lang="en-US" altLang="ko-KR" dirty="0" err="1"/>
              <a:t>D_fake</a:t>
            </a:r>
            <a:r>
              <a:rPr lang="en-US" altLang="ko-KR" dirty="0"/>
              <a:t> == 0</a:t>
            </a:r>
            <a:r>
              <a:rPr lang="ko-KR" altLang="en-US" dirty="0"/>
              <a:t>에 가까움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EBE826-7D76-4C80-8C7E-F20D2F41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6902"/>
            <a:ext cx="9772650" cy="1771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A9E3B6-89A1-431B-A55D-C24C567A4252}"/>
              </a:ext>
            </a:extLst>
          </p:cNvPr>
          <p:cNvSpPr txBox="1"/>
          <p:nvPr/>
        </p:nvSpPr>
        <p:spPr>
          <a:xfrm>
            <a:off x="838200" y="5963920"/>
            <a:ext cx="511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유클리디안</a:t>
            </a:r>
            <a:r>
              <a:rPr lang="ko-KR" altLang="en-US" dirty="0"/>
              <a:t> 거리의 </a:t>
            </a:r>
            <a:r>
              <a:rPr lang="en-US" altLang="ko-KR" dirty="0"/>
              <a:t>+ normalization + similarity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2C108-94EB-41FE-A443-ECC41619C121}"/>
              </a:ext>
            </a:extLst>
          </p:cNvPr>
          <p:cNvSpPr txBox="1"/>
          <p:nvPr/>
        </p:nvSpPr>
        <p:spPr>
          <a:xfrm>
            <a:off x="6756400" y="1047731"/>
            <a:ext cx="56044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내생각</a:t>
            </a:r>
            <a:r>
              <a:rPr lang="en-US" altLang="ko-KR" dirty="0"/>
              <a:t>: PULLAWAY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1:</a:t>
            </a:r>
            <a:r>
              <a:rPr lang="ko-KR" altLang="en-US" dirty="0"/>
              <a:t> 은 </a:t>
            </a:r>
            <a:r>
              <a:rPr lang="en-US" altLang="ko-KR" dirty="0" err="1"/>
              <a:t>netD</a:t>
            </a:r>
            <a:r>
              <a:rPr lang="ko-KR" altLang="en-US" dirty="0"/>
              <a:t>가 가짜 이미지</a:t>
            </a:r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en-US" altLang="ko-KR" dirty="0"/>
              <a:t> </a:t>
            </a:r>
            <a:r>
              <a:rPr lang="ko-KR" altLang="en-US" dirty="0"/>
              <a:t>진짜로 진짜 이미지를 가짜로 인식하는 경우를 의</a:t>
            </a:r>
            <a:endParaRPr lang="en-US" altLang="ko-KR" dirty="0"/>
          </a:p>
          <a:p>
            <a:r>
              <a:rPr lang="ko-KR" altLang="en-US" dirty="0"/>
              <a:t>미 하는 듯</a:t>
            </a:r>
            <a:r>
              <a:rPr lang="en-US" altLang="ko-KR" dirty="0"/>
              <a:t>, </a:t>
            </a:r>
            <a:r>
              <a:rPr lang="en-US" altLang="ko-KR" dirty="0" err="1"/>
              <a:t>errG</a:t>
            </a:r>
            <a:r>
              <a:rPr lang="ko-KR" altLang="en-US" dirty="0"/>
              <a:t>를 높여주어 더 많이 </a:t>
            </a:r>
            <a:r>
              <a:rPr lang="en-US" altLang="ko-KR" dirty="0"/>
              <a:t>minimize</a:t>
            </a:r>
            <a:r>
              <a:rPr lang="ko-KR" altLang="en-US" dirty="0"/>
              <a:t>하게</a:t>
            </a:r>
            <a:endParaRPr lang="en-US" altLang="ko-KR" dirty="0"/>
          </a:p>
          <a:p>
            <a:r>
              <a:rPr lang="ko-KR" altLang="en-US" dirty="0" err="1"/>
              <a:t>만듬</a:t>
            </a:r>
            <a:r>
              <a:rPr lang="en-US" altLang="ko-KR" dirty="0"/>
              <a:t>(0</a:t>
            </a:r>
            <a:r>
              <a:rPr lang="ko-KR" altLang="en-US" dirty="0"/>
              <a:t>에 가까운 </a:t>
            </a:r>
            <a:r>
              <a:rPr lang="en-US" altLang="ko-KR" dirty="0" err="1"/>
              <a:t>D_fake</a:t>
            </a:r>
            <a:r>
              <a:rPr lang="ko-KR" altLang="en-US" dirty="0"/>
              <a:t>에 </a:t>
            </a:r>
            <a:r>
              <a:rPr lang="en-US" altLang="ko-KR" dirty="0"/>
              <a:t>margin</a:t>
            </a:r>
            <a:r>
              <a:rPr lang="ko-KR" altLang="en-US" dirty="0"/>
              <a:t>을 주고 </a:t>
            </a:r>
            <a:r>
              <a:rPr lang="en-US" altLang="ko-KR" dirty="0"/>
              <a:t>0.1</a:t>
            </a:r>
            <a:r>
              <a:rPr lang="ko-KR" altLang="en-US" dirty="0"/>
              <a:t>을 곱해</a:t>
            </a:r>
            <a:endParaRPr lang="en-US" altLang="ko-KR" dirty="0"/>
          </a:p>
          <a:p>
            <a:r>
              <a:rPr lang="ko-KR" altLang="en-US" dirty="0"/>
              <a:t>서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820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283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EBGAN(Energy-Based GAN)</vt:lpstr>
      <vt:lpstr>Data manifold:</vt:lpstr>
      <vt:lpstr>PowerPoint 프레젠테이션</vt:lpstr>
      <vt:lpstr>PowerPoint 프레젠테이션</vt:lpstr>
      <vt:lpstr>Seven Strategies to Shape the Energy Function</vt:lpstr>
      <vt:lpstr>3. 샘플의 energy 낮추고, 나머지 중 일부만 올린다.</vt:lpstr>
      <vt:lpstr>margin loss</vt:lpstr>
      <vt:lpstr>PowerPoint 프레젠테이션</vt:lpstr>
      <vt:lpstr>Pullaway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EBGAN(Energy-Based GAN)</dc:title>
  <dc:creator>형규 김</dc:creator>
  <cp:lastModifiedBy>형규 김</cp:lastModifiedBy>
  <cp:revision>19</cp:revision>
  <dcterms:created xsi:type="dcterms:W3CDTF">2018-11-21T11:59:43Z</dcterms:created>
  <dcterms:modified xsi:type="dcterms:W3CDTF">2018-11-30T08:00:00Z</dcterms:modified>
</cp:coreProperties>
</file>