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60" r:id="rId7"/>
    <p:sldId id="261" r:id="rId8"/>
    <p:sldId id="262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67" r:id="rId18"/>
    <p:sldId id="275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90C0-FF62-4517-AAEC-8F8DC954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170BB-BE4E-4F2A-9D0E-BF5C66E5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5535-854D-4793-90BC-826F643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E316-087C-4CAA-A16A-C57CA51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C4382-11F1-4D1F-8693-C0CC453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EFDB6-86ED-4B78-8F3D-A8E7B2D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20F42-17D5-48F9-BEEF-87D1833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A59BC-A776-4200-B10C-D1EA58EA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C91BD-9803-47FC-AF6A-B3FB653F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3D58F-6F28-4990-8335-6C2140E7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47624-8525-453F-8D88-61F2DAAE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7CD74-AA5C-4BC2-8AB3-52FFE40A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DE77-9774-4954-B9A0-A050419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52303-A47A-4E5D-86E3-A9924B7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DC03E-617E-46E7-B829-71B31FA6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D7FA-EE4D-4DE2-822A-79AA31C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B532-848D-45AD-8142-A5637F49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9894-26FC-4B88-8198-E2B328F6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2E86-876D-4FE6-8F60-2044BACC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BB9B3-4E2B-4CC4-93C5-5888F64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18A9-BEA3-4534-83AB-1061CF6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815B6-2F9D-48DC-8511-A302027A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A17BD-D2B2-48BA-A5C9-BB05257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6016F-E737-4900-ACFA-6747183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E337-0C03-4990-972A-18BDE2A2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F661-81D1-4DBE-BB33-47C431E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AEAD-44DD-4761-97D9-F3FCD362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44318-4A6A-4125-ABD6-E5AD93FC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0BE47-2B73-4F7E-83D4-4C0CF98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EEF73-1801-4806-AACF-A1DC888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AA2F6-4F6D-47D2-8EC2-2643534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AF15-83C0-43C8-A26E-A4CAFB4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2E59-6036-491A-B6B0-D4C998E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EB386-F410-4E7B-943B-1CB8CDA8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22F8F-72C7-4F8B-9941-ED912023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49D01-25DD-442B-8B88-0E005434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46538-FED3-450B-8556-84130BB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C05763-B47D-4363-ACBF-943EFF25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B64334-C59B-4D86-9902-C91902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F1E8C-09CC-47FA-9FA0-7A2746A8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59D337-2838-4430-ABC5-F49E01B3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9FDB8-AB5C-4EE1-9720-FE5052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95A5F-64DC-4AD3-839A-D20D4CE3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F869F-F129-4416-95D8-F6815E9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D7DF4-AD42-4719-ABBF-D97AB514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E6363-4239-4BDD-98F0-CD4EB7F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6BDB4-39C8-4DA0-B61B-9A79CD3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65EC-7AA2-45FD-8640-E1765CD0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BEC42-8F91-4A6A-84B2-6557E8B1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0DAA-4E6D-46E3-B406-96C88A1C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2AC7-6CCE-4860-81BD-CA0DECD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987E8-1E85-434C-A33A-5EC0771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EC10-8C69-4CDF-BC3A-CC163FE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FDD3F-4CB9-4213-B670-506779A5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B848C-FABF-4F0C-A566-4B587A55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1672-51F3-40EC-8F90-CE95F7F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1F362-5F1C-44F3-9C27-035D2F1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2E35-9BBF-4127-92BC-4CA6984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DFA9D-C5DF-4513-B589-FDB6F49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B664D-E99D-40F3-ABBB-ACD37AA6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9D2D-8390-468F-B401-6E2B3800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E292-ADBA-4E6A-977C-6C6D6DAD0D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5A2E4-C555-42AE-A6B8-A3919E3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888ED-EC02-4BFD-9E7F-3FE5B3E1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04A-68D0-4A15-ADED-6DC9A7AD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56B9-1D35-4AB3-865B-26C61A861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ibl</a:t>
            </a:r>
            <a:r>
              <a:rPr lang="en-US" altLang="ko-KR" dirty="0"/>
              <a:t>(instance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5165-C1F4-4B0B-A0D3-4D0A4C48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K-NN(</a:t>
            </a:r>
            <a:r>
              <a:rPr lang="en-US" altLang="ko-KR" dirty="0" err="1"/>
              <a:t>ibl</a:t>
            </a:r>
            <a:r>
              <a:rPr lang="ko-KR" altLang="en-US" dirty="0"/>
              <a:t> 의 한 종류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Lazy learning</a:t>
            </a:r>
          </a:p>
          <a:p>
            <a:r>
              <a:rPr lang="en-US" altLang="ko-KR" dirty="0"/>
              <a:t>Non </a:t>
            </a:r>
            <a:r>
              <a:rPr lang="en-US" altLang="ko-KR" dirty="0" err="1"/>
              <a:t>parametic</a:t>
            </a:r>
            <a:r>
              <a:rPr lang="en-US" altLang="ko-KR" dirty="0"/>
              <a:t> learning</a:t>
            </a:r>
          </a:p>
          <a:p>
            <a:r>
              <a:rPr lang="en-US" altLang="ko-KR" dirty="0"/>
              <a:t>Unsupervised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F746-7921-4F69-ACD3-BAAD79BC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using square of the difference &amp; Manhattan distance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2346FB-6E2B-4AD7-B8FA-15A8D566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827"/>
            <a:ext cx="10515600" cy="2940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194A9D-9EAD-4DEF-90AF-5C1C0A09AB70}"/>
              </a:ext>
            </a:extLst>
          </p:cNvPr>
          <p:cNvSpPr txBox="1"/>
          <p:nvPr/>
        </p:nvSpPr>
        <p:spPr>
          <a:xfrm>
            <a:off x="5867400" y="3505200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(absolute distance)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6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6EC3-D237-4B55-A37B-BCB912C0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3D30C8-ED07-4788-8DAB-93A59CCF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02235"/>
            <a:ext cx="10515600" cy="241681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A84A-1D77-4AF4-B6A2-76D9C08C05B5}"/>
              </a:ext>
            </a:extLst>
          </p:cNvPr>
          <p:cNvCxnSpPr/>
          <p:nvPr/>
        </p:nvCxnSpPr>
        <p:spPr>
          <a:xfrm>
            <a:off x="1409700" y="3524250"/>
            <a:ext cx="8848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A33CD7-420A-4059-8CD3-83B3E76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4100264"/>
            <a:ext cx="8715376" cy="251509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EE8D0B-E0E4-48F3-BF0F-F5001556C6A3}"/>
              </a:ext>
            </a:extLst>
          </p:cNvPr>
          <p:cNvCxnSpPr/>
          <p:nvPr/>
        </p:nvCxnSpPr>
        <p:spPr>
          <a:xfrm flipH="1" flipV="1">
            <a:off x="1266825" y="4286250"/>
            <a:ext cx="23145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244A9A-4A9B-4DF8-8F5B-350EC0400804}"/>
              </a:ext>
            </a:extLst>
          </p:cNvPr>
          <p:cNvSpPr txBox="1"/>
          <p:nvPr/>
        </p:nvSpPr>
        <p:spPr>
          <a:xfrm>
            <a:off x="0" y="394675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가까운순</a:t>
            </a:r>
            <a:r>
              <a:rPr lang="en-US" altLang="ko-KR" dirty="0"/>
              <a:t>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인덱스 나열</a:t>
            </a:r>
          </a:p>
        </p:txBody>
      </p:sp>
    </p:spTree>
    <p:extLst>
      <p:ext uri="{BB962C8B-B14F-4D97-AF65-F5344CB8AC3E}">
        <p14:creationId xmlns:p14="http://schemas.microsoft.com/office/powerpoint/2010/main" val="236306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758FDDF-D2DF-4E43-BF79-CC13ECF8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5255260"/>
            <a:ext cx="6934200" cy="11811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8EA0B9-F36D-4C81-B84A-0694CF3D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294" y="1752600"/>
            <a:ext cx="9008745" cy="31623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2AA2204-B1D5-4AC7-B04B-B067CFEE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7" y="76672"/>
            <a:ext cx="10515600" cy="1325563"/>
          </a:xfrm>
        </p:spPr>
        <p:txBody>
          <a:bodyPr/>
          <a:lstStyle/>
          <a:p>
            <a:r>
              <a:rPr lang="en-US" altLang="ko-KR" dirty="0"/>
              <a:t>1) Building a Distance Function One Field at a Time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D9B4E-D1BF-47B0-894E-0AA06AF12FD1}"/>
              </a:ext>
            </a:extLst>
          </p:cNvPr>
          <p:cNvSpPr/>
          <p:nvPr/>
        </p:nvSpPr>
        <p:spPr>
          <a:xfrm>
            <a:off x="7896224" y="3793490"/>
            <a:ext cx="561975" cy="93091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C982A02-D5E4-485B-9B99-D9E70B1C3009}"/>
              </a:ext>
            </a:extLst>
          </p:cNvPr>
          <p:cNvCxnSpPr>
            <a:cxnSpLocks/>
          </p:cNvCxnSpPr>
          <p:nvPr/>
        </p:nvCxnSpPr>
        <p:spPr>
          <a:xfrm flipH="1">
            <a:off x="7105650" y="4724400"/>
            <a:ext cx="790574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DA6D-9CDD-499A-845A-B98D32B0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Weight adjusted KNN-&gt; WAKNN 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8AA54-ABF1-4A26-81B3-8B269A2D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4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>
                <a:highlight>
                  <a:srgbClr val="FFFF00"/>
                </a:highlight>
              </a:rPr>
              <a:t>majority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vote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/>
              <a:t>에서 데이터가 많은 </a:t>
            </a:r>
            <a:r>
              <a:rPr lang="en-US" altLang="ko-KR" dirty="0"/>
              <a:t>class</a:t>
            </a:r>
            <a:r>
              <a:rPr lang="ko-KR" altLang="en-US" dirty="0"/>
              <a:t>가 새로운 </a:t>
            </a:r>
            <a:r>
              <a:rPr lang="en-US" altLang="ko-KR" dirty="0"/>
              <a:t>example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가 될 확률이 더 클 수 밖에 없기 때문에 </a:t>
            </a:r>
            <a:r>
              <a:rPr lang="en-US" altLang="ko-KR" dirty="0"/>
              <a:t>weight</a:t>
            </a:r>
            <a:r>
              <a:rPr lang="ko-KR" altLang="en-US" dirty="0"/>
              <a:t>를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Distance -&gt; similarity measure(weight)</a:t>
            </a:r>
          </a:p>
          <a:p>
            <a:pPr marL="0" indent="0">
              <a:buNone/>
            </a:pPr>
            <a:r>
              <a:rPr lang="en-US" altLang="ko-KR" dirty="0"/>
              <a:t>: K(d)  {kernel}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8D3D3-9221-4DE1-AA80-4B61C52572B1}"/>
              </a:ext>
            </a:extLst>
          </p:cNvPr>
          <p:cNvSpPr/>
          <p:nvPr/>
        </p:nvSpPr>
        <p:spPr>
          <a:xfrm>
            <a:off x="60960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Hechenbichler</a:t>
            </a:r>
            <a:r>
              <a:rPr lang="en-US" altLang="ko-KR" dirty="0"/>
              <a:t>, </a:t>
            </a:r>
            <a:r>
              <a:rPr lang="en-US" altLang="ko-KR" dirty="0" err="1"/>
              <a:t>Schliep</a:t>
            </a:r>
            <a:r>
              <a:rPr lang="en-US" altLang="ko-KR" dirty="0"/>
              <a:t>: Weighted k-Nearest-Neighbor Techniques and Ordinal Classification </a:t>
            </a:r>
            <a:r>
              <a:rPr lang="en-US" altLang="ko-KR" dirty="0" err="1"/>
              <a:t>Sonderforschungsbereich</a:t>
            </a:r>
            <a:r>
              <a:rPr lang="en-US" altLang="ko-KR" dirty="0"/>
              <a:t> 386, Paper 399 (2004) Online </a:t>
            </a:r>
            <a:r>
              <a:rPr lang="en-US" altLang="ko-KR" dirty="0" err="1"/>
              <a:t>unter</a:t>
            </a:r>
            <a:r>
              <a:rPr lang="en-US" altLang="ko-KR" dirty="0"/>
              <a:t>: http://epub.ub.uni-muenchen.de/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7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8F3-1BE2-425A-A0D5-B7D7602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EEDDECF-C2CE-48CF-9D51-999B2CCC9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881"/>
            <a:ext cx="7000875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71C78F-D1BC-440C-943C-28C90D9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762"/>
            <a:ext cx="5857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7E0E-7F80-41AD-B2BC-E2C3D34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BF0AC2A-3643-465B-A39E-EBB58974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006"/>
            <a:ext cx="9648227" cy="262810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AE76A4-09B4-4153-B268-554F4E2FB61D}"/>
              </a:ext>
            </a:extLst>
          </p:cNvPr>
          <p:cNvCxnSpPr>
            <a:cxnSpLocks/>
          </p:cNvCxnSpPr>
          <p:nvPr/>
        </p:nvCxnSpPr>
        <p:spPr>
          <a:xfrm flipH="1" flipV="1">
            <a:off x="7639051" y="914401"/>
            <a:ext cx="2705099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3980-CABB-4B31-B012-03741F7C9A17}"/>
              </a:ext>
            </a:extLst>
          </p:cNvPr>
          <p:cNvSpPr txBox="1"/>
          <p:nvPr/>
        </p:nvSpPr>
        <p:spPr>
          <a:xfrm>
            <a:off x="6096000" y="383977"/>
            <a:ext cx="16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Nearest order</a:t>
            </a:r>
          </a:p>
          <a:p>
            <a:r>
              <a:rPr lang="en-US" altLang="ko-KR" dirty="0"/>
              <a:t>-&gt;4,3,5,2,1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y,y,n,y,n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ACC6-926F-4D23-9516-10A4DA97B992}"/>
              </a:ext>
            </a:extLst>
          </p:cNvPr>
          <p:cNvSpPr txBox="1"/>
          <p:nvPr/>
        </p:nvSpPr>
        <p:spPr>
          <a:xfrm>
            <a:off x="952500" y="4629150"/>
            <a:ext cx="101364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Confidence of </a:t>
            </a:r>
            <a:r>
              <a:rPr lang="en-US" altLang="ko-KR" dirty="0" err="1"/>
              <a:t>d_sum</a:t>
            </a:r>
            <a:r>
              <a:rPr lang="en-US" altLang="ko-KR" dirty="0"/>
              <a:t> prediction of k = sum of winning weight(of y or n) / sum of total weight</a:t>
            </a:r>
          </a:p>
          <a:p>
            <a:endParaRPr lang="en-US" altLang="ko-KR" dirty="0"/>
          </a:p>
          <a:p>
            <a:r>
              <a:rPr lang="en-US" altLang="ko-KR" dirty="0"/>
              <a:t>K =1 : confidence = (y </a:t>
            </a:r>
            <a:r>
              <a:rPr lang="ko-KR" altLang="en-US" dirty="0"/>
              <a:t>승</a:t>
            </a:r>
            <a:r>
              <a:rPr lang="en-US" altLang="ko-KR" dirty="0"/>
              <a:t>) 1/1</a:t>
            </a:r>
          </a:p>
          <a:p>
            <a:r>
              <a:rPr lang="en-US" altLang="ko-KR" dirty="0"/>
              <a:t>K =2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(1+0.77)/(1+0.77)</a:t>
            </a:r>
          </a:p>
          <a:p>
            <a:r>
              <a:rPr lang="en-US" altLang="ko-KR" dirty="0"/>
              <a:t>K =3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(1+0.77)/(1+0.77+0.72)</a:t>
            </a:r>
          </a:p>
          <a:p>
            <a:r>
              <a:rPr lang="en-US" altLang="ko-KR" dirty="0"/>
              <a:t>K =4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(1+0.77+0.61)/(1+0.77+0.72+0.61)</a:t>
            </a:r>
          </a:p>
          <a:p>
            <a:r>
              <a:rPr lang="en-US" altLang="ko-KR" dirty="0"/>
              <a:t>K =5 : confidence = (y </a:t>
            </a:r>
            <a:r>
              <a:rPr lang="ko-KR" altLang="en-US" dirty="0"/>
              <a:t>승</a:t>
            </a:r>
            <a:r>
              <a:rPr lang="en-US" altLang="ko-KR" dirty="0"/>
              <a:t>) (1+0.77+0.61)/(1+0.77+0.72+0.61+0.6)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040D0-F1DD-4746-AF3B-2F203B9CA50C}"/>
              </a:ext>
            </a:extLst>
          </p:cNvPr>
          <p:cNvSpPr txBox="1"/>
          <p:nvPr/>
        </p:nvSpPr>
        <p:spPr>
          <a:xfrm>
            <a:off x="952500" y="1611868"/>
            <a:ext cx="24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Inversion kernel </a:t>
            </a:r>
            <a:r>
              <a:rPr lang="ko-KR" altLang="en-US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15221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1CDB-9273-4A5B-AD41-3F4A61C9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WAKNN-3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8B4B33-D192-4AE3-B780-E71C590C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663"/>
            <a:ext cx="9496425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3AA461-99B3-4F9A-9BE7-07077D38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0"/>
            <a:ext cx="9572625" cy="1898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5AAE3-E499-490C-AFD0-52AB4B45F3E5}"/>
              </a:ext>
            </a:extLst>
          </p:cNvPr>
          <p:cNvSpPr txBox="1"/>
          <p:nvPr/>
        </p:nvSpPr>
        <p:spPr>
          <a:xfrm>
            <a:off x="838200" y="15303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waknn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A8C3-1A5A-42A5-966F-AA697A16D9BF}"/>
              </a:ext>
            </a:extLst>
          </p:cNvPr>
          <p:cNvSpPr txBox="1"/>
          <p:nvPr/>
        </p:nvSpPr>
        <p:spPr>
          <a:xfrm>
            <a:off x="838200" y="32200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177CDD-F143-428D-892F-E7DA14E0B0AB}"/>
              </a:ext>
            </a:extLst>
          </p:cNvPr>
          <p:cNvSpPr/>
          <p:nvPr/>
        </p:nvSpPr>
        <p:spPr>
          <a:xfrm>
            <a:off x="5838825" y="4813299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F66D828-EB28-4B54-81A2-6EBA358FC7EE}"/>
              </a:ext>
            </a:extLst>
          </p:cNvPr>
          <p:cNvSpPr/>
          <p:nvPr/>
        </p:nvSpPr>
        <p:spPr>
          <a:xfrm>
            <a:off x="7910732" y="4748923"/>
            <a:ext cx="514350" cy="51435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688971-1378-4243-BE2F-04EBD12EC7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52975" y="2986088"/>
            <a:ext cx="1161175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8E1DAA-CB07-4466-9166-949B9EAAA7B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87321" y="2921712"/>
            <a:ext cx="398736" cy="190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93F3A-FAAD-4AC6-A915-40BE23777EC6}"/>
              </a:ext>
            </a:extLst>
          </p:cNvPr>
          <p:cNvSpPr txBox="1"/>
          <p:nvPr/>
        </p:nvSpPr>
        <p:spPr>
          <a:xfrm>
            <a:off x="7839075" y="305752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짝수 번째의 모호한 값들이 사라졌음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4B2142-BD0A-4235-B24F-0E5CE1276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5395912"/>
            <a:ext cx="5210175" cy="1314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532B83-4C23-4DD3-9346-4CF17BE549C9}"/>
              </a:ext>
            </a:extLst>
          </p:cNvPr>
          <p:cNvSpPr txBox="1"/>
          <p:nvPr/>
        </p:nvSpPr>
        <p:spPr>
          <a:xfrm>
            <a:off x="6457950" y="5745717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r: y or n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A2A37-BBF9-4D13-994A-81BBFA30B832}"/>
              </a:ext>
            </a:extLst>
          </p:cNvPr>
          <p:cNvSpPr txBox="1"/>
          <p:nvPr/>
        </p:nvSpPr>
        <p:spPr>
          <a:xfrm>
            <a:off x="3810000" y="112124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y: 1.77/1.77 -&gt;</a:t>
            </a:r>
            <a:r>
              <a:rPr lang="ko-KR" altLang="en-US" dirty="0"/>
              <a:t>승</a:t>
            </a:r>
            <a:endParaRPr lang="en-US" altLang="ko-KR" dirty="0"/>
          </a:p>
          <a:p>
            <a:r>
              <a:rPr lang="en-US" altLang="ko-KR" dirty="0"/>
              <a:t>n: 0/1.77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EB704-96AC-4C63-A413-7821A8B0BE33}"/>
              </a:ext>
            </a:extLst>
          </p:cNvPr>
          <p:cNvSpPr txBox="1"/>
          <p:nvPr/>
        </p:nvSpPr>
        <p:spPr>
          <a:xfrm>
            <a:off x="7018552" y="1121242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y: 2.38/3.1 -&gt;</a:t>
            </a:r>
            <a:r>
              <a:rPr lang="ko-KR" altLang="en-US" dirty="0"/>
              <a:t>승</a:t>
            </a:r>
            <a:endParaRPr lang="en-US" altLang="ko-KR" dirty="0"/>
          </a:p>
          <a:p>
            <a:r>
              <a:rPr lang="en-US" altLang="ko-KR" dirty="0"/>
              <a:t>n: 0.72/3.1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2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2D95-E96C-423D-9667-6F736AE7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 Approach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B286A-1A0A-4878-A60D-732C38A3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k nearest neighbor vote on the answer--"democracy" in data mining</a:t>
            </a:r>
          </a:p>
          <a:p>
            <a:pPr>
              <a:buFontTx/>
              <a:buChar char="-"/>
            </a:pPr>
            <a:r>
              <a:rPr lang="en-US" altLang="ko-KR" dirty="0"/>
              <a:t>when the task is to assign a single class, it is simply the one with the most votes. (</a:t>
            </a:r>
            <a:r>
              <a:rPr lang="ko-KR" altLang="en-US" dirty="0"/>
              <a:t>근접한 이웃 </a:t>
            </a:r>
            <a:r>
              <a:rPr lang="ko-KR" altLang="en-US" dirty="0" err="1"/>
              <a:t>갯수가</a:t>
            </a:r>
            <a:r>
              <a:rPr lang="ko-KR" altLang="en-US" dirty="0"/>
              <a:t> 투표 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majority vote rule</a:t>
            </a:r>
            <a:r>
              <a:rPr lang="ko-KR" altLang="en-US" dirty="0"/>
              <a:t>을 적용함</a:t>
            </a:r>
            <a:endParaRPr lang="en-US" altLang="ko-KR" dirty="0"/>
          </a:p>
          <a:p>
            <a:r>
              <a:rPr lang="en-US" altLang="ko-KR" dirty="0"/>
              <a:t>K should be odd to avoid tie-break</a:t>
            </a:r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가 홀수 여야지 결정을 할 수 있음 </a:t>
            </a:r>
            <a:r>
              <a:rPr lang="en-US" altLang="ko-KR" dirty="0"/>
              <a:t>(</a:t>
            </a:r>
            <a:r>
              <a:rPr lang="ko-KR" altLang="en-US" dirty="0"/>
              <a:t>같은 투표수 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c+1 neighbors when there are c categories to ensure that at least one class has a </a:t>
            </a:r>
            <a:r>
              <a:rPr lang="en-US" altLang="ko-KR" dirty="0" err="1"/>
              <a:t>plurity</a:t>
            </a:r>
            <a:r>
              <a:rPr lang="en-US" altLang="ko-KR" dirty="0"/>
              <a:t> (</a:t>
            </a:r>
            <a:r>
              <a:rPr lang="ko-KR" altLang="en-US" dirty="0"/>
              <a:t>적어도 하나의 클래스가 </a:t>
            </a:r>
            <a:r>
              <a:rPr lang="ko-KR" altLang="en-US" dirty="0" err="1"/>
              <a:t>여러수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복수</a:t>
            </a:r>
            <a:r>
              <a:rPr lang="en-US" altLang="ko-KR" dirty="0"/>
              <a:t>) </a:t>
            </a:r>
            <a:r>
              <a:rPr lang="ko-KR" altLang="en-US" dirty="0"/>
              <a:t>를 가지도록 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72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0EA02-0C6C-44CF-9607-D2DD19D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Best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1F5C-BF7B-44B6-A7BD-F8B26213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당 충분한 </a:t>
            </a:r>
            <a:r>
              <a:rPr lang="en-US" altLang="ko-KR" dirty="0"/>
              <a:t>instance</a:t>
            </a:r>
            <a:r>
              <a:rPr lang="ko-KR" altLang="en-US" dirty="0"/>
              <a:t>가 있어야함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distance function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 err="1"/>
              <a:t>Minkowski</a:t>
            </a:r>
            <a:r>
              <a:rPr lang="ko-KR" altLang="en-US" dirty="0"/>
              <a:t> </a:t>
            </a:r>
            <a:r>
              <a:rPr lang="en-US" altLang="ko-KR" dirty="0"/>
              <a:t>distance)</a:t>
            </a:r>
          </a:p>
          <a:p>
            <a:r>
              <a:rPr lang="en-US" altLang="ko-KR" dirty="0"/>
              <a:t>K </a:t>
            </a:r>
            <a:r>
              <a:rPr lang="ko-KR" altLang="en-US" dirty="0"/>
              <a:t>잘 설정하기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combination function</a:t>
            </a:r>
            <a:r>
              <a:rPr lang="ko-KR" altLang="en-US" dirty="0"/>
              <a:t>과 </a:t>
            </a:r>
            <a:r>
              <a:rPr lang="en-US" altLang="ko-KR" dirty="0"/>
              <a:t>weighted voting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8981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E3405-3688-49EB-A561-3DA8D48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Choose 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CE779-D06C-4644-9DE0-FB881F3C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Average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노이즈가 있으면서 </a:t>
            </a:r>
            <a:r>
              <a:rPr lang="en-US" altLang="ko-KR" dirty="0"/>
              <a:t>overlap</a:t>
            </a:r>
            <a:r>
              <a:rPr lang="ko-KR" altLang="en-US" dirty="0"/>
              <a:t>되는 데이터가 있을 때</a:t>
            </a:r>
            <a:endParaRPr lang="en-US" altLang="ko-KR" dirty="0"/>
          </a:p>
          <a:p>
            <a:r>
              <a:rPr lang="en-US" altLang="ko-KR" dirty="0"/>
              <a:t>Large k</a:t>
            </a:r>
          </a:p>
          <a:p>
            <a:pPr marL="0" indent="0">
              <a:buNone/>
            </a:pPr>
            <a:r>
              <a:rPr lang="en-US" altLang="ko-KR" dirty="0"/>
              <a:t>-&gt; noise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겹치는 </a:t>
            </a:r>
            <a:r>
              <a:rPr lang="en-US" altLang="ko-KR" dirty="0"/>
              <a:t>data</a:t>
            </a:r>
            <a:r>
              <a:rPr lang="ko-KR" altLang="en-US" dirty="0"/>
              <a:t>에 덜 민감하다</a:t>
            </a:r>
            <a:endParaRPr lang="en-US" altLang="ko-KR" dirty="0"/>
          </a:p>
          <a:p>
            <a:r>
              <a:rPr lang="en-US" altLang="ko-KR" dirty="0"/>
              <a:t>Small k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공간의 미세한 구조를 더 잘 포착한다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training set </a:t>
            </a:r>
            <a:r>
              <a:rPr lang="ko-KR" altLang="en-US" dirty="0"/>
              <a:t>이 작을 때 필요함</a:t>
            </a:r>
          </a:p>
        </p:txBody>
      </p:sp>
    </p:spTree>
    <p:extLst>
      <p:ext uri="{BB962C8B-B14F-4D97-AF65-F5344CB8AC3E}">
        <p14:creationId xmlns:p14="http://schemas.microsoft.com/office/powerpoint/2010/main" val="1436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3DF26-6C0A-4A87-9C17-A68E65E4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378B-38D7-4D9C-B775-ACAB3E45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strength </a:t>
            </a:r>
          </a:p>
          <a:p>
            <a:r>
              <a:rPr lang="en-US" altLang="ko-KR" dirty="0"/>
              <a:t>- use data "as is." Doesn't care about the format of the records. </a:t>
            </a:r>
          </a:p>
          <a:p>
            <a:r>
              <a:rPr lang="en-US" altLang="ko-KR" dirty="0"/>
              <a:t>- its ability to adapt. merely incorporating new data makes it possible for IBL to learn about new categories. </a:t>
            </a:r>
          </a:p>
          <a:p>
            <a:r>
              <a:rPr lang="en-US" altLang="ko-KR" dirty="0"/>
              <a:t>- simplicity of algorithm </a:t>
            </a:r>
          </a:p>
          <a:p>
            <a:r>
              <a:rPr lang="en-US" altLang="ko-KR" dirty="0"/>
              <a:t>- no training</a:t>
            </a:r>
          </a:p>
          <a:p>
            <a:pPr marL="0" indent="0">
              <a:buNone/>
            </a:pPr>
            <a:r>
              <a:rPr lang="en-US" altLang="ko-KR" dirty="0"/>
              <a:t> cons </a:t>
            </a:r>
          </a:p>
          <a:p>
            <a:r>
              <a:rPr lang="en-US" altLang="ko-KR" dirty="0"/>
              <a:t>- store large amount of historical data </a:t>
            </a:r>
          </a:p>
          <a:p>
            <a:r>
              <a:rPr lang="en-US" altLang="ko-KR" dirty="0"/>
              <a:t>- classifying requires is time consuming </a:t>
            </a:r>
          </a:p>
          <a:p>
            <a:r>
              <a:rPr lang="en-US" altLang="ko-KR" dirty="0"/>
              <a:t>- difficulty of finding optimal distance function or combination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B3DF-1937-4B88-B4EB-4419FE48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memory-based reasoning(MBR)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DBA2A-3134-4DA9-B4B9-3E2F61EE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과거에 현재의 문제와 유사한 문제가 존재하였고 그것이 어떻게 해결되었는지를 안다면</a:t>
            </a:r>
            <a:r>
              <a:rPr lang="en-US" altLang="ko-KR" dirty="0"/>
              <a:t>, </a:t>
            </a:r>
            <a:r>
              <a:rPr lang="ko-KR" altLang="en-US" dirty="0"/>
              <a:t>과거의 경험을 바탕으로 현재 문제의 해결책을 추론 할 수 있다는 이론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예측에 모두 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distance function</a:t>
            </a:r>
          </a:p>
          <a:p>
            <a:pPr marL="0" indent="0">
              <a:buNone/>
            </a:pPr>
            <a:r>
              <a:rPr lang="en-US" altLang="ko-KR" dirty="0"/>
              <a:t>-&gt; combination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답에 도달하기 까지의 결과의 조합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지리적 위치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err="1"/>
              <a:t>문자열등과</a:t>
            </a:r>
            <a:r>
              <a:rPr lang="ko-KR" altLang="en-US" dirty="0"/>
              <a:t> 같이 일반적으로 다른 분석기법으로 다루기 힘든 데이터 형태를 다룰 수 있음</a:t>
            </a:r>
          </a:p>
        </p:txBody>
      </p:sp>
    </p:spTree>
    <p:extLst>
      <p:ext uri="{BB962C8B-B14F-4D97-AF65-F5344CB8AC3E}">
        <p14:creationId xmlns:p14="http://schemas.microsoft.com/office/powerpoint/2010/main" val="37260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2687-59FD-4BFD-BDEF-2DA00A3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K-NN(nearest-neighbor)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FDD4-82B9-4600-BD37-71D71C5A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문제와 유사한 과거사례를 찾기 위하여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09267-DE25-4803-AEA2-6169AE07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018"/>
            <a:ext cx="4312920" cy="43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0492-A2AB-4782-AEEE-CFC96A5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C40E-87B7-4D81-80CF-236BB8D7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 err="1"/>
              <a:t>parametic</a:t>
            </a:r>
            <a:r>
              <a:rPr lang="en-US" altLang="ko-KR" dirty="0"/>
              <a:t> method (</a:t>
            </a:r>
            <a:r>
              <a:rPr lang="ko-KR" altLang="en-US" dirty="0"/>
              <a:t>파라미터를 업데이트하는 방식이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Classification output: majority vote of its neighbor</a:t>
            </a:r>
          </a:p>
          <a:p>
            <a:endParaRPr lang="en-US" altLang="ko-KR" dirty="0"/>
          </a:p>
          <a:p>
            <a:r>
              <a:rPr lang="en-US" altLang="ko-KR" dirty="0"/>
              <a:t>Regression output: average of the values of its </a:t>
            </a:r>
            <a:r>
              <a:rPr lang="en-US" altLang="ko-KR" i="1" dirty="0"/>
              <a:t>k</a:t>
            </a:r>
            <a:r>
              <a:rPr lang="en-US" altLang="ko-KR" dirty="0"/>
              <a:t> nearest neighbors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4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5F96-06CD-4DEC-9AAE-17AFE254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combination functions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E19BDD-8E3E-4F38-BC93-35CEE780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256"/>
            <a:ext cx="8143875" cy="2257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C82C4-DFC4-489A-A2EC-731347E3633C}"/>
              </a:ext>
            </a:extLst>
          </p:cNvPr>
          <p:cNvSpPr/>
          <p:nvPr/>
        </p:nvSpPr>
        <p:spPr>
          <a:xfrm>
            <a:off x="1046480" y="2357120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B740F3-CDC6-4137-AB66-983144D3FFF3}"/>
              </a:ext>
            </a:extLst>
          </p:cNvPr>
          <p:cNvSpPr/>
          <p:nvPr/>
        </p:nvSpPr>
        <p:spPr>
          <a:xfrm>
            <a:off x="6307456" y="1590328"/>
            <a:ext cx="782320" cy="12838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A88960-AABE-424C-BD83-214FE75F90A6}"/>
              </a:ext>
            </a:extLst>
          </p:cNvPr>
          <p:cNvSpPr/>
          <p:nvPr/>
        </p:nvSpPr>
        <p:spPr>
          <a:xfrm>
            <a:off x="1046480" y="3046094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A152B5-E857-4F94-B7F9-E4DE2AE47506}"/>
              </a:ext>
            </a:extLst>
          </p:cNvPr>
          <p:cNvCxnSpPr>
            <a:cxnSpLocks/>
          </p:cNvCxnSpPr>
          <p:nvPr/>
        </p:nvCxnSpPr>
        <p:spPr>
          <a:xfrm flipH="1">
            <a:off x="685800" y="3026409"/>
            <a:ext cx="360680" cy="72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602D08-449A-4E36-AED2-306911BF82B3}"/>
              </a:ext>
            </a:extLst>
          </p:cNvPr>
          <p:cNvSpPr txBox="1"/>
          <p:nvPr/>
        </p:nvSpPr>
        <p:spPr>
          <a:xfrm>
            <a:off x="361591" y="38205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2K-NN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2B1C352-2442-4CC0-9935-2144B3CEE04B}"/>
              </a:ext>
            </a:extLst>
          </p:cNvPr>
          <p:cNvSpPr/>
          <p:nvPr/>
        </p:nvSpPr>
        <p:spPr>
          <a:xfrm>
            <a:off x="5544186" y="2976880"/>
            <a:ext cx="782320" cy="5791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872F78-4453-4D3F-87D9-FCD601FFD3D9}"/>
              </a:ext>
            </a:extLst>
          </p:cNvPr>
          <p:cNvSpPr/>
          <p:nvPr/>
        </p:nvSpPr>
        <p:spPr>
          <a:xfrm>
            <a:off x="1046480" y="2359739"/>
            <a:ext cx="782320" cy="5791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11A87D-8191-4449-B9A1-5F2060B2B3A3}"/>
              </a:ext>
            </a:extLst>
          </p:cNvPr>
          <p:cNvCxnSpPr>
            <a:cxnSpLocks/>
          </p:cNvCxnSpPr>
          <p:nvPr/>
        </p:nvCxnSpPr>
        <p:spPr>
          <a:xfrm flipV="1">
            <a:off x="6743700" y="1415256"/>
            <a:ext cx="2771775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7FD24F-9DB6-48FA-A859-DEE88D119134}"/>
              </a:ext>
            </a:extLst>
          </p:cNvPr>
          <p:cNvSpPr txBox="1"/>
          <p:nvPr/>
        </p:nvSpPr>
        <p:spPr>
          <a:xfrm>
            <a:off x="9515475" y="1231712"/>
            <a:ext cx="174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rents</a:t>
            </a:r>
          </a:p>
          <a:p>
            <a:r>
              <a:rPr lang="en-US" altLang="ko-KR" dirty="0"/>
              <a:t>1000, 1500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477E98-1BD8-4840-80F6-426B8B056D3A}"/>
              </a:ext>
            </a:extLst>
          </p:cNvPr>
          <p:cNvSpPr/>
          <p:nvPr/>
        </p:nvSpPr>
        <p:spPr>
          <a:xfrm>
            <a:off x="3046730" y="3046094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BC2C0D8-6DA7-4FB1-B5EA-A712E71812DA}"/>
              </a:ext>
            </a:extLst>
          </p:cNvPr>
          <p:cNvSpPr/>
          <p:nvPr/>
        </p:nvSpPr>
        <p:spPr>
          <a:xfrm>
            <a:off x="3046730" y="2359739"/>
            <a:ext cx="782320" cy="579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73097B-47C6-4FDF-ADEF-52482BEACA8C}"/>
              </a:ext>
            </a:extLst>
          </p:cNvPr>
          <p:cNvCxnSpPr>
            <a:cxnSpLocks/>
          </p:cNvCxnSpPr>
          <p:nvPr/>
        </p:nvCxnSpPr>
        <p:spPr>
          <a:xfrm>
            <a:off x="3829050" y="3026409"/>
            <a:ext cx="514350" cy="7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927F5-25B1-4DB7-9725-39915C3F321A}"/>
              </a:ext>
            </a:extLst>
          </p:cNvPr>
          <p:cNvSpPr txBox="1"/>
          <p:nvPr/>
        </p:nvSpPr>
        <p:spPr>
          <a:xfrm>
            <a:off x="4228741" y="3820556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Median rents</a:t>
            </a:r>
          </a:p>
          <a:p>
            <a:r>
              <a:rPr lang="en-US" altLang="ko-KR" dirty="0"/>
              <a:t>804,1150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8ED5D8-B52A-4195-B8D2-7AD3F941B7CD}"/>
              </a:ext>
            </a:extLst>
          </p:cNvPr>
          <p:cNvSpPr/>
          <p:nvPr/>
        </p:nvSpPr>
        <p:spPr>
          <a:xfrm>
            <a:off x="866140" y="43443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average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common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neighbors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(1000 + 1500)/2 = </a:t>
            </a:r>
            <a:r>
              <a:rPr lang="en-US" altLang="ko-KR" dirty="0">
                <a:solidFill>
                  <a:srgbClr val="00B0F0"/>
                </a:solidFill>
              </a:rPr>
              <a:t>$1,250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B8B7E7-FB05-4C70-BC6D-DFACB6DD8B78}"/>
              </a:ext>
            </a:extLst>
          </p:cNvPr>
          <p:cNvSpPr/>
          <p:nvPr/>
        </p:nvSpPr>
        <p:spPr>
          <a:xfrm>
            <a:off x="5544186" y="1583135"/>
            <a:ext cx="782320" cy="7385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395F1A8F-2B9E-4791-B832-BE7A81C55568}"/>
              </a:ext>
            </a:extLst>
          </p:cNvPr>
          <p:cNvSpPr/>
          <p:nvPr/>
        </p:nvSpPr>
        <p:spPr>
          <a:xfrm rot="16200000">
            <a:off x="6207641" y="1067618"/>
            <a:ext cx="118507" cy="8012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603A7D-59E7-4F0D-BC83-1865C563C825}"/>
              </a:ext>
            </a:extLst>
          </p:cNvPr>
          <p:cNvSpPr/>
          <p:nvPr/>
        </p:nvSpPr>
        <p:spPr>
          <a:xfrm>
            <a:off x="850833" y="5754667"/>
            <a:ext cx="612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2) </a:t>
            </a:r>
            <a:r>
              <a:rPr lang="ko-KR" altLang="en-US" dirty="0" err="1"/>
              <a:t>pick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 </a:t>
            </a:r>
            <a:r>
              <a:rPr lang="ko-KR" altLang="en-US" dirty="0" err="1"/>
              <a:t>midway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endParaRPr lang="en-US" altLang="ko-KR" dirty="0"/>
          </a:p>
          <a:p>
            <a:r>
              <a:rPr lang="en-US" altLang="ko-KR" dirty="0"/>
              <a:t>(804 + 1150)/2 = </a:t>
            </a:r>
            <a:r>
              <a:rPr lang="en-US" altLang="ko-KR" dirty="0">
                <a:solidFill>
                  <a:srgbClr val="92D050"/>
                </a:solidFill>
              </a:rPr>
              <a:t>$977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C26559-5EFF-4346-AB05-4C8746F79416}"/>
              </a:ext>
            </a:extLst>
          </p:cNvPr>
          <p:cNvSpPr/>
          <p:nvPr/>
        </p:nvSpPr>
        <p:spPr>
          <a:xfrm>
            <a:off x="7238999" y="4344342"/>
            <a:ext cx="4772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actual</a:t>
            </a:r>
            <a:r>
              <a:rPr lang="ko-KR" altLang="en-US" dirty="0"/>
              <a:t> </a:t>
            </a:r>
            <a:r>
              <a:rPr lang="ko-KR" altLang="en-US" dirty="0" err="1"/>
              <a:t>plurality</a:t>
            </a:r>
            <a:r>
              <a:rPr lang="ko-KR" altLang="en-US" dirty="0"/>
              <a:t> </a:t>
            </a:r>
            <a:r>
              <a:rPr lang="ko-KR" altLang="en-US" dirty="0" err="1"/>
              <a:t>rents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Tuxedo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$1,000 </a:t>
            </a:r>
            <a:r>
              <a:rPr lang="ko-KR" altLang="en-US" dirty="0" err="1"/>
              <a:t>to</a:t>
            </a:r>
            <a:r>
              <a:rPr lang="ko-KR" altLang="en-US" dirty="0"/>
              <a:t> $1,500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midpoint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$1,250</a:t>
            </a:r>
            <a:r>
              <a:rPr lang="ko-KR" altLang="en-US" dirty="0"/>
              <a:t>. -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median</a:t>
            </a:r>
            <a:r>
              <a:rPr lang="ko-KR" altLang="en-US" dirty="0"/>
              <a:t> </a:t>
            </a:r>
            <a:r>
              <a:rPr lang="ko-KR" altLang="en-US" dirty="0" err="1"/>
              <a:t>rent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$907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823DDE-B66A-49DA-BCCA-65D950EADAA2}"/>
              </a:ext>
            </a:extLst>
          </p:cNvPr>
          <p:cNvSpPr/>
          <p:nvPr/>
        </p:nvSpPr>
        <p:spPr>
          <a:xfrm>
            <a:off x="7258049" y="4267200"/>
            <a:ext cx="4657725" cy="10858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8BED7-8E7A-420B-9FA4-177C4DAF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main issues in IBL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62D6E-C63E-4BCE-904C-BE55A05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choosing an appropriate set of historical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카테고리당 몇 </a:t>
            </a:r>
            <a:r>
              <a:rPr lang="ko-KR" altLang="en-US" dirty="0" err="1"/>
              <a:t>십개의</a:t>
            </a:r>
            <a:r>
              <a:rPr lang="ko-KR" altLang="en-US" dirty="0"/>
              <a:t> 데이터 필요</a:t>
            </a:r>
            <a:endParaRPr lang="en-US" altLang="ko-KR" dirty="0"/>
          </a:p>
          <a:p>
            <a:r>
              <a:rPr lang="en-US" altLang="ko-KR" dirty="0"/>
              <a:t>2) choosing the most effective way to represent the training records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반복 데이터를 </a:t>
            </a:r>
            <a:r>
              <a:rPr lang="ko-KR" altLang="en-US" dirty="0" err="1"/>
              <a:t>줄여줘야함</a:t>
            </a:r>
            <a:endParaRPr lang="en-US" altLang="ko-KR" dirty="0"/>
          </a:p>
          <a:p>
            <a:r>
              <a:rPr lang="en-US" altLang="ko-KR" dirty="0"/>
              <a:t>3) choosing the distance function, combination function, and the number of neighbors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9E98-4374-4151-8993-AC8F2B4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문제예상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66A3B9-131E-46DA-A4A7-8BC3A356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619"/>
            <a:ext cx="10515600" cy="267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60794-3C99-4CA5-BF81-9EF2C53E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4158769"/>
            <a:ext cx="11155680" cy="263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F903-185B-4BD1-BCE1-046DD4C6139E}"/>
              </a:ext>
            </a:extLst>
          </p:cNvPr>
          <p:cNvSpPr txBox="1"/>
          <p:nvPr/>
        </p:nvSpPr>
        <p:spPr>
          <a:xfrm>
            <a:off x="5913120" y="467360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편차 제곱의 합</a:t>
            </a:r>
            <a:r>
              <a:rPr lang="en-US" altLang="ko-KR" dirty="0"/>
              <a:t>/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표준편차</a:t>
            </a:r>
            <a:r>
              <a:rPr lang="en-US" altLang="ko-KR" dirty="0"/>
              <a:t>: root(</a:t>
            </a:r>
            <a:r>
              <a:rPr lang="ko-KR" altLang="en-US" dirty="0"/>
              <a:t>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635F03-8A92-4EAC-BAA3-38FF935C3CD8}"/>
              </a:ext>
            </a:extLst>
          </p:cNvPr>
          <p:cNvSpPr/>
          <p:nvPr/>
        </p:nvSpPr>
        <p:spPr>
          <a:xfrm>
            <a:off x="3870960" y="250952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B13F46-E8C4-4735-9044-F5CBF177E29F}"/>
              </a:ext>
            </a:extLst>
          </p:cNvPr>
          <p:cNvCxnSpPr>
            <a:stCxn id="7" idx="0"/>
          </p:cNvCxnSpPr>
          <p:nvPr/>
        </p:nvCxnSpPr>
        <p:spPr>
          <a:xfrm flipV="1">
            <a:off x="4099560" y="1690688"/>
            <a:ext cx="139065" cy="8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D1D54-9204-44E6-8179-FC499297BBBF}"/>
              </a:ext>
            </a:extLst>
          </p:cNvPr>
          <p:cNvSpPr txBox="1"/>
          <p:nvPr/>
        </p:nvSpPr>
        <p:spPr>
          <a:xfrm>
            <a:off x="2301077" y="1215926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nomalized</a:t>
            </a:r>
            <a:r>
              <a:rPr lang="en-US" altLang="ko-KR" dirty="0"/>
              <a:t> absolute value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6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3F7C4-CBEB-46A8-969A-04ACF3B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absolute value graph of Age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9ABB4F-EB4F-43FA-B3E5-8DC12D84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610644"/>
            <a:ext cx="6896100" cy="24193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FE1E1C-AB2A-4EDE-942A-4DC7CB403774}"/>
              </a:ext>
            </a:extLst>
          </p:cNvPr>
          <p:cNvSpPr/>
          <p:nvPr/>
        </p:nvSpPr>
        <p:spPr>
          <a:xfrm>
            <a:off x="6096000" y="3317240"/>
            <a:ext cx="457200" cy="2235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196EB-068B-490C-B810-D5AD21D30C28}"/>
              </a:ext>
            </a:extLst>
          </p:cNvPr>
          <p:cNvCxnSpPr>
            <a:stCxn id="5" idx="3"/>
          </p:cNvCxnSpPr>
          <p:nvPr/>
        </p:nvCxnSpPr>
        <p:spPr>
          <a:xfrm flipV="1">
            <a:off x="6553200" y="2276475"/>
            <a:ext cx="10191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/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Most far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23317-1B47-436E-BDA5-1DD40384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5" y="2024857"/>
                <a:ext cx="1608325" cy="391902"/>
              </a:xfrm>
              <a:prstGeom prst="rect">
                <a:avLst/>
              </a:prstGeom>
              <a:blipFill>
                <a:blip r:embed="rId3"/>
                <a:stretch>
                  <a:fillRect l="-3030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785</Words>
  <Application>Microsoft Office PowerPoint</Application>
  <PresentationFormat>와이드스크린</PresentationFormat>
  <Paragraphs>108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ibl(instance based learning)</vt:lpstr>
      <vt:lpstr>Pros and cons</vt:lpstr>
      <vt:lpstr>memory-based reasoning(MBR)</vt:lpstr>
      <vt:lpstr>K-NN(nearest-neighbor)</vt:lpstr>
      <vt:lpstr>KNN </vt:lpstr>
      <vt:lpstr>possible combination functions</vt:lpstr>
      <vt:lpstr>Three main issues in IBL </vt:lpstr>
      <vt:lpstr>문제예상</vt:lpstr>
      <vt:lpstr>normalized absolute value graph of Age</vt:lpstr>
      <vt:lpstr>using square of the difference &amp; Manhattan distance </vt:lpstr>
      <vt:lpstr>1) Building a Distance Function One Field at a Time</vt:lpstr>
      <vt:lpstr>1) Building a Distance Function One Field at a Time</vt:lpstr>
      <vt:lpstr>Weight adjusted KNN-&gt; WAKNN -1</vt:lpstr>
      <vt:lpstr>kernel</vt:lpstr>
      <vt:lpstr>WAKNN-2</vt:lpstr>
      <vt:lpstr>WAKNN-3</vt:lpstr>
      <vt:lpstr>The Basic Approach </vt:lpstr>
      <vt:lpstr>Getting the Best Results</vt:lpstr>
      <vt:lpstr>How to Choose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ibl(instance based learning)</dc:title>
  <dc:creator>형규 김</dc:creator>
  <cp:lastModifiedBy>형규 김</cp:lastModifiedBy>
  <cp:revision>34</cp:revision>
  <dcterms:created xsi:type="dcterms:W3CDTF">2018-10-27T06:51:31Z</dcterms:created>
  <dcterms:modified xsi:type="dcterms:W3CDTF">2018-11-05T00:54:23Z</dcterms:modified>
</cp:coreProperties>
</file>