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DD44-7FFC-4827-9685-384CDF7DAE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16EF1-BB9F-43EB-B9A2-285CBE7B7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0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EF1-BB9F-43EB-B9A2-285CBE7B7E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9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0E8E6-B72F-4856-9242-7F0D545F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FF30C-6F4A-428E-8F30-EAB31539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2B60C-0E6E-43D5-863D-70437BFA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D9E99-786E-4180-BD47-8782DA3E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C1B9D-C623-48C0-9FC9-BEABEEF7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0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3E850-98D8-458B-8056-3A541DFE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14EB8D-D886-49D9-84F4-3C43964F2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B8A18-5225-4F0E-A5AA-7240E1AE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E1C74-07C7-49B8-94B9-10383ABB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EEB43-F81E-4153-8B40-BBEAC6DC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EDF87-050E-4E67-9ECD-9427BA2EF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331A3E-8B2E-4104-96C8-447A4B17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B27DF-2F0D-4642-9AE1-158529EE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C4E65-B93D-407D-B92F-46A58018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9AADF-9E64-4CB4-B39F-29346611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1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2FA8A-AAF7-4394-8236-13FC1E32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3D1A0-5D44-4C50-82D1-1437D38D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AE69D-3D5A-4E4F-83E0-A78851F8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207D6-A170-483E-BE15-38E5BA77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2E0A8-CC9C-4116-A0BD-FBCF8917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5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C1A77-B01C-4EA1-811D-9652FA2A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B60A6-404F-4175-A1F7-6616C900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0B4FC-0988-4F49-A7DB-249AA9A6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F8D98-5FAC-49F4-B814-3FB34E99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B540F-94DF-4627-B6C2-660FC382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ED51E-E4BB-48C7-A312-D17E9AAC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2EA10-F806-4FE4-8471-3A7262591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DF3D06-3718-46EA-B427-262A7C317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370EE-0C60-4081-8773-46F2276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ECF40-6401-4B7F-B5BB-262DCA17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40114-989C-46F6-A6C6-025F88E7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0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A35F-A039-4F05-877D-1EEC3AD3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4C128-A14F-4E78-8B8E-674ABACDA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27C14-C446-441E-A3D5-4574ECBF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EE7B0D-EE92-466A-9DB8-7EBD63C3D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B0E38F-5CED-4503-A34E-E9FFF2624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EA5B1-295B-4A4A-8D63-EBBB0EDF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AB746-356D-4B8B-8362-53DEC366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61DD9B-2144-41E1-B503-110037DC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6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EF5C7-2017-45BC-803B-F72C7347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CCB0F5-D474-4A00-AB9D-675AFEDD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376D7-86B7-41AF-B270-A8E207AC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B782-01D9-4C73-BC69-DF532DA6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2FCAE6-15F3-4A89-ADE0-FAF4B14B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08CB9B-9470-4BEE-B972-3108A1EB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2A51-694E-4958-9C98-604AF5FE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8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8E22D-766F-40BB-8914-FABAFF99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1FB42-9F39-4B0D-9984-4A942FA9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581CE-2BF8-4472-A817-877816270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442C1-F0D1-443E-A394-71476D5E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0FA71-E1C6-4D50-BEE7-7B5CEC8F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C43C9-55B7-42EF-BBDF-5072F982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6F827-1028-4279-A349-2A5C8606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77E88-F97A-40E1-9D9D-3C3D745CD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4625F-4FAD-43D7-BA06-7B7CA988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BF585-CFAB-41CD-9AFB-A8EDFEC4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A7715-6742-4452-979F-869F3006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B0B77-40BB-4227-8339-AB763C17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5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5FC131-8BD9-424D-B31C-6B9263E4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AB01C-1557-4E8A-8F73-35AB2643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09947-97F0-4F11-8152-1C4939BBE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3251-9638-411C-B6C9-F2F924EBF572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BA1DC-3351-421A-A660-C3637BEE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D5AF8-2C56-4B48-9B23-55777A47B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E3C7-3EC4-4A9E-841F-BCD2278C6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1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38AD9-A908-4FC5-89B6-B419E9F1F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Unrolled</a:t>
            </a:r>
            <a:r>
              <a:rPr lang="ko-KR" altLang="en-US" dirty="0"/>
              <a:t> </a:t>
            </a:r>
            <a:r>
              <a:rPr lang="en-US" altLang="ko-KR" dirty="0" err="1"/>
              <a:t>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69A0D-C25A-4387-B719-8B00EE310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35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BF674-D8AC-4D07-8E3A-DD2A6511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When K = 0 and when K → ∞</a:t>
            </a:r>
            <a:br>
              <a:rPr lang="en-US" altLang="ko-KR" dirty="0"/>
            </a:br>
            <a:r>
              <a:rPr lang="en-US" altLang="ko-KR" dirty="0"/>
              <a:t>: standard Gan loss = unrolled </a:t>
            </a:r>
            <a:r>
              <a:rPr lang="en-US" altLang="ko-KR" dirty="0" err="1"/>
              <a:t>gan</a:t>
            </a:r>
            <a:r>
              <a:rPr lang="en-US" altLang="ko-KR" dirty="0"/>
              <a:t> 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BD0980-D330-4E5C-9BD5-EDDFAA370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0451"/>
            <a:ext cx="3181350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4BFECF-CB7F-4009-8A26-686708EB8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640"/>
          <a:stretch/>
        </p:blipFill>
        <p:spPr>
          <a:xfrm>
            <a:off x="604520" y="2769076"/>
            <a:ext cx="2847975" cy="502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E6173-87DA-4126-A11D-C9B7845A698E}"/>
              </a:ext>
            </a:extLst>
          </p:cNvPr>
          <p:cNvSpPr txBox="1"/>
          <p:nvPr/>
        </p:nvSpPr>
        <p:spPr>
          <a:xfrm>
            <a:off x="833120" y="183896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 = 0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35887-3C5F-4BE7-AF61-8620F4CD42D9}"/>
                  </a:ext>
                </a:extLst>
              </p:cNvPr>
              <p:cNvSpPr txBox="1"/>
              <p:nvPr/>
            </p:nvSpPr>
            <p:spPr>
              <a:xfrm>
                <a:off x="833120" y="3417567"/>
                <a:ext cx="3530967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35887-3C5F-4BE7-AF61-8620F4CD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3417567"/>
                <a:ext cx="3530967" cy="282578"/>
              </a:xfrm>
              <a:prstGeom prst="rect">
                <a:avLst/>
              </a:prstGeom>
              <a:blipFill>
                <a:blip r:embed="rId4"/>
                <a:stretch>
                  <a:fillRect l="-3109" t="-28261" b="-4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302BB1-E9D1-437B-B492-499905DD4075}"/>
                  </a:ext>
                </a:extLst>
              </p:cNvPr>
              <p:cNvSpPr txBox="1"/>
              <p:nvPr/>
            </p:nvSpPr>
            <p:spPr>
              <a:xfrm>
                <a:off x="8236714" y="1715136"/>
                <a:ext cx="85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K =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302BB1-E9D1-437B-B492-499905DD4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714" y="1715136"/>
                <a:ext cx="859531" cy="369332"/>
              </a:xfrm>
              <a:prstGeom prst="rect">
                <a:avLst/>
              </a:prstGeom>
              <a:blipFill>
                <a:blip r:embed="rId5"/>
                <a:stretch>
                  <a:fillRect l="-567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E12BA7A9-35D3-4857-9962-4DE01B372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323" b="6317"/>
          <a:stretch/>
        </p:blipFill>
        <p:spPr>
          <a:xfrm>
            <a:off x="7894957" y="2770504"/>
            <a:ext cx="2847975" cy="502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7CB956-793F-4F38-90E4-9416352AD4FD}"/>
                  </a:ext>
                </a:extLst>
              </p:cNvPr>
              <p:cNvSpPr txBox="1"/>
              <p:nvPr/>
            </p:nvSpPr>
            <p:spPr>
              <a:xfrm>
                <a:off x="8153112" y="3417567"/>
                <a:ext cx="3642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7CB956-793F-4F38-90E4-9416352A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12" y="3417567"/>
                <a:ext cx="3642151" cy="276999"/>
              </a:xfrm>
              <a:prstGeom prst="rect">
                <a:avLst/>
              </a:prstGeom>
              <a:blipFill>
                <a:blip r:embed="rId6"/>
                <a:stretch>
                  <a:fillRect l="-3010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내용 개체 틀 3">
            <a:extLst>
              <a:ext uri="{FF2B5EF4-FFF2-40B4-BE49-F238E27FC236}">
                <a16:creationId xmlns:a16="http://schemas.microsoft.com/office/drawing/2014/main" id="{0481E043-646D-40CA-A2D7-1EC204AC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12" y="2340451"/>
            <a:ext cx="3181350" cy="428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FD1F785-E0EA-4945-8137-20E29BDFEF3F}"/>
                  </a:ext>
                </a:extLst>
              </p:cNvPr>
              <p:cNvSpPr/>
              <p:nvPr/>
            </p:nvSpPr>
            <p:spPr>
              <a:xfrm>
                <a:off x="3770632" y="4816455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err="1"/>
                  <a:t>captures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additional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information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about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the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response</a:t>
                </a:r>
                <a:r>
                  <a:rPr lang="ko-KR" altLang="en-US" dirty="0"/>
                  <a:t> of </a:t>
                </a:r>
                <a:r>
                  <a:rPr lang="ko-KR" altLang="en-US" dirty="0" err="1"/>
                  <a:t>the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discriminator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to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changes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in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the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generator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FD1F785-E0EA-4945-8137-20E29BDFE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632" y="4816455"/>
                <a:ext cx="6096000" cy="923330"/>
              </a:xfrm>
              <a:prstGeom prst="rect">
                <a:avLst/>
              </a:prstGeom>
              <a:blipFill>
                <a:blip r:embed="rId7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77DCFA-B830-4B35-934E-FD7BC0E3C4E6}"/>
              </a:ext>
            </a:extLst>
          </p:cNvPr>
          <p:cNvCxnSpPr>
            <a:cxnSpLocks/>
          </p:cNvCxnSpPr>
          <p:nvPr/>
        </p:nvCxnSpPr>
        <p:spPr>
          <a:xfrm flipV="1">
            <a:off x="4643120" y="3417567"/>
            <a:ext cx="3251837" cy="11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09E9DF-B42B-46E2-93B6-C18A4965A924}"/>
              </a:ext>
            </a:extLst>
          </p:cNvPr>
          <p:cNvSpPr txBox="1"/>
          <p:nvPr/>
        </p:nvSpPr>
        <p:spPr>
          <a:xfrm>
            <a:off x="5090160" y="393192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K=1,2,3, ……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AA8515-31CE-4C52-8302-5D9FE7624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1272" y="5891986"/>
            <a:ext cx="7737743" cy="82802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0CA29D1-A09D-4D75-8022-767F056A73CF}"/>
              </a:ext>
            </a:extLst>
          </p:cNvPr>
          <p:cNvSpPr/>
          <p:nvPr/>
        </p:nvSpPr>
        <p:spPr>
          <a:xfrm>
            <a:off x="7818467" y="5543788"/>
            <a:ext cx="3865533" cy="127654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0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EF23F-E1E5-45B8-B012-1AE6482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using the optimal discriminator(in the generator’s objectives) impossible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8DC8-5C33-46DE-9E89-287326A7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1422400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k steps of optimizing D and one step of optimizing G</a:t>
            </a:r>
          </a:p>
          <a:p>
            <a:r>
              <a:rPr lang="en-US" altLang="ko-KR" sz="1800" dirty="0"/>
              <a:t>D: near optimal solution</a:t>
            </a:r>
          </a:p>
          <a:p>
            <a:r>
              <a:rPr lang="en-US" altLang="ko-KR" sz="1800" dirty="0"/>
              <a:t>G: change slowly enough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EC65546-FA17-40E6-B0D4-07E1EE6A3AE0}"/>
              </a:ext>
            </a:extLst>
          </p:cNvPr>
          <p:cNvGrpSpPr/>
          <p:nvPr/>
        </p:nvGrpSpPr>
        <p:grpSpPr>
          <a:xfrm>
            <a:off x="526872" y="4385084"/>
            <a:ext cx="6454952" cy="2438400"/>
            <a:chOff x="6841948" y="4704648"/>
            <a:chExt cx="5350052" cy="20067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EB53C4D-4D3A-4065-8494-1DE6372F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948" y="4704648"/>
              <a:ext cx="5350052" cy="2006747"/>
            </a:xfrm>
            <a:prstGeom prst="rect">
              <a:avLst/>
            </a:prstGeom>
          </p:spPr>
        </p:pic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131D458D-62D9-43D4-B0BD-E3C7A87A1F83}"/>
                </a:ext>
              </a:extLst>
            </p:cNvPr>
            <p:cNvSpPr/>
            <p:nvPr/>
          </p:nvSpPr>
          <p:spPr>
            <a:xfrm>
              <a:off x="8696835" y="4859438"/>
              <a:ext cx="113280" cy="1132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0B48C9AF-A1D0-437A-8E61-67C22A220A2E}"/>
                </a:ext>
              </a:extLst>
            </p:cNvPr>
            <p:cNvSpPr/>
            <p:nvPr/>
          </p:nvSpPr>
          <p:spPr>
            <a:xfrm>
              <a:off x="10406827" y="4859438"/>
              <a:ext cx="113280" cy="1132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CCB16DF-A6C1-40DC-BD40-B980C2F70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4972" y="4972718"/>
              <a:ext cx="459963" cy="55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D07C96C-7477-4E24-BFE8-C56EB2D0AA8D}"/>
                </a:ext>
              </a:extLst>
            </p:cNvPr>
            <p:cNvCxnSpPr>
              <a:cxnSpLocks/>
            </p:cNvCxnSpPr>
            <p:nvPr/>
          </p:nvCxnSpPr>
          <p:spPr>
            <a:xfrm>
              <a:off x="10463467" y="4975087"/>
              <a:ext cx="527148" cy="64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AE54488-DB2A-4229-BE47-26617E1F7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622" y="4788079"/>
              <a:ext cx="218055" cy="71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D50AA03-A801-41D1-B723-C44C8472644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733" y="5017262"/>
              <a:ext cx="1071308" cy="58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2FBFD6B-5817-4E06-8FAE-859EA685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14" y="3398402"/>
            <a:ext cx="10224480" cy="624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04BF19-17C5-4C32-81AD-99AA22F5EA70}"/>
              </a:ext>
            </a:extLst>
          </p:cNvPr>
          <p:cNvSpPr txBox="1"/>
          <p:nvPr/>
        </p:nvSpPr>
        <p:spPr>
          <a:xfrm>
            <a:off x="2429168" y="3050635"/>
            <a:ext cx="5390130" cy="358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data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 </a:t>
            </a:r>
            <a:r>
              <a:rPr lang="en-US" altLang="ko-KR" dirty="0"/>
              <a:t>, z: noise variable, G(z): fake data</a:t>
            </a:r>
            <a:r>
              <a:rPr lang="ko-KR" altLang="en-US" dirty="0"/>
              <a:t> </a:t>
            </a: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D4B15C6C-4FBA-4815-A501-A6B57AC2BB82}"/>
              </a:ext>
            </a:extLst>
          </p:cNvPr>
          <p:cNvSpPr/>
          <p:nvPr/>
        </p:nvSpPr>
        <p:spPr>
          <a:xfrm>
            <a:off x="1228726" y="2942426"/>
            <a:ext cx="8267700" cy="4398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FBAB191D-8C3D-498B-973A-6C48E00FCDB5}"/>
              </a:ext>
            </a:extLst>
          </p:cNvPr>
          <p:cNvSpPr/>
          <p:nvPr/>
        </p:nvSpPr>
        <p:spPr>
          <a:xfrm>
            <a:off x="1943100" y="4036940"/>
            <a:ext cx="3438525" cy="3336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9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2CC23-DC99-4B38-A604-01A96298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Unstability</a:t>
            </a:r>
            <a:r>
              <a:rPr lang="en-US" altLang="ko-KR" dirty="0"/>
              <a:t> of </a:t>
            </a:r>
            <a:r>
              <a:rPr lang="en-US" altLang="ko-KR" dirty="0" err="1"/>
              <a:t>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49C99-915B-4A53-A488-34D7F8AE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 collapsing or dropping (generator)</a:t>
            </a:r>
          </a:p>
          <a:p>
            <a:r>
              <a:rPr lang="en-US" altLang="ko-KR" dirty="0"/>
              <a:t>Generator and discriminator oscillating during training</a:t>
            </a:r>
          </a:p>
          <a:p>
            <a:r>
              <a:rPr lang="en-US" altLang="ko-KR" dirty="0"/>
              <a:t>No learning when the power between generator and discriminator is unbalanced.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1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F673-3A2B-4FED-9670-16EC371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 collapsing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4CA4FC-E64A-4B5B-96A5-7F3CD49C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1497012"/>
            <a:ext cx="7467600" cy="2238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5D29D-FCBF-4DA9-BB50-74D226D5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55" y="4443095"/>
            <a:ext cx="2476500" cy="55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99135B-4ADE-4CD3-8945-F6B811C48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" y="5136357"/>
            <a:ext cx="2466975" cy="49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48DF44-02F9-474B-8769-B90BF8A81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955" y="3787933"/>
            <a:ext cx="7800975" cy="514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3EE0BE-2241-4504-9AD1-572B268DD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02" y="5967890"/>
            <a:ext cx="7972425" cy="857250"/>
          </a:xfrm>
          <a:prstGeom prst="rect">
            <a:avLst/>
          </a:prstGeom>
        </p:spPr>
      </p:pic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5D6FC9E5-C07F-4B25-85AC-70263B6404D6}"/>
              </a:ext>
            </a:extLst>
          </p:cNvPr>
          <p:cNvSpPr/>
          <p:nvPr/>
        </p:nvSpPr>
        <p:spPr>
          <a:xfrm flipV="1">
            <a:off x="3619500" y="5229225"/>
            <a:ext cx="1143000" cy="6072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1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6BBB4-3B60-4052-92A5-5F7C8189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Undamped oscillation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0D9E284-E371-4F57-94CC-928EAD905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73" y="2216150"/>
            <a:ext cx="75561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21631B-B21C-4865-95E2-00799B39B90E}"/>
              </a:ext>
            </a:extLst>
          </p:cNvPr>
          <p:cNvGrpSpPr/>
          <p:nvPr/>
        </p:nvGrpSpPr>
        <p:grpSpPr>
          <a:xfrm>
            <a:off x="526872" y="3089684"/>
            <a:ext cx="6454952" cy="2438400"/>
            <a:chOff x="6841948" y="4704648"/>
            <a:chExt cx="5350052" cy="200674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9D4F6B9-7A0F-4B17-8F2C-02B0AF95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948" y="4704648"/>
              <a:ext cx="5350052" cy="2006747"/>
            </a:xfrm>
            <a:prstGeom prst="rect">
              <a:avLst/>
            </a:prstGeom>
          </p:spPr>
        </p:pic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3C131517-690B-4DBF-A19B-F3460F9131E9}"/>
                </a:ext>
              </a:extLst>
            </p:cNvPr>
            <p:cNvSpPr/>
            <p:nvPr/>
          </p:nvSpPr>
          <p:spPr>
            <a:xfrm>
              <a:off x="8696835" y="4859438"/>
              <a:ext cx="113280" cy="1132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B9BEDAB0-5821-481C-9A48-6E1BDD94BFA8}"/>
                </a:ext>
              </a:extLst>
            </p:cNvPr>
            <p:cNvSpPr/>
            <p:nvPr/>
          </p:nvSpPr>
          <p:spPr>
            <a:xfrm>
              <a:off x="10406827" y="4859438"/>
              <a:ext cx="113280" cy="1132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485D296-7ACA-42AC-857A-050A95E77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4972" y="4972718"/>
              <a:ext cx="459963" cy="55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02F3EF5-B2C3-4E7D-AF87-C9A339438F85}"/>
                </a:ext>
              </a:extLst>
            </p:cNvPr>
            <p:cNvCxnSpPr>
              <a:cxnSpLocks/>
            </p:cNvCxnSpPr>
            <p:nvPr/>
          </p:nvCxnSpPr>
          <p:spPr>
            <a:xfrm>
              <a:off x="10463467" y="4975087"/>
              <a:ext cx="527148" cy="64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5375F08-15E4-4491-87A8-B1C088181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622" y="4788079"/>
              <a:ext cx="218055" cy="71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8DECBEC-5C00-440B-86C2-10798CF9F1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733" y="5017262"/>
              <a:ext cx="1071308" cy="58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8F8B9FE-B010-4117-81E0-C01112A6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964" y="2103002"/>
            <a:ext cx="10224480" cy="624029"/>
          </a:xfrm>
          <a:prstGeom prst="rect">
            <a:avLst/>
          </a:prstGeom>
        </p:spPr>
      </p:pic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677ED383-00B5-4F7C-AE66-0E66F456CD5D}"/>
              </a:ext>
            </a:extLst>
          </p:cNvPr>
          <p:cNvSpPr/>
          <p:nvPr/>
        </p:nvSpPr>
        <p:spPr>
          <a:xfrm>
            <a:off x="2200276" y="1647026"/>
            <a:ext cx="8267700" cy="4398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위로 구부러짐 21">
            <a:extLst>
              <a:ext uri="{FF2B5EF4-FFF2-40B4-BE49-F238E27FC236}">
                <a16:creationId xmlns:a16="http://schemas.microsoft.com/office/drawing/2014/main" id="{7B296FB3-7D81-47BB-99A2-09A74EA81964}"/>
              </a:ext>
            </a:extLst>
          </p:cNvPr>
          <p:cNvSpPr/>
          <p:nvPr/>
        </p:nvSpPr>
        <p:spPr>
          <a:xfrm>
            <a:off x="2914650" y="2741540"/>
            <a:ext cx="3438525" cy="3336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15703F7-EDD6-4743-B498-342FA339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f (</a:t>
            </a:r>
            <a:r>
              <a:rPr lang="en-US" altLang="ko-KR" dirty="0" err="1"/>
              <a:t>θG,θD</a:t>
            </a:r>
            <a:r>
              <a:rPr lang="en-US" altLang="ko-KR" dirty="0"/>
              <a:t>) is typically very far from convex in </a:t>
            </a:r>
            <a:r>
              <a:rPr lang="en-US" altLang="ko-KR" dirty="0" err="1"/>
              <a:t>θG</a:t>
            </a:r>
            <a:r>
              <a:rPr lang="en-US" altLang="ko-KR" dirty="0"/>
              <a:t> and </a:t>
            </a:r>
            <a:r>
              <a:rPr lang="en-US" altLang="ko-KR" dirty="0" err="1"/>
              <a:t>concavein</a:t>
            </a:r>
            <a:r>
              <a:rPr lang="en-US" altLang="ko-KR" dirty="0"/>
              <a:t> </a:t>
            </a:r>
            <a:r>
              <a:rPr lang="en-US" altLang="ko-KR" dirty="0" err="1"/>
              <a:t>θD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A51CB5-1573-4862-8366-85C719FA391E}"/>
              </a:ext>
            </a:extLst>
          </p:cNvPr>
          <p:cNvSpPr txBox="1"/>
          <p:nvPr/>
        </p:nvSpPr>
        <p:spPr>
          <a:xfrm>
            <a:off x="4896312" y="5856695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 convex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AF562A-AEE5-442D-B880-75005B005B42}"/>
              </a:ext>
            </a:extLst>
          </p:cNvPr>
          <p:cNvSpPr txBox="1"/>
          <p:nvPr/>
        </p:nvSpPr>
        <p:spPr>
          <a:xfrm>
            <a:off x="1428563" y="5853816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 </a:t>
            </a:r>
            <a:r>
              <a:rPr lang="en-US" altLang="ko-KR" dirty="0" err="1"/>
              <a:t>concavein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3398D0F-F847-4E4A-8B37-763BF24B9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023" y="3698884"/>
            <a:ext cx="4565754" cy="1219999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43F5741-B6AB-4DA3-A653-DD85310A4F40}"/>
              </a:ext>
            </a:extLst>
          </p:cNvPr>
          <p:cNvCxnSpPr/>
          <p:nvPr/>
        </p:nvCxnSpPr>
        <p:spPr>
          <a:xfrm>
            <a:off x="7734300" y="5057775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1DBEBE-B33C-4D87-B35C-22BB082A662F}"/>
              </a:ext>
            </a:extLst>
          </p:cNvPr>
          <p:cNvSpPr txBox="1"/>
          <p:nvPr/>
        </p:nvSpPr>
        <p:spPr>
          <a:xfrm>
            <a:off x="8877781" y="585669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impossible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D06E194-9C39-4ECD-8BBF-145887580BED}"/>
              </a:ext>
            </a:extLst>
          </p:cNvPr>
          <p:cNvCxnSpPr>
            <a:cxnSpLocks/>
          </p:cNvCxnSpPr>
          <p:nvPr/>
        </p:nvCxnSpPr>
        <p:spPr>
          <a:xfrm>
            <a:off x="7191375" y="6038482"/>
            <a:ext cx="1038225" cy="9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EE0B5B-284A-4BF9-9846-F19B6FDEC11F}"/>
              </a:ext>
            </a:extLst>
          </p:cNvPr>
          <p:cNvSpPr txBox="1"/>
          <p:nvPr/>
        </p:nvSpPr>
        <p:spPr>
          <a:xfrm>
            <a:off x="2090442" y="41817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0BE56-50FC-463C-8235-44990092E207}"/>
              </a:ext>
            </a:extLst>
          </p:cNvPr>
          <p:cNvSpPr txBox="1"/>
          <p:nvPr/>
        </p:nvSpPr>
        <p:spPr>
          <a:xfrm>
            <a:off x="5312523" y="41817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D7CD53-FBE7-4724-89AF-E595E6D82677}"/>
                  </a:ext>
                </a:extLst>
              </p:cNvPr>
              <p:cNvSpPr txBox="1"/>
              <p:nvPr/>
            </p:nvSpPr>
            <p:spPr>
              <a:xfrm>
                <a:off x="348676" y="2156436"/>
                <a:ext cx="1645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D7CD53-FBE7-4724-89AF-E595E6D82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6" y="2156436"/>
                <a:ext cx="1645130" cy="369332"/>
              </a:xfrm>
              <a:prstGeom prst="rect">
                <a:avLst/>
              </a:prstGeom>
              <a:blipFill>
                <a:blip r:embed="rId5"/>
                <a:stretch>
                  <a:fillRect l="-4815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99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CB65E-970E-49A6-AA20-959D3AD1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we will introduce a surrogate objective function </a:t>
            </a:r>
            <a:r>
              <a:rPr lang="en-US" altLang="ko-KR" dirty="0" err="1"/>
              <a:t>fK</a:t>
            </a:r>
            <a:r>
              <a:rPr lang="en-US" altLang="ko-KR" dirty="0"/>
              <a:t> (</a:t>
            </a:r>
            <a:r>
              <a:rPr lang="en-US" altLang="ko-KR" dirty="0" err="1"/>
              <a:t>θG,θD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5027B0-4AD0-406E-9FF6-7FA1F178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7731"/>
            <a:ext cx="3181350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F89741-583A-45B3-89C9-1714C67B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73399"/>
            <a:ext cx="2847975" cy="1771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5DC9EE-BC18-4226-977B-7F120BA72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5410200"/>
            <a:ext cx="2828925" cy="13144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9CC645-F1E8-43D1-BCE5-38B01567F8F9}"/>
              </a:ext>
            </a:extLst>
          </p:cNvPr>
          <p:cNvCxnSpPr/>
          <p:nvPr/>
        </p:nvCxnSpPr>
        <p:spPr>
          <a:xfrm>
            <a:off x="3952875" y="6381750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A7592-662E-4AB3-91F5-9A1C5355AF15}"/>
                  </a:ext>
                </a:extLst>
              </p:cNvPr>
              <p:cNvSpPr txBox="1"/>
              <p:nvPr/>
            </p:nvSpPr>
            <p:spPr>
              <a:xfrm>
                <a:off x="5600700" y="6229350"/>
                <a:ext cx="4227439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업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적용하지 않는다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A7592-662E-4AB3-91F5-9A1C5355A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6229350"/>
                <a:ext cx="4227439" cy="374526"/>
              </a:xfrm>
              <a:prstGeom prst="rect">
                <a:avLst/>
              </a:prstGeom>
              <a:blipFill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8C43A32-88DC-4C7F-8DF5-CD8B8C91E1C6}"/>
              </a:ext>
            </a:extLst>
          </p:cNvPr>
          <p:cNvSpPr txBox="1"/>
          <p:nvPr/>
        </p:nvSpPr>
        <p:spPr>
          <a:xfrm>
            <a:off x="781677" y="1771653"/>
            <a:ext cx="3047373" cy="344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Surrogate objective </a:t>
            </a:r>
            <a:r>
              <a:rPr lang="en-US" altLang="ko-KR" dirty="0" err="1"/>
              <a:t>funtion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8DB29-1544-49D5-BB89-1632F4F28696}"/>
                  </a:ext>
                </a:extLst>
              </p:cNvPr>
              <p:cNvSpPr txBox="1"/>
              <p:nvPr/>
            </p:nvSpPr>
            <p:spPr>
              <a:xfrm>
                <a:off x="781677" y="2926166"/>
                <a:ext cx="2089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Local optimum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8DB29-1544-49D5-BB89-1632F4F2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77" y="2926166"/>
                <a:ext cx="2089739" cy="369332"/>
              </a:xfrm>
              <a:prstGeom prst="rect">
                <a:avLst/>
              </a:prstGeom>
              <a:blipFill>
                <a:blip r:embed="rId6"/>
                <a:stretch>
                  <a:fillRect l="-233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68D3E8F-8A62-4568-B881-F91CC8360224}"/>
              </a:ext>
            </a:extLst>
          </p:cNvPr>
          <p:cNvSpPr txBox="1"/>
          <p:nvPr/>
        </p:nvSpPr>
        <p:spPr>
          <a:xfrm>
            <a:off x="781677" y="5137426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156D4A-1991-41D2-9538-C7BD32884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875" y="2066154"/>
            <a:ext cx="8239125" cy="24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2D89-19F7-4B25-BE34-7BEA0B8F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different from standard </a:t>
            </a:r>
            <a:r>
              <a:rPr lang="en-US" altLang="ko-KR" dirty="0" err="1"/>
              <a:t>gan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7E300-171D-4F59-92CB-23955897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118"/>
            <a:ext cx="11353800" cy="806223"/>
          </a:xfrm>
        </p:spPr>
        <p:txBody>
          <a:bodyPr/>
          <a:lstStyle/>
          <a:p>
            <a:r>
              <a:rPr lang="en-US" altLang="ko-KR" sz="2400" dirty="0"/>
              <a:t>Standard </a:t>
            </a:r>
            <a:r>
              <a:rPr lang="en-US" altLang="ko-KR" sz="2400" dirty="0" err="1"/>
              <a:t>gan</a:t>
            </a:r>
            <a:r>
              <a:rPr lang="en-US" altLang="ko-KR" sz="2400" dirty="0"/>
              <a:t>: several update steps of the discriminator parameters should be run before each single update step for the generator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03F774-14FF-4028-9F90-3E02AE14AC57}"/>
              </a:ext>
            </a:extLst>
          </p:cNvPr>
          <p:cNvGrpSpPr/>
          <p:nvPr/>
        </p:nvGrpSpPr>
        <p:grpSpPr>
          <a:xfrm>
            <a:off x="944245" y="2303776"/>
            <a:ext cx="7044566" cy="3356125"/>
            <a:chOff x="838200" y="3657600"/>
            <a:chExt cx="7058025" cy="43200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97254E1-2A72-448D-B6A1-92C04862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657600"/>
              <a:ext cx="7058025" cy="17335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1D93DBD-7043-4785-ABF4-EEC3CD4C4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6244078"/>
              <a:ext cx="7058025" cy="1733550"/>
            </a:xfrm>
            <a:prstGeom prst="rect">
              <a:avLst/>
            </a:prstGeom>
          </p:spPr>
        </p:pic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FE0E6F9-E8F2-481F-AB4A-EFF5C3805E93}"/>
              </a:ext>
            </a:extLst>
          </p:cNvPr>
          <p:cNvSpPr txBox="1">
            <a:spLocks/>
          </p:cNvSpPr>
          <p:nvPr/>
        </p:nvSpPr>
        <p:spPr>
          <a:xfrm>
            <a:off x="838200" y="3523964"/>
            <a:ext cx="11353800" cy="80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unrolled </a:t>
            </a:r>
            <a:r>
              <a:rPr lang="en-US" altLang="ko-KR" sz="2400" dirty="0" err="1"/>
              <a:t>gan</a:t>
            </a:r>
            <a:r>
              <a:rPr lang="en-US" altLang="ko-KR" sz="2400" dirty="0"/>
              <a:t>: several update steps of the discriminator parameters should be run before each single update step for the generator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7596E4-BCD8-4A78-9909-1B2052BAE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5731021"/>
            <a:ext cx="10325100" cy="11049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C2390B-72BE-46B0-A5FC-BFE3058D41CC}"/>
              </a:ext>
            </a:extLst>
          </p:cNvPr>
          <p:cNvCxnSpPr/>
          <p:nvPr/>
        </p:nvCxnSpPr>
        <p:spPr>
          <a:xfrm>
            <a:off x="304800" y="5588781"/>
            <a:ext cx="11582400" cy="71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9DAD6F-3852-4993-BCC2-B5BBB3E75FC0}"/>
              </a:ext>
            </a:extLst>
          </p:cNvPr>
          <p:cNvSpPr/>
          <p:nvPr/>
        </p:nvSpPr>
        <p:spPr>
          <a:xfrm>
            <a:off x="3088640" y="5659901"/>
            <a:ext cx="2915920" cy="109726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59F6F6-277C-46BD-83E9-B611ED3967E4}"/>
              </a:ext>
            </a:extLst>
          </p:cNvPr>
          <p:cNvSpPr/>
          <p:nvPr/>
        </p:nvSpPr>
        <p:spPr>
          <a:xfrm>
            <a:off x="838200" y="5659901"/>
            <a:ext cx="1930718" cy="109726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71CFEA-D0B4-40DE-8889-E4514BFE7F7E}"/>
              </a:ext>
            </a:extLst>
          </p:cNvPr>
          <p:cNvSpPr/>
          <p:nvPr/>
        </p:nvSpPr>
        <p:spPr>
          <a:xfrm>
            <a:off x="4143295" y="2436971"/>
            <a:ext cx="4229743" cy="118157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42D092-2B93-4015-9E23-F39955E692A5}"/>
              </a:ext>
            </a:extLst>
          </p:cNvPr>
          <p:cNvSpPr/>
          <p:nvPr/>
        </p:nvSpPr>
        <p:spPr>
          <a:xfrm>
            <a:off x="4143295" y="4330188"/>
            <a:ext cx="3845516" cy="122303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6A7128-45E5-42AB-AC2E-06AF77578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167" y="2482502"/>
            <a:ext cx="3514284" cy="1116579"/>
          </a:xfrm>
          <a:prstGeom prst="rect">
            <a:avLst/>
          </a:prstGeom>
        </p:spPr>
      </p:pic>
      <p:pic>
        <p:nvPicPr>
          <p:cNvPr id="24" name="내용 개체 틀 3">
            <a:extLst>
              <a:ext uri="{FF2B5EF4-FFF2-40B4-BE49-F238E27FC236}">
                <a16:creationId xmlns:a16="http://schemas.microsoft.com/office/drawing/2014/main" id="{07F9BF17-9972-4E1C-90BD-C95B8A476C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351"/>
          <a:stretch/>
        </p:blipFill>
        <p:spPr>
          <a:xfrm>
            <a:off x="4914264" y="4355858"/>
            <a:ext cx="2908936" cy="6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6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56689-8EAE-48A0-8D19-752CED4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second term reﬂects that as the generator collapses towards a delta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1CEFD3-C8FE-43C2-AD8D-D12802A41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564"/>
            <a:ext cx="10325100" cy="11049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4C1F6BC-7AAA-428B-A210-1FBCBDCAC0D9}"/>
              </a:ext>
            </a:extLst>
          </p:cNvPr>
          <p:cNvCxnSpPr>
            <a:cxnSpLocks/>
          </p:cNvCxnSpPr>
          <p:nvPr/>
        </p:nvCxnSpPr>
        <p:spPr>
          <a:xfrm>
            <a:off x="6421120" y="3202464"/>
            <a:ext cx="47421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13FE15-9BDE-4378-9D49-5869940DED2C}"/>
              </a:ext>
            </a:extLst>
          </p:cNvPr>
          <p:cNvSpPr txBox="1"/>
          <p:nvPr/>
        </p:nvSpPr>
        <p:spPr>
          <a:xfrm>
            <a:off x="838200" y="3688080"/>
            <a:ext cx="698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Delta function:  An optimal generator for any ﬁxed discriminator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41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262</Words>
  <Application>Microsoft Office PowerPoint</Application>
  <PresentationFormat>와이드스크린</PresentationFormat>
  <Paragraphs>39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Unrolled gan</vt:lpstr>
      <vt:lpstr> using the optimal discriminator(in the generator’s objectives) impossible</vt:lpstr>
      <vt:lpstr>Unstability of gan</vt:lpstr>
      <vt:lpstr>Mode collapsing</vt:lpstr>
      <vt:lpstr>Undamped oscillation</vt:lpstr>
      <vt:lpstr>f (θG,θD) is typically very far from convex in θG and concavein θD</vt:lpstr>
      <vt:lpstr> we will introduce a surrogate objective function fK (θG,θD)</vt:lpstr>
      <vt:lpstr>What is different from standard gan?</vt:lpstr>
      <vt:lpstr>the second term reﬂects that as the generator collapses towards a delta function</vt:lpstr>
      <vt:lpstr>When K = 0 and when K → ∞ : standard Gan loss = unrolled gan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Unrolled gan</dc:title>
  <dc:creator>형규 김</dc:creator>
  <cp:lastModifiedBy>형규 김</cp:lastModifiedBy>
  <cp:revision>24</cp:revision>
  <dcterms:created xsi:type="dcterms:W3CDTF">2018-10-01T11:11:14Z</dcterms:created>
  <dcterms:modified xsi:type="dcterms:W3CDTF">2018-10-04T07:44:38Z</dcterms:modified>
</cp:coreProperties>
</file>