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4" r:id="rId5"/>
    <p:sldId id="265" r:id="rId6"/>
    <p:sldId id="266" r:id="rId7"/>
    <p:sldId id="267" r:id="rId8"/>
    <p:sldId id="263" r:id="rId9"/>
    <p:sldId id="259" r:id="rId10"/>
    <p:sldId id="260" r:id="rId11"/>
    <p:sldId id="261" r:id="rId12"/>
    <p:sldId id="262" r:id="rId13"/>
    <p:sldId id="270" r:id="rId14"/>
    <p:sldId id="268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20725-7FDB-4FE3-A96D-592AD86BF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3E307E-6914-4048-8700-32A9982D0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5863F9-2352-4B9D-B6BD-E1E1AED1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4B56-A5B3-4908-BB0D-F3E15725411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9C0813-45C6-4D03-B2DE-7E92C33DE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DE8876-B9D9-4E30-9B3A-45ADDFE6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1537-C830-4339-BC99-0A572001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77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01030-3CC8-4E45-9966-D3115A1D8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15E934-4BCE-42BC-9A23-0E5A7A727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60C133-50FF-4B21-9EAC-47784385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4B56-A5B3-4908-BB0D-F3E15725411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CD7327-3447-44CD-AC23-1115DAC1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67DA6-463D-4C38-9D93-0668D5D4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1537-C830-4339-BC99-0A572001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2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AB4140-D75D-45A1-8905-79035C34D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3A8941-2D45-4056-B711-F95A388D8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2710-0CA6-4236-A9ED-020DAC350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4B56-A5B3-4908-BB0D-F3E15725411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D1BF8B-2C22-48D4-86C9-D0372F3F8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A6083-A27A-4173-9751-F49C739B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1537-C830-4339-BC99-0A572001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3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1B8DB-39A8-4ED5-BE5D-BFBC31C77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83D922-EF00-416C-AB84-97FD1B2B9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4E0AA-17CA-4524-B12A-E12C0BAEE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4B56-A5B3-4908-BB0D-F3E15725411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B1ADC8-6D90-482B-B061-3A657A99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A3352-1254-4219-94FE-156674B0E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1537-C830-4339-BC99-0A572001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82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3FBC7-B859-4C6F-B8D6-A5813B67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5EB7CB-8771-46DB-B5B0-161D356F9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76F70C-0668-4A37-AA68-E53882B0D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4B56-A5B3-4908-BB0D-F3E15725411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E627A8-7D8B-4214-B875-5FFE20D2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0F27F-D068-46BF-B1F4-1EE9FA88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1537-C830-4339-BC99-0A572001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78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F9595-46C8-42C2-96C6-B52435E3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14A66-7F6A-44F5-8B54-656DE4309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DB09C5-7D4A-4444-B075-13799BAE2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DFCD4D-02E2-487A-B7CC-21CB54DC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4B56-A5B3-4908-BB0D-F3E15725411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972F5D-EC4C-4078-96E1-6D19A765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F8A374-302F-4BBB-91DD-943416DA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1537-C830-4339-BC99-0A572001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80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63183-7FD8-4530-AFED-DA9DA858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9D2EFC-C028-4836-BD84-4AAC45A0C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900C10-7126-4539-BEE7-FBF1BCF37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232512-5D4F-4F59-9903-3DF781893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E801A5-F945-49E3-8FDA-ECE24C4B2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0670C4-7108-422C-8068-AFEDB4CB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4B56-A5B3-4908-BB0D-F3E15725411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993679-0815-404B-A016-E05998A81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CD617A-4301-47B5-AE12-663DDC7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1537-C830-4339-BC99-0A572001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69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CD27F-42B4-422D-9D8B-47FCA8AF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543188-82EC-403A-B206-71AE843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4B56-A5B3-4908-BB0D-F3E15725411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06AB9-2653-4A16-AA9A-819C49C0A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A3DB8A-EC16-4D76-8CA0-ED9E787D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1537-C830-4339-BC99-0A572001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05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20A662-3978-41F6-A11A-D195779D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4B56-A5B3-4908-BB0D-F3E15725411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F01291-4C68-433F-AB74-F76C7976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D86144-EFD8-4DCC-882E-0A11A1F0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1537-C830-4339-BC99-0A572001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31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EDEA1-40FE-471F-9A4D-878E2A44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717181-1D55-41EB-BF79-EB419BBDA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060F08-5C52-4714-BB19-2E2FC0CFB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168C5D-296D-46B2-9458-53908876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4B56-A5B3-4908-BB0D-F3E15725411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F31F7B-D1A4-42D8-A0D7-2645A01D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EFAAAA-6F2F-4592-8ED8-B576606C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1537-C830-4339-BC99-0A572001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96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EB675-684A-4395-9A81-503E5618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4DDE53-E634-49DA-985D-7E0EBA442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1E5B8A-62A2-4D9E-94B2-4414C92AB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3E2C18-5F93-4BD8-A4CC-AD5202AB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4B56-A5B3-4908-BB0D-F3E15725411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0A7B77-96AB-49AD-9D86-59C06DA80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6C7B3-2408-4C5E-ACB4-6395B9CE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1537-C830-4339-BC99-0A572001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62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AF6D0D-9BCB-4416-ACAF-B324E10C1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465063-CB03-4C51-9A77-5FC0357E1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62CF9C-4ED5-493B-9B29-8142E0015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84B56-A5B3-4908-BB0D-F3E15725411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6F3F5-83FF-48B2-9A39-7E9F0FA7A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3A4AC-05B3-419B-96EC-CA020177E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C1537-C830-4339-BC99-0A5720016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53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/index.php?title=CART&amp;action=edit&amp;redlink=1" TargetMode="External"/><Relationship Id="rId2" Type="http://schemas.openxmlformats.org/officeDocument/2006/relationships/hyperlink" Target="https://ko.wikipedia.org/wiki/%EB%B0%B0%EA%B9%8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6E6F4-E4CD-440F-A891-B0979BB24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93800"/>
            <a:ext cx="9144000" cy="2387600"/>
          </a:xfrm>
        </p:spPr>
        <p:txBody>
          <a:bodyPr/>
          <a:lstStyle/>
          <a:p>
            <a:r>
              <a:rPr lang="en-US" altLang="ko-KR" dirty="0"/>
              <a:t>Decision tree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450A34-EAAC-4FA4-9A72-FD8A7EE7E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46268"/>
            <a:ext cx="9144000" cy="165576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Supervised learning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분류 트리분석</a:t>
            </a: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회기 트리분석</a:t>
            </a: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ID3, C4.5, C5.0</a:t>
            </a:r>
            <a:endParaRPr lang="ko-KR" altLang="en-US" dirty="0"/>
          </a:p>
        </p:txBody>
      </p:sp>
      <p:sp>
        <p:nvSpPr>
          <p:cNvPr id="4" name="오른쪽 대괄호 3">
            <a:extLst>
              <a:ext uri="{FF2B5EF4-FFF2-40B4-BE49-F238E27FC236}">
                <a16:creationId xmlns:a16="http://schemas.microsoft.com/office/drawing/2014/main" id="{87E66F4E-CB56-4934-BFEA-46E37A7B7C62}"/>
              </a:ext>
            </a:extLst>
          </p:cNvPr>
          <p:cNvSpPr/>
          <p:nvPr/>
        </p:nvSpPr>
        <p:spPr>
          <a:xfrm>
            <a:off x="3900237" y="1806365"/>
            <a:ext cx="180975" cy="55245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D7FF5A-BF8D-4D55-BFA6-3E03D7AF389D}"/>
              </a:ext>
            </a:extLst>
          </p:cNvPr>
          <p:cNvSpPr txBox="1"/>
          <p:nvPr/>
        </p:nvSpPr>
        <p:spPr>
          <a:xfrm>
            <a:off x="4081212" y="1899734"/>
            <a:ext cx="451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Classification And Regression Tree, CART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59DD294-8826-4A41-8498-34E8AD131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379400"/>
              </p:ext>
            </p:extLst>
          </p:nvPr>
        </p:nvGraphicFramePr>
        <p:xfrm>
          <a:off x="2032000" y="3184655"/>
          <a:ext cx="8127999" cy="3312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337039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541727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36460691"/>
                    </a:ext>
                  </a:extLst>
                </a:gridCol>
              </a:tblGrid>
              <a:tr h="10420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splitting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947801"/>
                  </a:ext>
                </a:extLst>
              </a:tr>
              <a:tr h="1135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기계학습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ID3,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C4.5,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C5.0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Entropy, inf gain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908329"/>
                  </a:ext>
                </a:extLst>
              </a:tr>
              <a:tr h="1135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통계학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gini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63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905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4CAD0-104F-4A3B-9D48-98C487A7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Ensemble learning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D24185-9524-4A61-85A4-66BE9E22B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Random forest</a:t>
            </a:r>
          </a:p>
          <a:p>
            <a:r>
              <a:rPr lang="en-US" altLang="ko-KR" dirty="0"/>
              <a:t>Boost tree</a:t>
            </a:r>
          </a:p>
          <a:p>
            <a:r>
              <a:rPr lang="ko-KR" altLang="en-US" dirty="0"/>
              <a:t>회전 </a:t>
            </a:r>
            <a:r>
              <a:rPr lang="ko-KR" altLang="en-US" dirty="0" err="1"/>
              <a:t>포레스트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2771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8BF82-92C5-4894-A764-2CE82D75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</a:t>
            </a:r>
            <a:r>
              <a:rPr lang="ko-KR" altLang="en-US" dirty="0"/>
              <a:t> </a:t>
            </a:r>
            <a:r>
              <a:rPr lang="en-US" altLang="ko-KR" dirty="0"/>
              <a:t>forest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85EA2-0DBF-4C45-8BCC-C8C274D5B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임의 노드 최적화</a:t>
            </a:r>
            <a:r>
              <a:rPr lang="en-US" altLang="ko-KR" dirty="0"/>
              <a:t>(randomized node optimization, RNO)</a:t>
            </a:r>
            <a:r>
              <a:rPr lang="ko-KR" altLang="en-US" dirty="0"/>
              <a:t>와 </a:t>
            </a:r>
            <a:r>
              <a:rPr lang="ko-KR" altLang="en-US" dirty="0" err="1">
                <a:hlinkClick r:id="rId2" tooltip="배깅"/>
              </a:rPr>
              <a:t>배깅</a:t>
            </a:r>
            <a:r>
              <a:rPr lang="en-US" altLang="ko-KR" dirty="0"/>
              <a:t>(bootstrap aggregating, bagging)</a:t>
            </a:r>
            <a:r>
              <a:rPr lang="ko-KR" altLang="en-US" dirty="0"/>
              <a:t>을 결합한 방법과 같은 </a:t>
            </a:r>
            <a:r>
              <a:rPr lang="en-US" altLang="ko-KR" dirty="0">
                <a:hlinkClick r:id="rId3" tooltip="CART (없는 문서)"/>
              </a:rPr>
              <a:t>CART</a:t>
            </a:r>
            <a:r>
              <a:rPr lang="en-US" altLang="ko-KR" dirty="0"/>
              <a:t>(classification and regression tree)</a:t>
            </a:r>
            <a:r>
              <a:rPr lang="ko-KR" altLang="en-US" dirty="0"/>
              <a:t>를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Robust to noise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62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33F64-7030-490D-B923-50543A836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Most often used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E89A85-B7EB-417B-90BF-1EF8FB86F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ID3 -&gt; C4.5 -&gt; C5.0</a:t>
            </a:r>
          </a:p>
          <a:p>
            <a:pPr marL="0" indent="0">
              <a:buNone/>
            </a:pPr>
            <a:r>
              <a:rPr lang="en-US" altLang="ko-KR" dirty="0"/>
              <a:t>ID3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use</a:t>
            </a:r>
            <a:r>
              <a:rPr lang="ko-KR" altLang="en-US" dirty="0"/>
              <a:t> </a:t>
            </a:r>
            <a:r>
              <a:rPr lang="en-US" altLang="ko-KR" dirty="0"/>
              <a:t>Chi</a:t>
            </a:r>
            <a:r>
              <a:rPr lang="ko-KR" altLang="en-US" dirty="0"/>
              <a:t> </a:t>
            </a:r>
            <a:r>
              <a:rPr lang="en-US" altLang="ko-KR" dirty="0"/>
              <a:t>square </a:t>
            </a:r>
            <a:r>
              <a:rPr lang="en-US" altLang="ko-KR" dirty="0" err="1"/>
              <a:t>prepruning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C4.5: use subtree replacement </a:t>
            </a:r>
            <a:r>
              <a:rPr lang="en-US" altLang="ko-KR" dirty="0" err="1"/>
              <a:t>postpruning</a:t>
            </a:r>
            <a:r>
              <a:rPr lang="en-US" altLang="ko-KR" dirty="0"/>
              <a:t> , grafting(parent</a:t>
            </a:r>
            <a:r>
              <a:rPr lang="ko-KR" altLang="en-US" dirty="0"/>
              <a:t>를 제거하고 </a:t>
            </a:r>
            <a:r>
              <a:rPr lang="en-US" altLang="ko-KR" dirty="0"/>
              <a:t>subtree</a:t>
            </a:r>
            <a:r>
              <a:rPr lang="ko-KR" altLang="en-US" dirty="0"/>
              <a:t>중 가장 큰 것으로 </a:t>
            </a:r>
            <a:r>
              <a:rPr lang="ko-KR" altLang="en-US" dirty="0" err="1"/>
              <a:t>대체하는것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130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017CC-0ACF-47F7-9451-B3338DBC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Decision tree </a:t>
            </a:r>
            <a:r>
              <a:rPr lang="ko-KR" altLang="en-US" dirty="0"/>
              <a:t>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C85E2F-0285-4A3A-BE71-73F430942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과도하게 복잡한 트리가 만들어 질 수 있다</a:t>
            </a:r>
            <a:r>
              <a:rPr lang="en-US" altLang="ko-KR" dirty="0"/>
              <a:t>(</a:t>
            </a:r>
            <a:r>
              <a:rPr lang="ko-KR" altLang="en-US" dirty="0" err="1"/>
              <a:t>오버피팅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-&gt; pruning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데이터의 작은 차이로 인해 완전히 다른 트리가 생성됨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앙상블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en-US" altLang="ko-KR" dirty="0" err="1"/>
              <a:t>Xor</a:t>
            </a:r>
            <a:r>
              <a:rPr lang="ko-KR" altLang="en-US" dirty="0"/>
              <a:t>을 쉽게 표현할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642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B5A50-C2A9-495A-BEDC-6E63E0A3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pruning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F300D4-3639-4F54-99E6-18BFD8CEF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Overfitting </a:t>
            </a:r>
            <a:r>
              <a:rPr lang="ko-KR" altLang="en-US" dirty="0"/>
              <a:t>을 방지해준다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Prepruning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-&gt; fully grown decision tree</a:t>
            </a:r>
            <a:r>
              <a:rPr lang="ko-KR" altLang="en-US" dirty="0"/>
              <a:t>가 되기전에 </a:t>
            </a:r>
            <a:r>
              <a:rPr lang="en-US" altLang="ko-KR" dirty="0"/>
              <a:t>information</a:t>
            </a:r>
            <a:r>
              <a:rPr lang="ko-KR" altLang="en-US" dirty="0"/>
              <a:t>이 신뢰할 수 </a:t>
            </a:r>
            <a:r>
              <a:rPr lang="ko-KR" altLang="en-US" dirty="0" err="1"/>
              <a:t>없게되면</a:t>
            </a:r>
            <a:r>
              <a:rPr lang="ko-KR" altLang="en-US" dirty="0"/>
              <a:t> </a:t>
            </a:r>
            <a:r>
              <a:rPr lang="en-US" altLang="ko-KR" dirty="0"/>
              <a:t>growing</a:t>
            </a:r>
            <a:r>
              <a:rPr lang="ko-KR" altLang="en-US" dirty="0"/>
              <a:t>을 멈춤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-&gt; Chi-square test</a:t>
            </a:r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 startAt="2"/>
            </a:pPr>
            <a:r>
              <a:rPr lang="en-US" altLang="ko-KR" dirty="0" err="1"/>
              <a:t>Postpruning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-&gt; fully grown decision tree</a:t>
            </a:r>
            <a:r>
              <a:rPr lang="ko-KR" altLang="en-US" dirty="0"/>
              <a:t>를 만들고</a:t>
            </a:r>
            <a:r>
              <a:rPr lang="en-US" altLang="ko-KR" dirty="0"/>
              <a:t>, unreliable</a:t>
            </a:r>
            <a:r>
              <a:rPr lang="ko-KR" altLang="en-US" dirty="0"/>
              <a:t>한 부분들을 버림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-&gt; Reduced Error Pruning, Subtree replacement</a:t>
            </a:r>
          </a:p>
        </p:txBody>
      </p:sp>
    </p:spTree>
    <p:extLst>
      <p:ext uri="{BB962C8B-B14F-4D97-AF65-F5344CB8AC3E}">
        <p14:creationId xmlns:p14="http://schemas.microsoft.com/office/powerpoint/2010/main" val="3038136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3F87A-12A9-45A8-89AB-3A66D35A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Prepruning</a:t>
            </a:r>
            <a:r>
              <a:rPr lang="en-US" altLang="ko-KR" dirty="0"/>
              <a:t>: Chi square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B32B9D-7443-49CB-A356-AD45AA631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5796"/>
            <a:ext cx="8081210" cy="53922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872F5E-D9CA-42FE-8E96-6D348EEC6C05}"/>
              </a:ext>
            </a:extLst>
          </p:cNvPr>
          <p:cNvSpPr txBox="1"/>
          <p:nvPr/>
        </p:nvSpPr>
        <p:spPr>
          <a:xfrm>
            <a:off x="7505700" y="6029325"/>
            <a:ext cx="351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신뢰할 수 없는 정보를 버림으로</a:t>
            </a:r>
            <a:endParaRPr lang="en-US" altLang="ko-KR" dirty="0"/>
          </a:p>
          <a:p>
            <a:r>
              <a:rPr lang="ko-KR" altLang="en-US" dirty="0"/>
              <a:t>서 </a:t>
            </a:r>
            <a:r>
              <a:rPr lang="en-US" altLang="ko-KR" dirty="0"/>
              <a:t>overfitting</a:t>
            </a:r>
            <a:r>
              <a:rPr lang="ko-KR" altLang="en-US" dirty="0"/>
              <a:t> 을 방지해 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5815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4660F-138F-45E5-A2BD-B4BD32D1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Prepruning</a:t>
            </a:r>
            <a:r>
              <a:rPr lang="en-US" altLang="ko-KR" dirty="0"/>
              <a:t> pros and cons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A49A52-F56F-4174-B592-376C2A66F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Pros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Postpruning</a:t>
            </a:r>
            <a:r>
              <a:rPr lang="en-US" altLang="ko-KR" dirty="0"/>
              <a:t> </a:t>
            </a:r>
            <a:r>
              <a:rPr lang="ko-KR" altLang="en-US" dirty="0"/>
              <a:t>보다 빠르다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r>
              <a:rPr lang="en-US" altLang="ko-KR" dirty="0"/>
              <a:t>Cons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너무 빨리 </a:t>
            </a:r>
            <a:r>
              <a:rPr lang="en-US" altLang="ko-KR" dirty="0"/>
              <a:t>growing</a:t>
            </a:r>
            <a:r>
              <a:rPr lang="ko-KR" altLang="en-US" dirty="0"/>
              <a:t>이 멈출 수도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236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37BA6-F458-4589-B0F4-73E6B387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Postpruning</a:t>
            </a:r>
            <a:r>
              <a:rPr lang="en-US" altLang="ko-KR" dirty="0"/>
              <a:t>: Reduced Error Pruning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E0C85-1565-4C89-B8CB-8DE659AF5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fontAlgn="base">
              <a:buAutoNum type="arabicPeriod"/>
            </a:pPr>
            <a:r>
              <a:rPr lang="en-US" altLang="ko-KR" dirty="0"/>
              <a:t>Validation set</a:t>
            </a:r>
            <a:r>
              <a:rPr lang="ko-KR" altLang="en-US" dirty="0"/>
              <a:t>의 가능한 각각의 노드들을 지운 후 영향들을 평가한다</a:t>
            </a:r>
            <a:r>
              <a:rPr lang="en-US" altLang="ko-KR" dirty="0"/>
              <a:t>.</a:t>
            </a:r>
          </a:p>
          <a:p>
            <a:pPr marL="514350" indent="-514350" fontAlgn="base">
              <a:buAutoNum type="arabicPeriod"/>
            </a:pPr>
            <a:r>
              <a:rPr lang="ko-KR" altLang="en-US" dirty="0"/>
              <a:t>가장 </a:t>
            </a:r>
            <a:r>
              <a:rPr lang="en-US" altLang="ko-KR" dirty="0" err="1"/>
              <a:t>accurac</a:t>
            </a:r>
            <a:r>
              <a:rPr lang="ko-KR" altLang="en-US" dirty="0"/>
              <a:t>를 많이 향상시키는 노드들을 </a:t>
            </a:r>
            <a:r>
              <a:rPr lang="en-US" altLang="ko-KR" dirty="0"/>
              <a:t>greedy</a:t>
            </a:r>
            <a:r>
              <a:rPr lang="ko-KR" altLang="en-US" dirty="0"/>
              <a:t>하게 지워준다</a:t>
            </a:r>
            <a:r>
              <a:rPr lang="en-US" altLang="ko-KR" dirty="0"/>
              <a:t>.</a:t>
            </a:r>
          </a:p>
          <a:p>
            <a:pPr marL="514350" indent="-514350" fontAlgn="base">
              <a:buAutoNum type="arabicPeriod"/>
            </a:pPr>
            <a:r>
              <a:rPr lang="en-US" altLang="ko-KR" dirty="0"/>
              <a:t>Further</a:t>
            </a:r>
            <a:r>
              <a:rPr lang="ko-KR" altLang="en-US" dirty="0"/>
              <a:t>한 </a:t>
            </a:r>
            <a:r>
              <a:rPr lang="en-US" altLang="ko-KR" dirty="0"/>
              <a:t>pruning</a:t>
            </a:r>
            <a:r>
              <a:rPr lang="ko-KR" altLang="en-US" dirty="0"/>
              <a:t>이 </a:t>
            </a:r>
            <a:r>
              <a:rPr lang="en-US" altLang="ko-KR" dirty="0"/>
              <a:t>harmful</a:t>
            </a:r>
            <a:r>
              <a:rPr lang="ko-KR" altLang="en-US" dirty="0"/>
              <a:t>할 때까지 시행한다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5305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C3F65-B9BD-484F-AD4E-0092C642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Postpruning</a:t>
            </a:r>
            <a:r>
              <a:rPr lang="en-US" altLang="ko-KR" dirty="0"/>
              <a:t>: Subtree Replacement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97C2D7-9C72-4A60-96EE-9E95DC936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bottom - up </a:t>
            </a:r>
            <a:r>
              <a:rPr lang="ko-KR" altLang="en-US" dirty="0"/>
              <a:t>으로 </a:t>
            </a:r>
            <a:r>
              <a:rPr lang="en-US" altLang="ko-KR" dirty="0"/>
              <a:t>subtree</a:t>
            </a:r>
            <a:r>
              <a:rPr lang="ko-KR" altLang="en-US" dirty="0"/>
              <a:t>를 제거한 후 </a:t>
            </a:r>
            <a:r>
              <a:rPr lang="en-US" altLang="ko-KR" dirty="0"/>
              <a:t>subtree</a:t>
            </a:r>
            <a:r>
              <a:rPr lang="ko-KR" altLang="en-US" dirty="0"/>
              <a:t>의 </a:t>
            </a:r>
            <a:r>
              <a:rPr lang="en-US" altLang="ko-KR" dirty="0"/>
              <a:t>majority class</a:t>
            </a:r>
            <a:r>
              <a:rPr lang="ko-KR" altLang="en-US" dirty="0"/>
              <a:t>를 </a:t>
            </a:r>
            <a:r>
              <a:rPr lang="en-US" altLang="ko-KR" dirty="0"/>
              <a:t>leaf node</a:t>
            </a:r>
            <a:r>
              <a:rPr lang="ko-KR" altLang="en-US" dirty="0"/>
              <a:t>로 넣어준다</a:t>
            </a:r>
            <a:r>
              <a:rPr lang="en-US" altLang="ko-KR" dirty="0"/>
              <a:t>. </a:t>
            </a:r>
            <a:r>
              <a:rPr lang="ko-KR" altLang="en-US" dirty="0"/>
              <a:t>만약 </a:t>
            </a:r>
            <a:r>
              <a:rPr lang="en-US" altLang="ko-KR" dirty="0"/>
              <a:t>error</a:t>
            </a:r>
            <a:r>
              <a:rPr lang="ko-KR" altLang="en-US" dirty="0"/>
              <a:t>가 더 높아지면 다시 되돌리고 아니면 그 값으로 바꿔준다</a:t>
            </a:r>
            <a:r>
              <a:rPr lang="en-US" altLang="ko-KR" dirty="0"/>
              <a:t>. </a:t>
            </a:r>
            <a:r>
              <a:rPr lang="ko-KR" altLang="en-US" dirty="0"/>
              <a:t>그후 더 큰 상위 트리에 이 작업을 반복한다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447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EC576-ED07-431A-9008-AACD1E1E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학습법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112405B-EF58-44ED-A772-E64E3908E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5900"/>
            <a:ext cx="3209925" cy="40957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A2156EE-96F9-48FA-B3E1-F5A5C2733391}"/>
              </a:ext>
            </a:extLst>
          </p:cNvPr>
          <p:cNvCxnSpPr/>
          <p:nvPr/>
        </p:nvCxnSpPr>
        <p:spPr>
          <a:xfrm>
            <a:off x="1905000" y="2000250"/>
            <a:ext cx="16859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5083944-4FE3-4217-91C3-B1CD6BC77DB3}"/>
              </a:ext>
            </a:extLst>
          </p:cNvPr>
          <p:cNvCxnSpPr>
            <a:cxnSpLocks/>
          </p:cNvCxnSpPr>
          <p:nvPr/>
        </p:nvCxnSpPr>
        <p:spPr>
          <a:xfrm>
            <a:off x="3724275" y="2000250"/>
            <a:ext cx="190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2B28EE-2B5C-44C1-9D48-364E3E9EED4D}"/>
              </a:ext>
            </a:extLst>
          </p:cNvPr>
          <p:cNvSpPr txBox="1"/>
          <p:nvPr/>
        </p:nvSpPr>
        <p:spPr>
          <a:xfrm>
            <a:off x="1905000" y="22479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변수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0E5FCA-03ED-4FEF-A5D4-ED4E5879CDF2}"/>
              </a:ext>
            </a:extLst>
          </p:cNvPr>
          <p:cNvSpPr txBox="1"/>
          <p:nvPr/>
        </p:nvSpPr>
        <p:spPr>
          <a:xfrm>
            <a:off x="3524250" y="22479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목표 변수</a:t>
            </a:r>
          </a:p>
        </p:txBody>
      </p:sp>
      <p:sp>
        <p:nvSpPr>
          <p:cNvPr id="16" name="화살표: 위로 구부러짐 15">
            <a:extLst>
              <a:ext uri="{FF2B5EF4-FFF2-40B4-BE49-F238E27FC236}">
                <a16:creationId xmlns:a16="http://schemas.microsoft.com/office/drawing/2014/main" id="{B2804F15-AA85-4F2B-A2A0-A5972BE1B2A3}"/>
              </a:ext>
            </a:extLst>
          </p:cNvPr>
          <p:cNvSpPr/>
          <p:nvPr/>
        </p:nvSpPr>
        <p:spPr>
          <a:xfrm>
            <a:off x="2547499" y="2662243"/>
            <a:ext cx="1428750" cy="30741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BE5D8D-348E-4515-A7F2-ADE94F54D2F2}"/>
              </a:ext>
            </a:extLst>
          </p:cNvPr>
          <p:cNvSpPr txBox="1"/>
          <p:nvPr/>
        </p:nvSpPr>
        <p:spPr>
          <a:xfrm>
            <a:off x="2747962" y="3012043"/>
            <a:ext cx="90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predict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88CBB0-DAFD-48B3-A201-D293C442C4C3}"/>
              </a:ext>
            </a:extLst>
          </p:cNvPr>
          <p:cNvSpPr txBox="1"/>
          <p:nvPr/>
        </p:nvSpPr>
        <p:spPr>
          <a:xfrm>
            <a:off x="952500" y="3952875"/>
            <a:ext cx="2996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x1:</a:t>
            </a:r>
            <a:r>
              <a:rPr lang="ko-KR" altLang="en-US" dirty="0"/>
              <a:t>성별</a:t>
            </a:r>
            <a:r>
              <a:rPr lang="en-US" altLang="ko-KR" dirty="0"/>
              <a:t>, x2:</a:t>
            </a:r>
            <a:r>
              <a:rPr lang="ko-KR" altLang="en-US" dirty="0"/>
              <a:t>나이</a:t>
            </a:r>
            <a:r>
              <a:rPr lang="en-US" altLang="ko-KR" dirty="0"/>
              <a:t>, x3:</a:t>
            </a:r>
            <a:r>
              <a:rPr lang="ko-KR" altLang="en-US" dirty="0"/>
              <a:t>가족 </a:t>
            </a:r>
            <a:r>
              <a:rPr lang="en-US" altLang="ko-KR" dirty="0"/>
              <a:t>….</a:t>
            </a:r>
          </a:p>
          <a:p>
            <a:r>
              <a:rPr lang="en-US" altLang="ko-KR" dirty="0"/>
              <a:t>Y: </a:t>
            </a:r>
            <a:r>
              <a:rPr lang="ko-KR" altLang="en-US" dirty="0"/>
              <a:t>사망여부</a:t>
            </a:r>
          </a:p>
        </p:txBody>
      </p:sp>
    </p:spTree>
    <p:extLst>
      <p:ext uri="{BB962C8B-B14F-4D97-AF65-F5344CB8AC3E}">
        <p14:creationId xmlns:p14="http://schemas.microsoft.com/office/powerpoint/2010/main" val="164861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CA51A-40A2-4E2F-BCAE-6E26DA33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BF94B01-A007-43D6-8BA1-9933CC5C4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5687" y="1943894"/>
            <a:ext cx="5000625" cy="4114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3EF4B80-E13A-4284-A4D5-0C44C0FC0A54}"/>
              </a:ext>
            </a:extLst>
          </p:cNvPr>
          <p:cNvCxnSpPr/>
          <p:nvPr/>
        </p:nvCxnSpPr>
        <p:spPr>
          <a:xfrm>
            <a:off x="2838450" y="2390775"/>
            <a:ext cx="2552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388FBA-EFEB-482B-BF1D-7051C9942526}"/>
              </a:ext>
            </a:extLst>
          </p:cNvPr>
          <p:cNvSpPr txBox="1"/>
          <p:nvPr/>
        </p:nvSpPr>
        <p:spPr>
          <a:xfrm>
            <a:off x="1548545" y="2206109"/>
            <a:ext cx="128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Root node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6F3B0B6-31B7-49BC-87DB-1F785F0FF055}"/>
              </a:ext>
            </a:extLst>
          </p:cNvPr>
          <p:cNvCxnSpPr/>
          <p:nvPr/>
        </p:nvCxnSpPr>
        <p:spPr>
          <a:xfrm>
            <a:off x="2194780" y="4543425"/>
            <a:ext cx="1276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1225BF-7553-459A-9933-C698F2E2B29D}"/>
              </a:ext>
            </a:extLst>
          </p:cNvPr>
          <p:cNvSpPr txBox="1"/>
          <p:nvPr/>
        </p:nvSpPr>
        <p:spPr>
          <a:xfrm>
            <a:off x="197451" y="4640818"/>
            <a:ext cx="280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leaf node, terminal node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0E20050-7E81-41E6-9624-72C697C8A33D}"/>
              </a:ext>
            </a:extLst>
          </p:cNvPr>
          <p:cNvCxnSpPr/>
          <p:nvPr/>
        </p:nvCxnSpPr>
        <p:spPr>
          <a:xfrm flipH="1">
            <a:off x="2971800" y="4543425"/>
            <a:ext cx="923925" cy="93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3764EE4-2C9C-43AF-879B-CE266BD150D8}"/>
              </a:ext>
            </a:extLst>
          </p:cNvPr>
          <p:cNvSpPr txBox="1"/>
          <p:nvPr/>
        </p:nvSpPr>
        <p:spPr>
          <a:xfrm>
            <a:off x="2163243" y="5583118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Class</a:t>
            </a:r>
            <a:r>
              <a:rPr lang="en-US" altLang="ko-KR" dirty="0"/>
              <a:t> label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8A53D89-8964-4D4C-B79F-4B74C9FB09A3}"/>
              </a:ext>
            </a:extLst>
          </p:cNvPr>
          <p:cNvCxnSpPr/>
          <p:nvPr/>
        </p:nvCxnSpPr>
        <p:spPr>
          <a:xfrm>
            <a:off x="2194780" y="3524250"/>
            <a:ext cx="1276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5F0276-7B30-49CB-961B-941A8D3FC039}"/>
              </a:ext>
            </a:extLst>
          </p:cNvPr>
          <p:cNvSpPr txBox="1"/>
          <p:nvPr/>
        </p:nvSpPr>
        <p:spPr>
          <a:xfrm>
            <a:off x="838200" y="3339584"/>
            <a:ext cx="158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internal node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552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632104FF-6644-431C-804B-CC8B32D3C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768" y="1232604"/>
            <a:ext cx="3781425" cy="75145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A97A95-FBA2-4D50-8B67-540ABCCD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Entropy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AC93730-5E12-4F00-ACFC-67D95549E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3810000" cy="390525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4DB4E4F-367B-4EF8-9CE2-21CF73B345B9}"/>
              </a:ext>
            </a:extLst>
          </p:cNvPr>
          <p:cNvCxnSpPr/>
          <p:nvPr/>
        </p:nvCxnSpPr>
        <p:spPr>
          <a:xfrm flipV="1">
            <a:off x="3898232" y="1071750"/>
            <a:ext cx="336884" cy="66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81D86A-B854-450D-A2F4-C39AED60CC30}"/>
              </a:ext>
            </a:extLst>
          </p:cNvPr>
          <p:cNvSpPr txBox="1"/>
          <p:nvPr/>
        </p:nvSpPr>
        <p:spPr>
          <a:xfrm>
            <a:off x="4174958" y="75175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27E411-C30E-432B-8AEE-D1068E9538C0}"/>
              </a:ext>
            </a:extLst>
          </p:cNvPr>
          <p:cNvSpPr txBox="1"/>
          <p:nvPr/>
        </p:nvSpPr>
        <p:spPr>
          <a:xfrm>
            <a:off x="5245768" y="751756"/>
            <a:ext cx="859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before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010E27-2048-4D30-B813-821087362E45}"/>
              </a:ext>
            </a:extLst>
          </p:cNvPr>
          <p:cNvSpPr txBox="1"/>
          <p:nvPr/>
        </p:nvSpPr>
        <p:spPr>
          <a:xfrm>
            <a:off x="5245768" y="2957450"/>
            <a:ext cx="66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after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1E5C7E8-6527-46AB-AFF7-97DFB46EE297}"/>
              </a:ext>
            </a:extLst>
          </p:cNvPr>
          <p:cNvCxnSpPr>
            <a:cxnSpLocks/>
          </p:cNvCxnSpPr>
          <p:nvPr/>
        </p:nvCxnSpPr>
        <p:spPr>
          <a:xfrm flipH="1">
            <a:off x="1587764" y="3679875"/>
            <a:ext cx="2094719" cy="228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924F047-3CBB-4BAC-B938-6D5243F94437}"/>
              </a:ext>
            </a:extLst>
          </p:cNvPr>
          <p:cNvSpPr txBox="1"/>
          <p:nvPr/>
        </p:nvSpPr>
        <p:spPr>
          <a:xfrm>
            <a:off x="838200" y="6165538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Splitting line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92C89D-49D4-40F7-8007-59FC34B8B8C6}"/>
              </a:ext>
            </a:extLst>
          </p:cNvPr>
          <p:cNvSpPr txBox="1"/>
          <p:nvPr/>
        </p:nvSpPr>
        <p:spPr>
          <a:xfrm>
            <a:off x="5245768" y="4140599"/>
            <a:ext cx="2834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Pk,Ri</a:t>
            </a:r>
            <a:r>
              <a:rPr lang="en-US" altLang="ko-KR" dirty="0"/>
              <a:t>: </a:t>
            </a:r>
            <a:r>
              <a:rPr lang="ko-KR" altLang="en-US" dirty="0"/>
              <a:t>범주안에 속한 비율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9F0AA48-0E41-43EA-A1F1-427CB157C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768" y="2215094"/>
            <a:ext cx="3717257" cy="54613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7912506-7EB2-4648-B0D8-2BE81609CA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5768" y="4454752"/>
            <a:ext cx="6702386" cy="54832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55E070E-AE56-47C7-A3EF-CE52365699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5768" y="3419582"/>
            <a:ext cx="5095875" cy="75145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EE5464-CD1D-4686-8C90-099E60DB02D9}"/>
              </a:ext>
            </a:extLst>
          </p:cNvPr>
          <p:cNvSpPr txBox="1"/>
          <p:nvPr/>
        </p:nvSpPr>
        <p:spPr>
          <a:xfrm>
            <a:off x="5245768" y="1892653"/>
            <a:ext cx="263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Pk</a:t>
            </a:r>
            <a:r>
              <a:rPr lang="en-US" altLang="ko-KR" dirty="0"/>
              <a:t>: </a:t>
            </a:r>
            <a:r>
              <a:rPr lang="ko-KR" altLang="en-US" dirty="0"/>
              <a:t>범주안에 속한 비율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EA1B79-F5B7-4467-A005-4E042433CF21}"/>
              </a:ext>
            </a:extLst>
          </p:cNvPr>
          <p:cNvSpPr txBox="1"/>
          <p:nvPr/>
        </p:nvSpPr>
        <p:spPr>
          <a:xfrm>
            <a:off x="5245768" y="5639484"/>
            <a:ext cx="63069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Information gain:</a:t>
            </a:r>
          </a:p>
          <a:p>
            <a:r>
              <a:rPr lang="en-US" altLang="ko-KR" dirty="0"/>
              <a:t>Before entropy(A) – After entropy(A)</a:t>
            </a:r>
          </a:p>
          <a:p>
            <a:r>
              <a:rPr lang="en-US" altLang="ko-KR" dirty="0"/>
              <a:t>(choose attribute that results in greatest information gain)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많은 </a:t>
            </a:r>
            <a:r>
              <a:rPr lang="en-US" altLang="ko-KR" dirty="0"/>
              <a:t>attribute</a:t>
            </a:r>
            <a:r>
              <a:rPr lang="ko-KR" altLang="en-US" dirty="0"/>
              <a:t> </a:t>
            </a:r>
            <a:r>
              <a:rPr lang="en-US" altLang="ko-KR" dirty="0"/>
              <a:t>values</a:t>
            </a:r>
            <a:r>
              <a:rPr lang="ko-KR" altLang="en-US" dirty="0"/>
              <a:t>를 가지는 </a:t>
            </a:r>
            <a:r>
              <a:rPr lang="en-US" altLang="ko-KR" dirty="0"/>
              <a:t>attribution</a:t>
            </a:r>
            <a:r>
              <a:rPr lang="ko-KR" altLang="en-US" dirty="0"/>
              <a:t>을 선호함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196017-25A3-46DF-AA60-5C8560C35FEE}"/>
              </a:ext>
            </a:extLst>
          </p:cNvPr>
          <p:cNvSpPr txBox="1"/>
          <p:nvPr/>
        </p:nvSpPr>
        <p:spPr>
          <a:xfrm>
            <a:off x="5251068" y="4877777"/>
            <a:ext cx="1853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Ep: 0 -&gt; pure</a:t>
            </a:r>
          </a:p>
          <a:p>
            <a:r>
              <a:rPr lang="en-US" altLang="ko-KR" dirty="0"/>
              <a:t>Ep: 1 -&gt; impure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01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B6E26-29B4-4A40-B515-10D66A8A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criterion for attribute selection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B3F697-71AC-4320-B22F-492288C82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one which will result in the </a:t>
            </a:r>
            <a:r>
              <a:rPr lang="en-US" altLang="ko-KR" b="1" dirty="0"/>
              <a:t>smallest tree</a:t>
            </a:r>
          </a:p>
          <a:p>
            <a:r>
              <a:rPr lang="en-US" altLang="ko-KR" dirty="0"/>
              <a:t>Heuristic: choose the </a:t>
            </a:r>
            <a:r>
              <a:rPr lang="en-US" altLang="ko-KR" dirty="0" err="1"/>
              <a:t>arrtribute</a:t>
            </a:r>
            <a:r>
              <a:rPr lang="en-US" altLang="ko-KR" dirty="0"/>
              <a:t> that produces the “</a:t>
            </a:r>
            <a:r>
              <a:rPr lang="en-US" altLang="ko-KR" b="1" dirty="0"/>
              <a:t>purest</a:t>
            </a:r>
            <a:r>
              <a:rPr lang="en-US" altLang="ko-KR" dirty="0"/>
              <a:t>” nodes</a:t>
            </a:r>
          </a:p>
          <a:p>
            <a:r>
              <a:rPr lang="en-US" altLang="ko-KR" dirty="0"/>
              <a:t>Choose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attribute</a:t>
            </a:r>
            <a:r>
              <a:rPr lang="ko-KR" altLang="en-US" dirty="0"/>
              <a:t> </a:t>
            </a:r>
            <a:r>
              <a:rPr lang="en-US" altLang="ko-KR" dirty="0"/>
              <a:t>that</a:t>
            </a:r>
            <a:r>
              <a:rPr lang="ko-KR" altLang="en-US" dirty="0"/>
              <a:t> </a:t>
            </a:r>
            <a:r>
              <a:rPr lang="en-US" altLang="ko-KR" dirty="0"/>
              <a:t>results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b="1" dirty="0"/>
              <a:t>greatest</a:t>
            </a:r>
            <a:r>
              <a:rPr lang="ko-KR" altLang="en-US" b="1" dirty="0"/>
              <a:t> </a:t>
            </a:r>
            <a:r>
              <a:rPr lang="en-US" altLang="ko-KR" b="1" dirty="0"/>
              <a:t>information</a:t>
            </a:r>
            <a:r>
              <a:rPr lang="ko-KR" altLang="en-US" b="1" dirty="0"/>
              <a:t> </a:t>
            </a:r>
            <a:r>
              <a:rPr lang="en-US" altLang="ko-KR" b="1" dirty="0"/>
              <a:t>gain</a:t>
            </a:r>
          </a:p>
          <a:p>
            <a:pPr marL="0" indent="0">
              <a:buNone/>
            </a:pPr>
            <a:r>
              <a:rPr lang="en-US" altLang="ko-KR" b="1" dirty="0"/>
              <a:t>(</a:t>
            </a:r>
            <a:r>
              <a:rPr lang="ko-KR" altLang="en-US" b="1" dirty="0"/>
              <a:t>다양한 속성값을 가지는 </a:t>
            </a:r>
            <a:r>
              <a:rPr lang="en-US" altLang="ko-KR" b="1" dirty="0" err="1"/>
              <a:t>attribut</a:t>
            </a:r>
            <a:r>
              <a:rPr lang="ko-KR" altLang="en-US" b="1" dirty="0"/>
              <a:t>선호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en-US" altLang="ko-KR" dirty="0"/>
              <a:t>Choose the </a:t>
            </a:r>
            <a:r>
              <a:rPr lang="en-US" altLang="ko-KR" dirty="0" err="1"/>
              <a:t>arrtibute</a:t>
            </a:r>
            <a:r>
              <a:rPr lang="en-US" altLang="ko-KR" dirty="0"/>
              <a:t> that results in </a:t>
            </a:r>
            <a:r>
              <a:rPr lang="en-US" altLang="ko-KR" b="1" dirty="0"/>
              <a:t>greatest Gain Ratio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217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A4B5C-061A-4967-B882-69BAF074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Gain ratio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3A405D1-CD50-4EFD-9C11-7F5C12AE6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7500"/>
            <a:ext cx="5153575" cy="4351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8967E0-B594-482B-8451-8926A8295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227" y="1715294"/>
            <a:ext cx="5367338" cy="2047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C358F7-CCF1-4581-AD2E-06E8224FA5E7}"/>
              </a:ext>
            </a:extLst>
          </p:cNvPr>
          <p:cNvSpPr txBox="1"/>
          <p:nvPr/>
        </p:nvSpPr>
        <p:spPr>
          <a:xfrm>
            <a:off x="6410960" y="4074160"/>
            <a:ext cx="2952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Each leaf node is </a:t>
            </a:r>
            <a:r>
              <a:rPr lang="en-US" altLang="ko-KR" b="1" dirty="0"/>
              <a:t>Pure</a:t>
            </a:r>
          </a:p>
          <a:p>
            <a:endParaRPr lang="en-US" altLang="ko-KR" dirty="0"/>
          </a:p>
          <a:p>
            <a:r>
              <a:rPr lang="en-US" altLang="ko-KR" b="1" dirty="0"/>
              <a:t>Maximal</a:t>
            </a:r>
            <a:r>
              <a:rPr lang="en-US" altLang="ko-KR" dirty="0"/>
              <a:t> </a:t>
            </a:r>
            <a:r>
              <a:rPr lang="en-US" altLang="ko-KR" dirty="0" err="1"/>
              <a:t>Infromation</a:t>
            </a:r>
            <a:r>
              <a:rPr lang="en-US" altLang="ko-KR" dirty="0"/>
              <a:t> gain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746B14C-DF90-4AD8-8262-166E71065B48}"/>
              </a:ext>
            </a:extLst>
          </p:cNvPr>
          <p:cNvSpPr/>
          <p:nvPr/>
        </p:nvSpPr>
        <p:spPr>
          <a:xfrm>
            <a:off x="838200" y="6202045"/>
            <a:ext cx="114300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D6C3C-EDC5-44C2-AA8D-A94F58EE784A}"/>
              </a:ext>
            </a:extLst>
          </p:cNvPr>
          <p:cNvSpPr txBox="1"/>
          <p:nvPr/>
        </p:nvSpPr>
        <p:spPr>
          <a:xfrm>
            <a:off x="2066925" y="5974239"/>
            <a:ext cx="94661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</a:rPr>
              <a:t>Gain ratio reduces its bias on high-branch attribute</a:t>
            </a:r>
          </a:p>
          <a:p>
            <a:r>
              <a:rPr lang="en-US" altLang="ko-KR" sz="2400" dirty="0">
                <a:solidFill>
                  <a:schemeClr val="accent1"/>
                </a:solidFill>
              </a:rPr>
              <a:t>(</a:t>
            </a:r>
            <a:r>
              <a:rPr lang="ko-KR" altLang="en-US" sz="2400" dirty="0">
                <a:solidFill>
                  <a:schemeClr val="accent1"/>
                </a:solidFill>
              </a:rPr>
              <a:t>너무 과도한 </a:t>
            </a:r>
            <a:r>
              <a:rPr lang="en-US" altLang="ko-KR" sz="2400" dirty="0">
                <a:solidFill>
                  <a:schemeClr val="accent1"/>
                </a:solidFill>
              </a:rPr>
              <a:t>information gain</a:t>
            </a:r>
            <a:r>
              <a:rPr lang="ko-KR" altLang="en-US" sz="2400" dirty="0">
                <a:solidFill>
                  <a:schemeClr val="accent1"/>
                </a:solidFill>
              </a:rPr>
              <a:t>값을 가지는 </a:t>
            </a:r>
            <a:r>
              <a:rPr lang="en-US" altLang="ko-KR" sz="2400" dirty="0">
                <a:solidFill>
                  <a:schemeClr val="accent1"/>
                </a:solidFill>
              </a:rPr>
              <a:t>attribute </a:t>
            </a:r>
            <a:r>
              <a:rPr lang="ko-KR" altLang="en-US" sz="2400" dirty="0">
                <a:solidFill>
                  <a:schemeClr val="accent1"/>
                </a:solidFill>
              </a:rPr>
              <a:t>를 </a:t>
            </a:r>
            <a:r>
              <a:rPr lang="ko-KR" altLang="en-US" sz="2400" dirty="0" err="1">
                <a:solidFill>
                  <a:schemeClr val="accent1"/>
                </a:solidFill>
              </a:rPr>
              <a:t>약화시켜줌</a:t>
            </a:r>
            <a:r>
              <a:rPr lang="en-US" altLang="ko-KR" sz="2400" dirty="0">
                <a:solidFill>
                  <a:schemeClr val="accent1"/>
                </a:solidFill>
              </a:rPr>
              <a:t>)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35A22BB-FE0E-441A-999C-89A5691E9878}"/>
              </a:ext>
            </a:extLst>
          </p:cNvPr>
          <p:cNvCxnSpPr>
            <a:cxnSpLocks/>
          </p:cNvCxnSpPr>
          <p:nvPr/>
        </p:nvCxnSpPr>
        <p:spPr>
          <a:xfrm>
            <a:off x="6896100" y="1587500"/>
            <a:ext cx="714375" cy="803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F56268-123B-4F3E-926E-D98EB4B3742D}"/>
              </a:ext>
            </a:extLst>
          </p:cNvPr>
          <p:cNvSpPr txBox="1"/>
          <p:nvPr/>
        </p:nvSpPr>
        <p:spPr>
          <a:xfrm>
            <a:off x="6467655" y="1150343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High -branch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314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D7EAB-C9A2-4A78-BBBE-8CA767BF3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Gain ratio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387911-B0DC-4044-92F4-692A581BA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9500"/>
          </a:xfrm>
        </p:spPr>
        <p:txBody>
          <a:bodyPr/>
          <a:lstStyle/>
          <a:p>
            <a:r>
              <a:rPr lang="en-US" altLang="ko-KR" dirty="0"/>
              <a:t>Large</a:t>
            </a:r>
            <a:r>
              <a:rPr lang="ko-KR" altLang="en-US" dirty="0"/>
              <a:t> </a:t>
            </a:r>
            <a:r>
              <a:rPr lang="en-US" altLang="ko-KR" dirty="0"/>
              <a:t>when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evenly</a:t>
            </a:r>
            <a:r>
              <a:rPr lang="ko-KR" altLang="en-US" dirty="0"/>
              <a:t> </a:t>
            </a:r>
            <a:r>
              <a:rPr lang="en-US" altLang="ko-KR" dirty="0"/>
              <a:t>spread</a:t>
            </a:r>
          </a:p>
          <a:p>
            <a:r>
              <a:rPr lang="en-US" altLang="ko-KR" dirty="0"/>
              <a:t>Small when all data belong to one branch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95CAF7-B54E-4C1F-9A17-589FF6809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0062"/>
            <a:ext cx="6081150" cy="357339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4A62083-9D3C-462F-B97F-37C45943454D}"/>
              </a:ext>
            </a:extLst>
          </p:cNvPr>
          <p:cNvCxnSpPr/>
          <p:nvPr/>
        </p:nvCxnSpPr>
        <p:spPr>
          <a:xfrm flipH="1">
            <a:off x="5943600" y="3429000"/>
            <a:ext cx="1076325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D44B6E-D2FB-4C5F-9B3B-7FE8C2E63A27}"/>
              </a:ext>
            </a:extLst>
          </p:cNvPr>
          <p:cNvSpPr txBox="1"/>
          <p:nvPr/>
        </p:nvSpPr>
        <p:spPr>
          <a:xfrm>
            <a:off x="7200900" y="3295650"/>
            <a:ext cx="295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 num of each branch 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8AB662F-7D25-4286-8E69-5FD4EDBD48A7}"/>
              </a:ext>
            </a:extLst>
          </p:cNvPr>
          <p:cNvCxnSpPr>
            <a:cxnSpLocks/>
          </p:cNvCxnSpPr>
          <p:nvPr/>
        </p:nvCxnSpPr>
        <p:spPr>
          <a:xfrm flipH="1">
            <a:off x="5905501" y="4497355"/>
            <a:ext cx="1295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9E22D91-7BC2-44AE-B346-BD94E081967C}"/>
              </a:ext>
            </a:extLst>
          </p:cNvPr>
          <p:cNvSpPr txBox="1"/>
          <p:nvPr/>
        </p:nvSpPr>
        <p:spPr>
          <a:xfrm>
            <a:off x="7200900" y="4312689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All data num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474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88CD3-709B-43BF-AF40-C3880A8A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Gini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F219E33D-D197-4EB6-8982-5B64EE35DD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41537"/>
                <a:ext cx="10515600" cy="1239284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Gini(T) =</a:t>
                </a:r>
                <a:r>
                  <a:rPr lang="pt-BR" altLang="ko-K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altLang="ko-K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pt-BR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(1−</m:t>
                            </m:r>
                            <m:r>
                              <m:rPr>
                                <m:nor/>
                              </m:rPr>
                              <a:rPr lang="pt-BR" altLang="ko-KR" dirty="0"/>
                              <m:t> </m:t>
                            </m:r>
                            <m:sSub>
                              <m:sSubPr>
                                <m:ctrlPr>
                                  <a:rPr lang="pt-BR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)</m:t>
                            </m:r>
                          </m:e>
                          <m:sup/>
                        </m:sSup>
                      </m:e>
                    </m:nary>
                  </m:oMath>
                </a14:m>
                <a:r>
                  <a:rPr lang="en-US" altLang="ko-KR" dirty="0"/>
                  <a:t> =1 -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altLang="ko-K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pt-BR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𝑟𝑒𝑙𝑎𝑡𝑖𝑣𝑒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𝑓𝑟𝑒𝑞𝑢𝑒𝑛𝑐𝑦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F219E33D-D197-4EB6-8982-5B64EE35DD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41537"/>
                <a:ext cx="10515600" cy="1239284"/>
              </a:xfrm>
              <a:blipFill>
                <a:blip r:embed="rId2"/>
                <a:stretch>
                  <a:fillRect l="-1043" t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488A389-89A2-4D5C-A017-0D17576CFA71}"/>
              </a:ext>
            </a:extLst>
          </p:cNvPr>
          <p:cNvSpPr txBox="1"/>
          <p:nvPr/>
        </p:nvSpPr>
        <p:spPr>
          <a:xfrm>
            <a:off x="838200" y="1690688"/>
            <a:ext cx="13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Split before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70B9F7-A036-452E-8951-F9FEA55E8355}"/>
              </a:ext>
            </a:extLst>
          </p:cNvPr>
          <p:cNvSpPr txBox="1"/>
          <p:nvPr/>
        </p:nvSpPr>
        <p:spPr>
          <a:xfrm>
            <a:off x="838200" y="3557588"/>
            <a:ext cx="120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Split after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5">
                <a:extLst>
                  <a:ext uri="{FF2B5EF4-FFF2-40B4-BE49-F238E27FC236}">
                    <a16:creationId xmlns:a16="http://schemas.microsoft.com/office/drawing/2014/main" id="{F55A1570-913E-4A5A-BA74-16A0272456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103687"/>
                <a:ext cx="10515600" cy="5445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𝐺𝑖𝑛𝑖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𝑠𝑝𝑙𝑖𝑡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𝐺𝑖𝑛𝑖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𝐺𝑖𝑛𝑖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내용 개체 틀 5">
                <a:extLst>
                  <a:ext uri="{FF2B5EF4-FFF2-40B4-BE49-F238E27FC236}">
                    <a16:creationId xmlns:a16="http://schemas.microsoft.com/office/drawing/2014/main" id="{F55A1570-913E-4A5A-BA74-16A027245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03687"/>
                <a:ext cx="10515600" cy="544513"/>
              </a:xfrm>
              <a:prstGeom prst="rect">
                <a:avLst/>
              </a:prstGeom>
              <a:blipFill>
                <a:blip r:embed="rId6"/>
                <a:stretch>
                  <a:fillRect t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A881E3-1CEF-4DB2-87A5-5F3B851B2713}"/>
                  </a:ext>
                </a:extLst>
              </p:cNvPr>
              <p:cNvSpPr txBox="1"/>
              <p:nvPr/>
            </p:nvSpPr>
            <p:spPr>
              <a:xfrm>
                <a:off x="1028700" y="5362575"/>
                <a:ext cx="5157566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smallest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𝐺𝑖𝑛𝑖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𝑠𝑝𝑙𝑖𝑡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chosen to split the node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A881E3-1CEF-4DB2-87A5-5F3B851B2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5362575"/>
                <a:ext cx="5157566" cy="390748"/>
              </a:xfrm>
              <a:prstGeom prst="rect">
                <a:avLst/>
              </a:prstGeom>
              <a:blipFill>
                <a:blip r:embed="rId7"/>
                <a:stretch>
                  <a:fillRect l="-1064" t="-10938" r="-236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276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547F8-EED7-4D38-BCF5-DA4330CB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Bootstrap aggregating(bagging)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D25F0-A98E-4C2C-8692-2E583C097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Avoid overfitting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C492A8-DF55-4AD5-9D5F-B3D476069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2800350"/>
            <a:ext cx="107156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89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20995</TotalTime>
  <Words>537</Words>
  <Application>Microsoft Office PowerPoint</Application>
  <PresentationFormat>와이드스크린</PresentationFormat>
  <Paragraphs>109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Cambria Math</vt:lpstr>
      <vt:lpstr>Office 테마</vt:lpstr>
      <vt:lpstr>Decision tree</vt:lpstr>
      <vt:lpstr>학습법</vt:lpstr>
      <vt:lpstr>graph</vt:lpstr>
      <vt:lpstr>Entropy</vt:lpstr>
      <vt:lpstr>A criterion for attribute selection</vt:lpstr>
      <vt:lpstr>Gain ratio</vt:lpstr>
      <vt:lpstr>Gain ratio</vt:lpstr>
      <vt:lpstr>Gini</vt:lpstr>
      <vt:lpstr>Bootstrap aggregating(bagging)</vt:lpstr>
      <vt:lpstr>Ensemble learning methods</vt:lpstr>
      <vt:lpstr>Random forest</vt:lpstr>
      <vt:lpstr>Most often used algorithm</vt:lpstr>
      <vt:lpstr>Decision tree 단점</vt:lpstr>
      <vt:lpstr>pruning</vt:lpstr>
      <vt:lpstr>Prepruning: Chi square</vt:lpstr>
      <vt:lpstr>Prepruning pros and cons</vt:lpstr>
      <vt:lpstr>Postpruning: Reduced Error Pruning </vt:lpstr>
      <vt:lpstr>Postpruning: Subtree Replacement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형규 김</dc:creator>
  <cp:lastModifiedBy>형규 김</cp:lastModifiedBy>
  <cp:revision>40</cp:revision>
  <dcterms:created xsi:type="dcterms:W3CDTF">2018-09-17T03:12:19Z</dcterms:created>
  <dcterms:modified xsi:type="dcterms:W3CDTF">2018-11-04T09:02:07Z</dcterms:modified>
</cp:coreProperties>
</file>