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6EEF9-B576-45DB-ABB6-8B9EA8F59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AFFF99-8B58-4240-A3A2-2B2E66985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2B103-AE67-4070-BA1E-DA804DED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40BAC-E13E-42C9-A67F-1566B2B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566C4-CCCC-47BE-BC68-DFE192B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8F28-32B6-4276-B8CE-585ED276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6CBB9-3441-4E5E-B908-404BC470E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689F5-E167-4951-8DD3-AAE26E40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05C8-275D-4F5F-804E-A55B00BE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EA2E7-21FF-44C8-B301-3CDFB8E3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33699-7189-4C11-802B-AA9D01C7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ABDAF-AED4-4620-9151-FBFB3831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3FFF-EA76-41FF-8CB6-B9867B9C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83B71-77A6-4D2D-AC73-498E627D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7E0A4-378A-4580-BC55-4161414B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FF799-CFA7-44B6-8DAA-4AE57CFD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84F2E-81AA-4BAE-A847-6B77A103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013E6-4235-48DD-A83B-DEFFCADE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7D0AE-5B7A-4BC7-B0CB-2CFFD637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E02FC-43AE-4048-AD1A-8F099F96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29C5-EFDD-4B68-B621-68405C32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BD36A-C2E2-4487-A0EF-C1A578A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663-351E-402F-BFD3-B0C78A81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1E6EA-963D-4790-9445-CDF8EAF5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E4C63-B6CA-4553-B334-690EBFDA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42F86-ED22-4184-AA2C-F3F3DFA6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4EC46-D0CB-4898-9368-8030080FF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0F847-1F8A-4DF7-A388-95EBD673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06C6B-313D-4E7C-AA70-DC6380B9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FFA51-6C20-40A9-A653-38697F2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04086-8520-4FE4-8056-50FEE6C6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9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37A23-FC77-4816-B310-40C2AAE2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9D84E-73CF-4C04-9C8C-ED33F103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D593E-D670-444A-B4AA-0CAEC5AF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8263D-CA3C-4613-857E-2E3B81F68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466A50-665C-4D02-AAB2-0D18E062F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2F3A10-50AE-43AF-9AD1-00B686DB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E3B92-7403-4FB5-9A07-8BA66FEE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E00F5-557E-479C-9A14-E0918AA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6E68-38A1-4A92-95C0-C151E31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6964F9-7D2C-4C31-967F-9A0C43A3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13F8C-ECA4-4E22-A8D0-DA4C6E1D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AF197-9AAD-4C2C-86D8-8AC9D22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2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ECD16-9CFD-46C9-869B-27D4083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EAE54-24AA-4B88-AECA-AAF24DCB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4D0EC-0346-44B4-B929-A9E690A3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BCDF-A8C3-4FF4-AA6F-B0326EEE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585-A681-4031-9AB7-5CA76A18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BE92E-88FD-40E4-B58E-A65E76323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8937B-F3F8-40F6-9ABD-53C87F27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76D63-F285-4380-9985-F180DFA1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3FDDC-25AF-470D-BB80-E1E3D035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5D06-8ADB-425E-9C09-2ED88854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E7C7EA-AE15-4488-B778-E24EC697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237E7-5758-4C86-AE23-8F758C87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1014F-B214-4CD9-B46C-DE5CC825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B1A1C-8E62-4822-84CD-42A9CE62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C395C-A9B2-468A-BA5F-B6BFB8B5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8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47C050-F406-478E-A45F-BCC7E77A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3CE88-2049-461F-9B8C-F2727952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4AE9B-0CF6-41ED-B5CF-127C5E604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2D1E2-5536-41AB-B427-A98944FA1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D977B-A686-4F40-BF06-D97221B98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0FF00-EB55-46E3-9780-DEE827B05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Vector Machines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57224F-FCF8-4A2C-812E-4432E161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9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BFAB76-74D4-4B4E-A7DB-3DA1D753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3" y="497079"/>
            <a:ext cx="11413914" cy="6042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7EF81A-AC0D-4B44-A64D-DAAF6DD0AA2B}"/>
              </a:ext>
            </a:extLst>
          </p:cNvPr>
          <p:cNvSpPr txBox="1"/>
          <p:nvPr/>
        </p:nvSpPr>
        <p:spPr>
          <a:xfrm>
            <a:off x="2558266" y="6278130"/>
            <a:ext cx="424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+ KKT , saddle point of J</a:t>
            </a:r>
            <a:endParaRPr lang="ko-KR" altLang="en-US" sz="28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ECB194-1283-4AB2-90DA-307233199ECD}"/>
              </a:ext>
            </a:extLst>
          </p:cNvPr>
          <p:cNvCxnSpPr/>
          <p:nvPr/>
        </p:nvCxnSpPr>
        <p:spPr>
          <a:xfrm>
            <a:off x="3688422" y="2958957"/>
            <a:ext cx="92468" cy="7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9E4764-A30C-486E-8CF8-4D468B97EF8C}"/>
              </a:ext>
            </a:extLst>
          </p:cNvPr>
          <p:cNvCxnSpPr/>
          <p:nvPr/>
        </p:nvCxnSpPr>
        <p:spPr>
          <a:xfrm flipH="1">
            <a:off x="7890553" y="3017735"/>
            <a:ext cx="390418" cy="74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4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B1B71-E29F-4134-A836-315D83B4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Saddle point of </a:t>
            </a:r>
            <a:r>
              <a:rPr lang="en-US" altLang="ko-KR" dirty="0" err="1"/>
              <a:t>Lagrangian</a:t>
            </a:r>
            <a:r>
              <a:rPr lang="en-US" altLang="ko-KR" dirty="0"/>
              <a:t>, KKT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4852E5-E757-4550-A21B-22E3F2D26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20" y="1511796"/>
            <a:ext cx="9320560" cy="510228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58B0541-9435-40AC-BC09-5EE066ABB5C7}"/>
              </a:ext>
            </a:extLst>
          </p:cNvPr>
          <p:cNvSpPr/>
          <p:nvPr/>
        </p:nvSpPr>
        <p:spPr>
          <a:xfrm>
            <a:off x="1623317" y="2774022"/>
            <a:ext cx="2434975" cy="29589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3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4DCA9-4FFE-4653-96BA-0192153B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Primal -&gt; Dual formulation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F66305-2EE6-464B-9D53-260A0C4B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221" y="1395348"/>
            <a:ext cx="9497558" cy="53094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4E887-B81A-4D88-9915-2736846BF6B4}"/>
              </a:ext>
            </a:extLst>
          </p:cNvPr>
          <p:cNvSpPr/>
          <p:nvPr/>
        </p:nvSpPr>
        <p:spPr>
          <a:xfrm>
            <a:off x="3123344" y="1520575"/>
            <a:ext cx="4654193" cy="863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16BD59-0360-49AC-8C28-2A327BA458D0}"/>
              </a:ext>
            </a:extLst>
          </p:cNvPr>
          <p:cNvCxnSpPr/>
          <p:nvPr/>
        </p:nvCxnSpPr>
        <p:spPr>
          <a:xfrm flipV="1">
            <a:off x="7777537" y="1047964"/>
            <a:ext cx="1037690" cy="47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6A8F3-8A22-4C42-9404-DD423A357F9C}"/>
                  </a:ext>
                </a:extLst>
              </p:cNvPr>
              <p:cNvSpPr txBox="1"/>
              <p:nvPr/>
            </p:nvSpPr>
            <p:spPr>
              <a:xfrm>
                <a:off x="8812050" y="442993"/>
                <a:ext cx="127246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6A8F3-8A22-4C42-9404-DD423A357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050" y="442993"/>
                <a:ext cx="127246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18AFC8-9EEF-4EF0-9698-89AD15D96BA6}"/>
              </a:ext>
            </a:extLst>
          </p:cNvPr>
          <p:cNvCxnSpPr/>
          <p:nvPr/>
        </p:nvCxnSpPr>
        <p:spPr>
          <a:xfrm>
            <a:off x="4678166" y="3978159"/>
            <a:ext cx="2835668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9E67E5-497B-41B5-B49C-D78A0A7EB6C7}"/>
              </a:ext>
            </a:extLst>
          </p:cNvPr>
          <p:cNvCxnSpPr>
            <a:cxnSpLocks/>
          </p:cNvCxnSpPr>
          <p:nvPr/>
        </p:nvCxnSpPr>
        <p:spPr>
          <a:xfrm>
            <a:off x="1616467" y="3978159"/>
            <a:ext cx="746589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4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5BFC-E8F9-4D72-A014-524C9B61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problem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13991A-6340-4901-ADD0-0CC26CDF3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765" y="1360306"/>
            <a:ext cx="8279437" cy="54703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E3DA1BD-AD24-4EE9-993F-BEA00B2AABA3}"/>
              </a:ext>
            </a:extLst>
          </p:cNvPr>
          <p:cNvSpPr/>
          <p:nvPr/>
        </p:nvSpPr>
        <p:spPr>
          <a:xfrm>
            <a:off x="7759645" y="5983763"/>
            <a:ext cx="1415176" cy="49502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C4629D-D8EC-4584-8291-224366A0DF72}"/>
              </a:ext>
            </a:extLst>
          </p:cNvPr>
          <p:cNvSpPr/>
          <p:nvPr/>
        </p:nvSpPr>
        <p:spPr>
          <a:xfrm>
            <a:off x="6847047" y="5983763"/>
            <a:ext cx="457879" cy="49502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4085A8-4F04-48CD-8990-23FE1FDA1879}"/>
              </a:ext>
            </a:extLst>
          </p:cNvPr>
          <p:cNvSpPr/>
          <p:nvPr/>
        </p:nvSpPr>
        <p:spPr>
          <a:xfrm>
            <a:off x="7944580" y="2531646"/>
            <a:ext cx="788454" cy="61224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E28BD9-4829-4A3A-B40F-788DF478CE5B}"/>
              </a:ext>
            </a:extLst>
          </p:cNvPr>
          <p:cNvCxnSpPr/>
          <p:nvPr/>
        </p:nvCxnSpPr>
        <p:spPr>
          <a:xfrm flipH="1">
            <a:off x="7202184" y="3143891"/>
            <a:ext cx="1130158" cy="27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6EDA30-2935-479B-80DB-BA06367101DA}"/>
              </a:ext>
            </a:extLst>
          </p:cNvPr>
          <p:cNvSpPr txBox="1"/>
          <p:nvPr/>
        </p:nvSpPr>
        <p:spPr>
          <a:xfrm>
            <a:off x="7915165" y="4095477"/>
            <a:ext cx="26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always it founded</a:t>
            </a:r>
            <a:endParaRPr lang="ko-KR" altLang="en-US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C526E61-93CD-45B7-83AF-EB33FC34F601}"/>
              </a:ext>
            </a:extLst>
          </p:cNvPr>
          <p:cNvSpPr/>
          <p:nvPr/>
        </p:nvSpPr>
        <p:spPr>
          <a:xfrm>
            <a:off x="4435395" y="3550945"/>
            <a:ext cx="246580" cy="1212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29428-1857-406C-B3A3-BCC5570C5337}"/>
                  </a:ext>
                </a:extLst>
              </p:cNvPr>
              <p:cNvSpPr txBox="1"/>
              <p:nvPr/>
            </p:nvSpPr>
            <p:spPr>
              <a:xfrm>
                <a:off x="3014615" y="3972454"/>
                <a:ext cx="12302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Condition</a:t>
                </a:r>
              </a:p>
              <a:p>
                <a:r>
                  <a:rPr lang="en-US" altLang="ko-KR" dirty="0"/>
                  <a:t>(Many of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zero)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29428-1857-406C-B3A3-BCC5570C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15" y="3972454"/>
                <a:ext cx="1230209" cy="923330"/>
              </a:xfrm>
              <a:prstGeom prst="rect">
                <a:avLst/>
              </a:prstGeom>
              <a:blipFill>
                <a:blip r:embed="rId3"/>
                <a:stretch>
                  <a:fillRect l="-4478" t="-3974" r="-248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5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2B38-94FE-4CDD-8F24-FE633C44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with new data z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81D343C-D457-4F24-A5E6-64929222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5507"/>
            <a:ext cx="4114800" cy="73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526CA-A37C-4A19-ADC1-05D0A21F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6484"/>
            <a:ext cx="7096125" cy="61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2DE0A-5E92-49FE-86C4-150B8F47D555}"/>
              </a:ext>
            </a:extLst>
          </p:cNvPr>
          <p:cNvSpPr txBox="1"/>
          <p:nvPr/>
        </p:nvSpPr>
        <p:spPr>
          <a:xfrm>
            <a:off x="838200" y="3595955"/>
            <a:ext cx="347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Positive: class1, negative: class2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52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72C285-EA1E-4968-999E-C0E12ECE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80" y="1174167"/>
            <a:ext cx="8310714" cy="5398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42EB7F-E29D-4487-BCEA-770EE525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22"/>
            <a:ext cx="83058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952BA6-B014-442C-9F47-8E4CD70A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691" y="205322"/>
            <a:ext cx="3124200" cy="7429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7EB9B4-3878-4DA3-831F-50BA255E6DA6}"/>
              </a:ext>
            </a:extLst>
          </p:cNvPr>
          <p:cNvCxnSpPr/>
          <p:nvPr/>
        </p:nvCxnSpPr>
        <p:spPr>
          <a:xfrm>
            <a:off x="4900773" y="2106202"/>
            <a:ext cx="1006867" cy="2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0D893-7B8E-4296-BABC-6CFD3558CFC7}"/>
                  </a:ext>
                </a:extLst>
              </p:cNvPr>
              <p:cNvSpPr txBox="1"/>
              <p:nvPr/>
            </p:nvSpPr>
            <p:spPr>
              <a:xfrm>
                <a:off x="6096000" y="2342508"/>
                <a:ext cx="50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0D893-7B8E-4296-BABC-6CFD355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42508"/>
                <a:ext cx="50738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63B9FF-3ABE-4063-B3F4-EA0C5A1B8C16}"/>
              </a:ext>
            </a:extLst>
          </p:cNvPr>
          <p:cNvCxnSpPr/>
          <p:nvPr/>
        </p:nvCxnSpPr>
        <p:spPr>
          <a:xfrm>
            <a:off x="8910691" y="2106202"/>
            <a:ext cx="1006867" cy="2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F4C162-1BB2-41D4-A62A-02793EB855F6}"/>
                  </a:ext>
                </a:extLst>
              </p:cNvPr>
              <p:cNvSpPr txBox="1"/>
              <p:nvPr/>
            </p:nvSpPr>
            <p:spPr>
              <a:xfrm>
                <a:off x="10105918" y="2342508"/>
                <a:ext cx="512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F4C162-1BB2-41D4-A62A-02793EB85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18" y="2342508"/>
                <a:ext cx="51270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4D4042-7DD0-42AA-BD1C-481281CE96B5}"/>
              </a:ext>
            </a:extLst>
          </p:cNvPr>
          <p:cNvCxnSpPr/>
          <p:nvPr/>
        </p:nvCxnSpPr>
        <p:spPr>
          <a:xfrm>
            <a:off x="6096000" y="3739793"/>
            <a:ext cx="1095910" cy="25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FA0AB9E-1B75-465F-86A4-8DB15067CE31}"/>
                  </a:ext>
                </a:extLst>
              </p:cNvPr>
              <p:cNvSpPr/>
              <p:nvPr/>
            </p:nvSpPr>
            <p:spPr>
              <a:xfrm>
                <a:off x="7191910" y="3898430"/>
                <a:ext cx="1273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주</m:t>
                    </m:r>
                  </m:oMath>
                </a14:m>
                <a:r>
                  <a:rPr lang="ko-KR" altLang="en-US" dirty="0"/>
                  <a:t>어짐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FA0AB9E-1B75-465F-86A4-8DB15067C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10" y="3898430"/>
                <a:ext cx="1273682" cy="369332"/>
              </a:xfrm>
              <a:prstGeom prst="rect">
                <a:avLst/>
              </a:prstGeom>
              <a:blipFill>
                <a:blip r:embed="rId7"/>
                <a:stretch>
                  <a:fillRect t="-10000" r="-334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95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83E28-79B0-485A-A07C-199C0B7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Margin SVM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94218B-B33F-4294-9750-19A997F0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16" y="1825625"/>
            <a:ext cx="5406768" cy="435133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1C07E3-C1B0-49E6-B5FB-CA4B443C01DB}"/>
              </a:ext>
            </a:extLst>
          </p:cNvPr>
          <p:cNvCxnSpPr/>
          <p:nvPr/>
        </p:nvCxnSpPr>
        <p:spPr>
          <a:xfrm flipV="1">
            <a:off x="7078894" y="2589088"/>
            <a:ext cx="2137025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810C1-3FB0-4B63-9BF3-A4AD44DB5427}"/>
              </a:ext>
            </a:extLst>
          </p:cNvPr>
          <p:cNvSpPr txBox="1"/>
          <p:nvPr/>
        </p:nvSpPr>
        <p:spPr>
          <a:xfrm>
            <a:off x="9328935" y="2291137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allowed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0211FC-7B33-4733-B159-A9F694F40675}"/>
              </a:ext>
            </a:extLst>
          </p:cNvPr>
          <p:cNvCxnSpPr/>
          <p:nvPr/>
        </p:nvCxnSpPr>
        <p:spPr>
          <a:xfrm flipV="1">
            <a:off x="4664467" y="2476072"/>
            <a:ext cx="4551452" cy="121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2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EBBD-6E2B-4233-91B9-FDD5CF9C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Changed formula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116CC9-F7E2-49A6-B758-CC4999D19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90688"/>
            <a:ext cx="6477000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1DFD1-16E6-4B46-8556-70F7E070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9384"/>
            <a:ext cx="8134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52FA66-8110-4F53-98BB-C61BDA732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765" y="253551"/>
            <a:ext cx="8918470" cy="63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5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49BC5-ACAE-4F01-906E-306C1E2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DA93E-2A9E-4360-A9BA-70F8AA6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space -&gt; feature space(more higher dimension)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75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8C2C-5DF4-47F2-9F4E-433D2569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64614-0734-4072-A2AE-52E899B8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= expressive power(flexibility) of classifier</a:t>
            </a:r>
          </a:p>
          <a:p>
            <a:pPr marL="0" indent="0">
              <a:buNone/>
            </a:pPr>
            <a:r>
              <a:rPr lang="en-US" altLang="ko-KR" dirty="0"/>
              <a:t>:classifier</a:t>
            </a:r>
            <a:r>
              <a:rPr lang="ko-KR" altLang="en-US" dirty="0"/>
              <a:t>가 특정 </a:t>
            </a:r>
            <a:r>
              <a:rPr lang="en-US" altLang="ko-KR" dirty="0"/>
              <a:t>dimension</a:t>
            </a:r>
            <a:r>
              <a:rPr lang="ko-KR" altLang="en-US" dirty="0"/>
              <a:t>에서 </a:t>
            </a:r>
            <a:r>
              <a:rPr lang="en-US" altLang="ko-KR" dirty="0"/>
              <a:t> </a:t>
            </a:r>
            <a:r>
              <a:rPr lang="ko-KR" altLang="en-US" dirty="0"/>
              <a:t>최대로 분류할 수 있는 </a:t>
            </a:r>
            <a:r>
              <a:rPr lang="en-US" altLang="ko-KR" dirty="0"/>
              <a:t>point</a:t>
            </a:r>
            <a:r>
              <a:rPr lang="ko-KR" altLang="en-US" dirty="0"/>
              <a:t>의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에서 </a:t>
            </a:r>
            <a:r>
              <a:rPr lang="en-US" altLang="ko-KR" dirty="0"/>
              <a:t>linear classifier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개의 점까지 분류가능</a:t>
            </a:r>
            <a:r>
              <a:rPr lang="en-US" altLang="ko-KR" dirty="0"/>
              <a:t>(label </a:t>
            </a:r>
            <a:r>
              <a:rPr lang="ko-KR" altLang="en-US" dirty="0"/>
              <a:t>수는 </a:t>
            </a:r>
            <a:r>
              <a:rPr lang="en-US" altLang="ko-KR" dirty="0"/>
              <a:t>2</a:t>
            </a:r>
            <a:r>
              <a:rPr lang="ko-KR" altLang="en-US" dirty="0"/>
              <a:t>개로 제한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표기</a:t>
            </a:r>
            <a:r>
              <a:rPr lang="en-US" altLang="ko-KR" dirty="0"/>
              <a:t>: h</a:t>
            </a:r>
          </a:p>
          <a:p>
            <a:pPr marL="0" indent="0">
              <a:buNone/>
            </a:pPr>
            <a:r>
              <a:rPr lang="en-US" altLang="ko-KR" dirty="0"/>
              <a:t>Used to predict test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29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34904-A13D-4B65-B538-9CAFAEBA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Curse of dimensionality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0EEEE1-1A27-4196-B611-B516F150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8019"/>
            <a:ext cx="5867400" cy="70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402D1-7E98-4F02-BBCB-7C2514FEDF2D}"/>
              </a:ext>
            </a:extLst>
          </p:cNvPr>
          <p:cNvSpPr txBox="1"/>
          <p:nvPr/>
        </p:nvSpPr>
        <p:spPr>
          <a:xfrm>
            <a:off x="945222" y="1808252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space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76D49-1FD5-4856-80C3-040CEBA7B1F6}"/>
              </a:ext>
            </a:extLst>
          </p:cNvPr>
          <p:cNvSpPr txBox="1"/>
          <p:nvPr/>
        </p:nvSpPr>
        <p:spPr>
          <a:xfrm>
            <a:off x="4058292" y="1808252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space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44049A2-DAEE-4FA6-9AB0-D26E191F9D3F}"/>
              </a:ext>
            </a:extLst>
          </p:cNvPr>
          <p:cNvCxnSpPr/>
          <p:nvPr/>
        </p:nvCxnSpPr>
        <p:spPr>
          <a:xfrm>
            <a:off x="5034337" y="2897312"/>
            <a:ext cx="140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1760A6-B5CA-43EC-9421-9F2F0DD3A6B9}"/>
              </a:ext>
            </a:extLst>
          </p:cNvPr>
          <p:cNvSpPr txBox="1"/>
          <p:nvPr/>
        </p:nvSpPr>
        <p:spPr>
          <a:xfrm>
            <a:off x="6441897" y="300753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Infinite num of method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B81F23-C35B-4DE5-B8DD-073284EA5672}"/>
              </a:ext>
            </a:extLst>
          </p:cNvPr>
          <p:cNvCxnSpPr/>
          <p:nvPr/>
        </p:nvCxnSpPr>
        <p:spPr>
          <a:xfrm>
            <a:off x="6096000" y="2897312"/>
            <a:ext cx="345897" cy="2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AB0936-5A0A-4DD9-BECF-86EFF1713C5F}"/>
              </a:ext>
            </a:extLst>
          </p:cNvPr>
          <p:cNvSpPr txBox="1"/>
          <p:nvPr/>
        </p:nvSpPr>
        <p:spPr>
          <a:xfrm>
            <a:off x="6852862" y="2398426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몇 차원으로 바꿔야 할지 모른다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식도 다양함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A8AE07-04BC-4FC3-B7CA-67FA49B9ED6B}"/>
              </a:ext>
            </a:extLst>
          </p:cNvPr>
          <p:cNvCxnSpPr/>
          <p:nvPr/>
        </p:nvCxnSpPr>
        <p:spPr>
          <a:xfrm>
            <a:off x="2640458" y="2542898"/>
            <a:ext cx="0" cy="129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5457E0-F029-4061-B4A5-47F322AC9409}"/>
              </a:ext>
            </a:extLst>
          </p:cNvPr>
          <p:cNvSpPr/>
          <p:nvPr/>
        </p:nvSpPr>
        <p:spPr>
          <a:xfrm>
            <a:off x="2779297" y="3269572"/>
            <a:ext cx="24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kernel</a:t>
            </a:r>
            <a:r>
              <a:rPr lang="ko-KR" altLang="en-US" dirty="0"/>
              <a:t> </a:t>
            </a:r>
            <a:r>
              <a:rPr lang="ko-KR" altLang="en-US" dirty="0" err="1"/>
              <a:t>trick</a:t>
            </a:r>
            <a:r>
              <a:rPr lang="en-US" altLang="ko-KR" dirty="0"/>
              <a:t>(solution)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6F070C-773A-4A77-A2AB-101A950700BF}"/>
                  </a:ext>
                </a:extLst>
              </p:cNvPr>
              <p:cNvSpPr txBox="1"/>
              <p:nvPr/>
            </p:nvSpPr>
            <p:spPr>
              <a:xfrm>
                <a:off x="1496662" y="4379583"/>
                <a:ext cx="22752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6F070C-773A-4A77-A2AB-101A95070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62" y="4379583"/>
                <a:ext cx="2275238" cy="769441"/>
              </a:xfrm>
              <a:prstGeom prst="rect">
                <a:avLst/>
              </a:prstGeom>
              <a:blipFill>
                <a:blip r:embed="rId3"/>
                <a:stretch>
                  <a:fillRect l="-10992" t="-15748" r="-9651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01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C261D-9194-4880-89A0-7E3BEB47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BBB2C2C-D189-4934-BAE2-6828AD70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2921"/>
            <a:ext cx="3819525" cy="619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8B7972-ADB9-4CDC-9720-184B0141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6" y="1739490"/>
            <a:ext cx="8667750" cy="1943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26F305-7373-44AD-8D3A-798C74B98ADB}"/>
              </a:ext>
            </a:extLst>
          </p:cNvPr>
          <p:cNvSpPr/>
          <p:nvPr/>
        </p:nvSpPr>
        <p:spPr>
          <a:xfrm>
            <a:off x="838200" y="4022921"/>
            <a:ext cx="3819525" cy="6191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1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8D5C-5522-4978-BE9D-6AD32110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data classifying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34AAD1-18E3-4D84-A4E6-4966B903C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0362"/>
            <a:ext cx="7239000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F326D-026C-4B8E-8D6D-A60AD1FDE0E2}"/>
              </a:ext>
            </a:extLst>
          </p:cNvPr>
          <p:cNvSpPr txBox="1"/>
          <p:nvPr/>
        </p:nvSpPr>
        <p:spPr>
          <a:xfrm>
            <a:off x="955497" y="4520980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f: positive -&gt; class1</a:t>
            </a:r>
          </a:p>
          <a:p>
            <a:r>
              <a:rPr lang="en-US" altLang="ko-KR" dirty="0"/>
              <a:t> : </a:t>
            </a:r>
            <a:r>
              <a:rPr lang="en-US" altLang="ko-KR" dirty="0" err="1"/>
              <a:t>negatie</a:t>
            </a:r>
            <a:r>
              <a:rPr lang="en-US" altLang="ko-KR" dirty="0"/>
              <a:t> -&gt; class2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C1CA73-39D2-4C57-8506-062D3D319855}"/>
              </a:ext>
            </a:extLst>
          </p:cNvPr>
          <p:cNvCxnSpPr/>
          <p:nvPr/>
        </p:nvCxnSpPr>
        <p:spPr>
          <a:xfrm flipV="1">
            <a:off x="2774022" y="2671281"/>
            <a:ext cx="318499" cy="5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294AE-5800-4337-B1DB-557B028FDE99}"/>
              </a:ext>
            </a:extLst>
          </p:cNvPr>
          <p:cNvSpPr txBox="1"/>
          <p:nvPr/>
        </p:nvSpPr>
        <p:spPr>
          <a:xfrm>
            <a:off x="2989780" y="232074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data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48FDD9-3639-4A11-8E0F-54771CD31E55}"/>
              </a:ext>
            </a:extLst>
          </p:cNvPr>
          <p:cNvCxnSpPr/>
          <p:nvPr/>
        </p:nvCxnSpPr>
        <p:spPr>
          <a:xfrm flipV="1">
            <a:off x="4684081" y="2301949"/>
            <a:ext cx="318499" cy="5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60283C-C125-4C1C-B670-9920F4D0DC28}"/>
              </a:ext>
            </a:extLst>
          </p:cNvPr>
          <p:cNvSpPr txBox="1"/>
          <p:nvPr/>
        </p:nvSpPr>
        <p:spPr>
          <a:xfrm>
            <a:off x="4899839" y="1951408"/>
            <a:ext cx="26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 of support vector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55B0FB-8F80-45F0-9B7C-8A1B4332BDAA}"/>
              </a:ext>
            </a:extLst>
          </p:cNvPr>
          <p:cNvCxnSpPr/>
          <p:nvPr/>
        </p:nvCxnSpPr>
        <p:spPr>
          <a:xfrm flipV="1">
            <a:off x="6558360" y="2715696"/>
            <a:ext cx="318499" cy="5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29A5FB-3E8C-4C73-988D-982E930FC038}"/>
              </a:ext>
            </a:extLst>
          </p:cNvPr>
          <p:cNvSpPr txBox="1"/>
          <p:nvPr/>
        </p:nvSpPr>
        <p:spPr>
          <a:xfrm>
            <a:off x="6774118" y="2365155"/>
            <a:ext cx="172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vector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21283C-CCD6-4F31-91AE-396AB8F4F7B3}"/>
              </a:ext>
            </a:extLst>
          </p:cNvPr>
          <p:cNvCxnSpPr>
            <a:cxnSpLocks/>
          </p:cNvCxnSpPr>
          <p:nvPr/>
        </p:nvCxnSpPr>
        <p:spPr>
          <a:xfrm>
            <a:off x="5106256" y="3770615"/>
            <a:ext cx="297094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909AFB-8998-4D39-8D45-C4545ECED944}"/>
              </a:ext>
            </a:extLst>
          </p:cNvPr>
          <p:cNvSpPr txBox="1"/>
          <p:nvPr/>
        </p:nvSpPr>
        <p:spPr>
          <a:xfrm>
            <a:off x="5445303" y="4089115"/>
            <a:ext cx="536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Looks like linear function: constant * variable +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7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0DFEC62-AA8D-4FAC-B5B8-8307FAE3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552" y="638852"/>
            <a:ext cx="10484896" cy="55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8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44ABCB-CC7A-4600-A0AF-97A38B78A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279" y="253551"/>
            <a:ext cx="9733441" cy="63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508E-7D33-4F57-8BE6-8B172B85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 dimension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8DB244-1F00-4DF0-9F9F-35B6B11E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64" y="2796904"/>
            <a:ext cx="11306271" cy="240877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DD338D-5F2E-4B37-BF3C-F5F28A5C798F}"/>
              </a:ext>
            </a:extLst>
          </p:cNvPr>
          <p:cNvCxnSpPr/>
          <p:nvPr/>
        </p:nvCxnSpPr>
        <p:spPr>
          <a:xfrm>
            <a:off x="5794625" y="3801438"/>
            <a:ext cx="2003460" cy="10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F88A7C-A042-47AB-8706-C437D2A3E5B2}"/>
              </a:ext>
            </a:extLst>
          </p:cNvPr>
          <p:cNvSpPr txBox="1"/>
          <p:nvPr/>
        </p:nvSpPr>
        <p:spPr>
          <a:xfrm>
            <a:off x="7993294" y="3719514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margin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5E523B-60C9-46B4-9CE1-EFF25162E93D}"/>
              </a:ext>
            </a:extLst>
          </p:cNvPr>
          <p:cNvCxnSpPr/>
          <p:nvPr/>
        </p:nvCxnSpPr>
        <p:spPr>
          <a:xfrm flipV="1">
            <a:off x="5794625" y="2229492"/>
            <a:ext cx="1859622" cy="72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691DC3-04FD-472F-BD2C-A5D2C0D2FADC}"/>
              </a:ext>
            </a:extLst>
          </p:cNvPr>
          <p:cNvSpPr txBox="1"/>
          <p:nvPr/>
        </p:nvSpPr>
        <p:spPr>
          <a:xfrm>
            <a:off x="7798085" y="1879063"/>
            <a:ext cx="37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을 포함하는 구의 직경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DFC56D-A744-488C-AAF1-21B444D43CE9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2681555"/>
            <a:ext cx="380144" cy="4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D233F0-ADAB-46C5-BA30-F98CF7E28F96}"/>
              </a:ext>
            </a:extLst>
          </p:cNvPr>
          <p:cNvSpPr txBox="1"/>
          <p:nvPr/>
        </p:nvSpPr>
        <p:spPr>
          <a:xfrm>
            <a:off x="3000054" y="2229492"/>
            <a:ext cx="163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</a:t>
            </a:r>
            <a:r>
              <a:rPr lang="ko-KR" altLang="en-US" dirty="0"/>
              <a:t> </a:t>
            </a:r>
            <a:r>
              <a:rPr lang="en-US" altLang="ko-KR" dirty="0"/>
              <a:t>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40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2944-3337-469C-90EB-62E920F0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Risk Minimization (SRM)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105A63-2DA1-4907-AA7E-2E085F6FC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= Minimize error = flexibility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ko-KR" dirty="0"/>
                  <a:t> = model complexity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105A63-2DA1-4907-AA7E-2E085F6FC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7196C9-DCAC-4672-91C8-75C33C52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51" y="2518753"/>
            <a:ext cx="6413502" cy="4339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397F4-0A96-4B01-9B00-9098CAA668F4}"/>
              </a:ext>
            </a:extLst>
          </p:cNvPr>
          <p:cNvSpPr txBox="1"/>
          <p:nvPr/>
        </p:nvSpPr>
        <p:spPr>
          <a:xfrm>
            <a:off x="8364943" y="431904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CI: confidence interval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5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B6F35-91E4-4DB4-94FC-F078DB4D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5988EF-04C7-47A6-A9F8-E8F9DA66D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37003"/>
            <a:ext cx="9906000" cy="12573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55E111-E728-4206-AE55-1ECD177995E2}"/>
              </a:ext>
            </a:extLst>
          </p:cNvPr>
          <p:cNvCxnSpPr/>
          <p:nvPr/>
        </p:nvCxnSpPr>
        <p:spPr>
          <a:xfrm flipV="1">
            <a:off x="5917915" y="1602769"/>
            <a:ext cx="811658" cy="69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E3A420-D551-441B-BD21-D7BE1385913A}"/>
              </a:ext>
            </a:extLst>
          </p:cNvPr>
          <p:cNvSpPr txBox="1"/>
          <p:nvPr/>
        </p:nvSpPr>
        <p:spPr>
          <a:xfrm>
            <a:off x="6719299" y="1181528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4730F-3653-4F2B-8D43-2B5D12BF0A11}"/>
              </a:ext>
            </a:extLst>
          </p:cNvPr>
          <p:cNvSpPr txBox="1"/>
          <p:nvPr/>
        </p:nvSpPr>
        <p:spPr>
          <a:xfrm>
            <a:off x="838200" y="3294303"/>
            <a:ext cx="112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r>
              <a:rPr lang="ko-KR" altLang="en-US" dirty="0"/>
              <a:t>이 증가하면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flexibility</a:t>
            </a:r>
            <a:r>
              <a:rPr lang="ko-KR" altLang="en-US" dirty="0"/>
              <a:t>가 능가하지만 </a:t>
            </a:r>
            <a:r>
              <a:rPr lang="en-US" altLang="ko-KR" dirty="0"/>
              <a:t>complexity</a:t>
            </a:r>
            <a:r>
              <a:rPr lang="ko-KR" altLang="en-US" dirty="0"/>
              <a:t>도 증가하여 </a:t>
            </a:r>
            <a:r>
              <a:rPr lang="en-US" altLang="ko-KR" dirty="0"/>
              <a:t>test error</a:t>
            </a:r>
            <a:r>
              <a:rPr lang="ko-KR" altLang="en-US" dirty="0"/>
              <a:t>를 증가시킨다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761F83-D62D-4F28-AA4C-84A24B54C948}"/>
              </a:ext>
            </a:extLst>
          </p:cNvPr>
          <p:cNvCxnSpPr/>
          <p:nvPr/>
        </p:nvCxnSpPr>
        <p:spPr>
          <a:xfrm>
            <a:off x="7849456" y="2816188"/>
            <a:ext cx="400692" cy="16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2051DD-F81A-468D-BFC4-60D7946BFAF0}"/>
              </a:ext>
            </a:extLst>
          </p:cNvPr>
          <p:cNvSpPr txBox="1"/>
          <p:nvPr/>
        </p:nvSpPr>
        <p:spPr>
          <a:xfrm>
            <a:off x="8250148" y="2967841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4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5F9-D06B-4849-AD6A-4A0C4F13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Maximize margin!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F876FF-1046-43C1-B3F5-48DCE024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37" y="1400838"/>
            <a:ext cx="8266631" cy="53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39A8EE7-512E-4B87-B806-98127ACCE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98" y="253551"/>
            <a:ext cx="11409403" cy="6350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301303-E4FF-476F-ADD2-180BA2BBBC76}"/>
              </a:ext>
            </a:extLst>
          </p:cNvPr>
          <p:cNvSpPr/>
          <p:nvPr/>
        </p:nvSpPr>
        <p:spPr>
          <a:xfrm>
            <a:off x="760288" y="4808306"/>
            <a:ext cx="4849402" cy="17961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31CB3C-8C67-463B-9AD4-23CB8EB9D1FA}"/>
              </a:ext>
            </a:extLst>
          </p:cNvPr>
          <p:cNvCxnSpPr/>
          <p:nvPr/>
        </p:nvCxnSpPr>
        <p:spPr>
          <a:xfrm>
            <a:off x="5414481" y="6441897"/>
            <a:ext cx="1325366" cy="1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ED39C3-B24F-4367-9375-E3DEA7840B05}"/>
              </a:ext>
            </a:extLst>
          </p:cNvPr>
          <p:cNvSpPr txBox="1"/>
          <p:nvPr/>
        </p:nvSpPr>
        <p:spPr>
          <a:xfrm>
            <a:off x="6891860" y="6419783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Condition</a:t>
            </a:r>
            <a:endParaRPr lang="ko-KR" altLang="en-US" sz="2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65FDF8-234D-4B54-83A9-2886E82058DD}"/>
              </a:ext>
            </a:extLst>
          </p:cNvPr>
          <p:cNvSpPr/>
          <p:nvPr/>
        </p:nvSpPr>
        <p:spPr>
          <a:xfrm>
            <a:off x="2226873" y="1931542"/>
            <a:ext cx="5149972" cy="2170572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806485-F167-4142-8B8C-8909D72DAF47}"/>
              </a:ext>
            </a:extLst>
          </p:cNvPr>
          <p:cNvCxnSpPr/>
          <p:nvPr/>
        </p:nvCxnSpPr>
        <p:spPr>
          <a:xfrm flipH="1">
            <a:off x="3667874" y="4102114"/>
            <a:ext cx="472611" cy="7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6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48E91F-20A6-40D4-BCAE-6FB0AD83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2" y="284991"/>
            <a:ext cx="11863977" cy="62880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5E35-BC2A-4809-8671-6155E610A8A8}"/>
              </a:ext>
            </a:extLst>
          </p:cNvPr>
          <p:cNvSpPr/>
          <p:nvPr/>
        </p:nvSpPr>
        <p:spPr>
          <a:xfrm>
            <a:off x="328773" y="184935"/>
            <a:ext cx="4849402" cy="863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D11DA5-AD53-42FC-8E2C-2973A5277707}"/>
              </a:ext>
            </a:extLst>
          </p:cNvPr>
          <p:cNvSpPr/>
          <p:nvPr/>
        </p:nvSpPr>
        <p:spPr>
          <a:xfrm>
            <a:off x="6332494" y="1047964"/>
            <a:ext cx="1814913" cy="863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279B49-BE62-4C90-9686-0780AD3EDA58}"/>
              </a:ext>
            </a:extLst>
          </p:cNvPr>
          <p:cNvSpPr/>
          <p:nvPr/>
        </p:nvSpPr>
        <p:spPr>
          <a:xfrm>
            <a:off x="4633646" y="2496620"/>
            <a:ext cx="1921266" cy="6735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D40B13-459F-4702-AE57-B47C7C8EEDC1}"/>
              </a:ext>
            </a:extLst>
          </p:cNvPr>
          <p:cNvSpPr/>
          <p:nvPr/>
        </p:nvSpPr>
        <p:spPr>
          <a:xfrm>
            <a:off x="8733035" y="2332234"/>
            <a:ext cx="1921266" cy="109676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915D5-FDA8-4917-8BCD-6190323D1712}"/>
              </a:ext>
            </a:extLst>
          </p:cNvPr>
          <p:cNvSpPr/>
          <p:nvPr/>
        </p:nvSpPr>
        <p:spPr>
          <a:xfrm>
            <a:off x="1034265" y="3075458"/>
            <a:ext cx="1421258" cy="17961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2CDA2-838E-40A8-A370-FCA9F2393E93}"/>
              </a:ext>
            </a:extLst>
          </p:cNvPr>
          <p:cNvSpPr/>
          <p:nvPr/>
        </p:nvSpPr>
        <p:spPr>
          <a:xfrm>
            <a:off x="4859677" y="5681609"/>
            <a:ext cx="1767154" cy="80138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E8C995-5E60-4824-9C29-659510EA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28" y="1313071"/>
            <a:ext cx="1009650" cy="895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BB817A-EB45-4B44-9081-29C95BFDB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686" y="1452521"/>
            <a:ext cx="2628900" cy="5429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C22E79-9087-411E-B010-C46DCEDD7439}"/>
              </a:ext>
            </a:extLst>
          </p:cNvPr>
          <p:cNvCxnSpPr/>
          <p:nvPr/>
        </p:nvCxnSpPr>
        <p:spPr>
          <a:xfrm flipH="1">
            <a:off x="2373330" y="1047964"/>
            <a:ext cx="534257" cy="4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C10A75-4D65-4CAD-BC81-E60FA52FB793}"/>
              </a:ext>
            </a:extLst>
          </p:cNvPr>
          <p:cNvCxnSpPr/>
          <p:nvPr/>
        </p:nvCxnSpPr>
        <p:spPr>
          <a:xfrm flipH="1">
            <a:off x="5859507" y="1551398"/>
            <a:ext cx="472987" cy="13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6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ABEB77-B7B6-4C91-943A-0C11261FC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32" y="221796"/>
            <a:ext cx="10353736" cy="64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251</Words>
  <Application>Microsoft Office PowerPoint</Application>
  <PresentationFormat>와이드스크린</PresentationFormat>
  <Paragraphs>57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Support Vector Machines</vt:lpstr>
      <vt:lpstr>VC dimention</vt:lpstr>
      <vt:lpstr>VC dimension</vt:lpstr>
      <vt:lpstr>Structural Risk Minimization (SRM)</vt:lpstr>
      <vt:lpstr>VC dimention</vt:lpstr>
      <vt:lpstr>Maximize margin!</vt:lpstr>
      <vt:lpstr>PowerPoint 프레젠테이션</vt:lpstr>
      <vt:lpstr>PowerPoint 프레젠테이션</vt:lpstr>
      <vt:lpstr>PowerPoint 프레젠테이션</vt:lpstr>
      <vt:lpstr>PowerPoint 프레젠테이션</vt:lpstr>
      <vt:lpstr>Saddle point of Lagrangian, KKT</vt:lpstr>
      <vt:lpstr>Primal -&gt; Dual formulation</vt:lpstr>
      <vt:lpstr>Dual problem</vt:lpstr>
      <vt:lpstr>Test with new data z</vt:lpstr>
      <vt:lpstr>PowerPoint 프레젠테이션</vt:lpstr>
      <vt:lpstr>Soft Margin SVM</vt:lpstr>
      <vt:lpstr>Changed formula</vt:lpstr>
      <vt:lpstr>PowerPoint 프레젠테이션</vt:lpstr>
      <vt:lpstr>Non-Linear SVM</vt:lpstr>
      <vt:lpstr>Curse of dimensionality</vt:lpstr>
      <vt:lpstr>Kernel function</vt:lpstr>
      <vt:lpstr>New data classifying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김 형규</dc:creator>
  <cp:lastModifiedBy>김 형규</cp:lastModifiedBy>
  <cp:revision>21</cp:revision>
  <dcterms:created xsi:type="dcterms:W3CDTF">2018-12-03T12:17:32Z</dcterms:created>
  <dcterms:modified xsi:type="dcterms:W3CDTF">2018-12-04T14:29:40Z</dcterms:modified>
</cp:coreProperties>
</file>