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3" r:id="rId9"/>
    <p:sldId id="259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0725-7FDB-4FE3-A96D-592AD86BF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E307E-6914-4048-8700-32A9982D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63F9-2352-4B9D-B6BD-E1E1AED1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C0813-45C6-4D03-B2DE-7E92C33D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E8876-B9D9-4E30-9B3A-45ADDFE6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01030-3CC8-4E45-9966-D3115A1D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5E934-4BCE-42BC-9A23-0E5A7A7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0C133-50FF-4B21-9EAC-47784385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D7327-3447-44CD-AC23-1115DAC1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67DA6-463D-4C38-9D93-0668D5D4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AB4140-D75D-45A1-8905-79035C34D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A8941-2D45-4056-B711-F95A388D8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2710-0CA6-4236-A9ED-020DAC35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1BF8B-2C22-48D4-86C9-D0372F3F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A6083-A27A-4173-9751-F49C739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B8DB-39A8-4ED5-BE5D-BFBC31C7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D922-EF00-416C-AB84-97FD1B2B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4E0AA-17CA-4524-B12A-E12C0BAE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1ADC8-6D90-482B-B061-3A657A99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3352-1254-4219-94FE-156674B0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3FBC7-B859-4C6F-B8D6-A5813B6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EB7CB-8771-46DB-B5B0-161D356F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6F70C-0668-4A37-AA68-E53882B0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627A8-7D8B-4214-B875-5FFE20D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F27F-D068-46BF-B1F4-1EE9FA8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8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9595-46C8-42C2-96C6-B52435E3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4A66-7F6A-44F5-8B54-656DE430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B09C5-7D4A-4444-B075-13799BAE2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FCD4D-02E2-487A-B7CC-21CB54DC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72F5D-EC4C-4078-96E1-6D19A76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8A374-302F-4BBB-91DD-943416DA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3183-7FD8-4530-AFED-DA9DA858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D2EFC-C028-4836-BD84-4AAC45A0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00C10-7126-4539-BEE7-FBF1BCF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32512-5D4F-4F59-9903-3DF781893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801A5-F945-49E3-8FDA-ECE24C4B2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670C4-7108-422C-8068-AFEDB4CB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93679-0815-404B-A016-E05998A8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CD617A-4301-47B5-AE12-663DDC7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D27F-42B4-422D-9D8B-47FCA8AF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43188-82EC-403A-B206-71AE843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06AB9-2653-4A16-AA9A-819C49C0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3DB8A-EC16-4D76-8CA0-ED9E787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5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0A662-3978-41F6-A11A-D195779D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01291-4C68-433F-AB74-F76C7976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D86144-EFD8-4DCC-882E-0A11A1F0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DEA1-40FE-471F-9A4D-878E2A44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17181-1D55-41EB-BF79-EB419BBD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60F08-5C52-4714-BB19-2E2FC0CF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68C5D-296D-46B2-9458-53908876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31F7B-D1A4-42D8-A0D7-2645A01D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FAAAA-6F2F-4592-8ED8-B576606C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6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B675-684A-4395-9A81-503E561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4DDE53-E634-49DA-985D-7E0EBA442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E5B8A-62A2-4D9E-94B2-4414C92AB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E2C18-5F93-4BD8-A4CC-AD5202AB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A7B77-96AB-49AD-9D86-59C06DA8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6C7B3-2408-4C5E-ACB4-6395B9CE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AF6D0D-9BCB-4416-ACAF-B324E10C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65063-CB03-4C51-9A77-5FC0357E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2CF9C-4ED5-493B-9B29-8142E001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6F3F5-83FF-48B2-9A39-7E9F0FA7A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A4AC-05B3-419B-96EC-CA020177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3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CART&amp;action=edit&amp;redlink=1" TargetMode="External"/><Relationship Id="rId2" Type="http://schemas.openxmlformats.org/officeDocument/2006/relationships/hyperlink" Target="https://ko.wikipedia.org/wiki/%EB%B0%B0%EA%B9%8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E6F4-E4CD-440F-A891-B0979BB2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50A34-EAAC-4FA4-9A72-FD8A7EE7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6268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Supervised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분류 트리분석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회기 트리분석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ID3, C4.5, C5.0</a:t>
            </a:r>
            <a:endParaRPr lang="ko-KR" altLang="en-US" dirty="0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87E66F4E-CB56-4934-BFEA-46E37A7B7C62}"/>
              </a:ext>
            </a:extLst>
          </p:cNvPr>
          <p:cNvSpPr/>
          <p:nvPr/>
        </p:nvSpPr>
        <p:spPr>
          <a:xfrm>
            <a:off x="3900237" y="1806365"/>
            <a:ext cx="180975" cy="55245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FF5A-BF8D-4D55-BFA6-3E03D7AF389D}"/>
              </a:ext>
            </a:extLst>
          </p:cNvPr>
          <p:cNvSpPr txBox="1"/>
          <p:nvPr/>
        </p:nvSpPr>
        <p:spPr>
          <a:xfrm>
            <a:off x="4081212" y="1899734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Classification And Regression Tree, CART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9DD294-8826-4A41-8498-34E8AD131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9400"/>
              </p:ext>
            </p:extLst>
          </p:nvPr>
        </p:nvGraphicFramePr>
        <p:xfrm>
          <a:off x="2032000" y="3184655"/>
          <a:ext cx="8127999" cy="331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3703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41727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6460691"/>
                    </a:ext>
                  </a:extLst>
                </a:gridCol>
              </a:tblGrid>
              <a:tr h="10420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splitting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47801"/>
                  </a:ext>
                </a:extLst>
              </a:tr>
              <a:tr h="1135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기계학습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ID3,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C4.5,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Entropy, inf gain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08329"/>
                  </a:ext>
                </a:extLst>
              </a:tr>
              <a:tr h="1135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gini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0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4CAD0-104F-4A3B-9D48-98C487A7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24185-9524-4A61-85A4-66BE9E22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forest</a:t>
            </a:r>
          </a:p>
          <a:p>
            <a:r>
              <a:rPr lang="en-US" altLang="ko-KR" dirty="0"/>
              <a:t>Boost tree</a:t>
            </a:r>
          </a:p>
          <a:p>
            <a:r>
              <a:rPr lang="ko-KR" altLang="en-US" dirty="0"/>
              <a:t>회전 </a:t>
            </a:r>
            <a:r>
              <a:rPr lang="ko-KR" altLang="en-US" dirty="0" err="1"/>
              <a:t>포레스트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77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8BF82-92C5-4894-A764-2CE82D7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85EA2-0DBF-4C45-8BCC-C8C274D5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 노드 최적화</a:t>
            </a:r>
            <a:r>
              <a:rPr lang="en-US" altLang="ko-KR" dirty="0"/>
              <a:t>(randomized node optimization, RNO)</a:t>
            </a:r>
            <a:r>
              <a:rPr lang="ko-KR" altLang="en-US" dirty="0"/>
              <a:t>와 </a:t>
            </a:r>
            <a:r>
              <a:rPr lang="ko-KR" altLang="en-US" dirty="0" err="1">
                <a:hlinkClick r:id="rId2" tooltip="배깅"/>
              </a:rPr>
              <a:t>배깅</a:t>
            </a:r>
            <a:r>
              <a:rPr lang="en-US" altLang="ko-KR" dirty="0"/>
              <a:t>(bootstrap aggregating, bagging)</a:t>
            </a:r>
            <a:r>
              <a:rPr lang="ko-KR" altLang="en-US" dirty="0"/>
              <a:t>을 결합한 방법과 같은 </a:t>
            </a:r>
            <a:r>
              <a:rPr lang="en-US" altLang="ko-KR" dirty="0">
                <a:hlinkClick r:id="rId3" tooltip="CART (없는 문서)"/>
              </a:rPr>
              <a:t>CART</a:t>
            </a:r>
            <a:r>
              <a:rPr lang="en-US" altLang="ko-KR" dirty="0"/>
              <a:t>(classification and regression tree)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Robust to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62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3F64-7030-490D-B923-50543A83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Most often used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89A85-B7EB-417B-90BF-1EF8FB86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ID3 -&gt; C4.5 -&gt; C5.0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0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B5A50-C2A9-495A-BEDC-6E63E0A3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00D4-3639-4F54-99E6-18BFD8CE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EC576-ED07-431A-9008-AACD1E1E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12405B-EF58-44ED-A772-E64E3908E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00"/>
            <a:ext cx="3209925" cy="4095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2156EE-96F9-48FA-B3E1-F5A5C2733391}"/>
              </a:ext>
            </a:extLst>
          </p:cNvPr>
          <p:cNvCxnSpPr/>
          <p:nvPr/>
        </p:nvCxnSpPr>
        <p:spPr>
          <a:xfrm>
            <a:off x="1905000" y="2000250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083944-4FE3-4217-91C3-B1CD6BC77DB3}"/>
              </a:ext>
            </a:extLst>
          </p:cNvPr>
          <p:cNvCxnSpPr>
            <a:cxnSpLocks/>
          </p:cNvCxnSpPr>
          <p:nvPr/>
        </p:nvCxnSpPr>
        <p:spPr>
          <a:xfrm>
            <a:off x="3724275" y="2000250"/>
            <a:ext cx="190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2B28EE-2B5C-44C1-9D48-364E3E9EED4D}"/>
              </a:ext>
            </a:extLst>
          </p:cNvPr>
          <p:cNvSpPr txBox="1"/>
          <p:nvPr/>
        </p:nvSpPr>
        <p:spPr>
          <a:xfrm>
            <a:off x="1905000" y="2247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E5FCA-03ED-4FEF-A5D4-ED4E5879CDF2}"/>
              </a:ext>
            </a:extLst>
          </p:cNvPr>
          <p:cNvSpPr txBox="1"/>
          <p:nvPr/>
        </p:nvSpPr>
        <p:spPr>
          <a:xfrm>
            <a:off x="3524250" y="2247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변수</a:t>
            </a: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B2804F15-AA85-4F2B-A2A0-A5972BE1B2A3}"/>
              </a:ext>
            </a:extLst>
          </p:cNvPr>
          <p:cNvSpPr/>
          <p:nvPr/>
        </p:nvSpPr>
        <p:spPr>
          <a:xfrm>
            <a:off x="2547499" y="2662243"/>
            <a:ext cx="1428750" cy="3074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E5D8D-348E-4515-A7F2-ADE94F54D2F2}"/>
              </a:ext>
            </a:extLst>
          </p:cNvPr>
          <p:cNvSpPr txBox="1"/>
          <p:nvPr/>
        </p:nvSpPr>
        <p:spPr>
          <a:xfrm>
            <a:off x="2747962" y="3012043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8CBB0-DAFD-48B3-A201-D293C442C4C3}"/>
              </a:ext>
            </a:extLst>
          </p:cNvPr>
          <p:cNvSpPr txBox="1"/>
          <p:nvPr/>
        </p:nvSpPr>
        <p:spPr>
          <a:xfrm>
            <a:off x="952500" y="3952875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x1:</a:t>
            </a:r>
            <a:r>
              <a:rPr lang="ko-KR" altLang="en-US" dirty="0"/>
              <a:t>성별</a:t>
            </a:r>
            <a:r>
              <a:rPr lang="en-US" altLang="ko-KR" dirty="0"/>
              <a:t>, x2:</a:t>
            </a:r>
            <a:r>
              <a:rPr lang="ko-KR" altLang="en-US" dirty="0"/>
              <a:t>나이</a:t>
            </a:r>
            <a:r>
              <a:rPr lang="en-US" altLang="ko-KR" dirty="0"/>
              <a:t>, x3:</a:t>
            </a:r>
            <a:r>
              <a:rPr lang="ko-KR" altLang="en-US" dirty="0"/>
              <a:t>가족 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Y: </a:t>
            </a:r>
            <a:r>
              <a:rPr lang="ko-KR" altLang="en-US" dirty="0"/>
              <a:t>사망여부</a:t>
            </a:r>
          </a:p>
        </p:txBody>
      </p:sp>
    </p:spTree>
    <p:extLst>
      <p:ext uri="{BB962C8B-B14F-4D97-AF65-F5344CB8AC3E}">
        <p14:creationId xmlns:p14="http://schemas.microsoft.com/office/powerpoint/2010/main" val="16486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CA51A-40A2-4E2F-BCAE-6E26DA3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F94B01-A007-43D6-8BA1-9933CC5C4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87" y="1943894"/>
            <a:ext cx="5000625" cy="411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EF4B80-E13A-4284-A4D5-0C44C0FC0A54}"/>
              </a:ext>
            </a:extLst>
          </p:cNvPr>
          <p:cNvCxnSpPr/>
          <p:nvPr/>
        </p:nvCxnSpPr>
        <p:spPr>
          <a:xfrm>
            <a:off x="2838450" y="2390775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388FBA-EFEB-482B-BF1D-7051C9942526}"/>
              </a:ext>
            </a:extLst>
          </p:cNvPr>
          <p:cNvSpPr txBox="1"/>
          <p:nvPr/>
        </p:nvSpPr>
        <p:spPr>
          <a:xfrm>
            <a:off x="1548545" y="2206109"/>
            <a:ext cx="128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F3B0B6-31B7-49BC-87DB-1F785F0FF055}"/>
              </a:ext>
            </a:extLst>
          </p:cNvPr>
          <p:cNvCxnSpPr/>
          <p:nvPr/>
        </p:nvCxnSpPr>
        <p:spPr>
          <a:xfrm>
            <a:off x="2194780" y="4543425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1225BF-7553-459A-9933-C698F2E2B29D}"/>
              </a:ext>
            </a:extLst>
          </p:cNvPr>
          <p:cNvSpPr txBox="1"/>
          <p:nvPr/>
        </p:nvSpPr>
        <p:spPr>
          <a:xfrm>
            <a:off x="197451" y="4640818"/>
            <a:ext cx="28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node, terminal node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E20050-7E81-41E6-9624-72C697C8A33D}"/>
              </a:ext>
            </a:extLst>
          </p:cNvPr>
          <p:cNvCxnSpPr/>
          <p:nvPr/>
        </p:nvCxnSpPr>
        <p:spPr>
          <a:xfrm flipH="1">
            <a:off x="2971800" y="4543425"/>
            <a:ext cx="923925" cy="9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764EE4-2C9C-43AF-879B-CE266BD150D8}"/>
              </a:ext>
            </a:extLst>
          </p:cNvPr>
          <p:cNvSpPr txBox="1"/>
          <p:nvPr/>
        </p:nvSpPr>
        <p:spPr>
          <a:xfrm>
            <a:off x="2163243" y="558311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Class</a:t>
            </a:r>
            <a:r>
              <a:rPr lang="en-US" altLang="ko-KR" dirty="0"/>
              <a:t> label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A53D89-8964-4D4C-B79F-4B74C9FB09A3}"/>
              </a:ext>
            </a:extLst>
          </p:cNvPr>
          <p:cNvCxnSpPr/>
          <p:nvPr/>
        </p:nvCxnSpPr>
        <p:spPr>
          <a:xfrm>
            <a:off x="2194780" y="3524250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5F0276-7B30-49CB-961B-941A8D3FC039}"/>
              </a:ext>
            </a:extLst>
          </p:cNvPr>
          <p:cNvSpPr txBox="1"/>
          <p:nvPr/>
        </p:nvSpPr>
        <p:spPr>
          <a:xfrm>
            <a:off x="838200" y="3339584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2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32104FF-6644-431C-804B-CC8B32D3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68" y="1232604"/>
            <a:ext cx="3781425" cy="7514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A97A95-FBA2-4D50-8B67-540ABCCD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C93730-5E12-4F00-ACFC-67D95549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810000" cy="3905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DB4E4F-367B-4EF8-9CE2-21CF73B345B9}"/>
              </a:ext>
            </a:extLst>
          </p:cNvPr>
          <p:cNvCxnSpPr/>
          <p:nvPr/>
        </p:nvCxnSpPr>
        <p:spPr>
          <a:xfrm flipV="1">
            <a:off x="3898232" y="1071750"/>
            <a:ext cx="336884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81D86A-B854-450D-A2F4-C39AED60CC30}"/>
              </a:ext>
            </a:extLst>
          </p:cNvPr>
          <p:cNvSpPr txBox="1"/>
          <p:nvPr/>
        </p:nvSpPr>
        <p:spPr>
          <a:xfrm>
            <a:off x="4174958" y="7517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7E411-C30E-432B-8AEE-D1068E9538C0}"/>
              </a:ext>
            </a:extLst>
          </p:cNvPr>
          <p:cNvSpPr txBox="1"/>
          <p:nvPr/>
        </p:nvSpPr>
        <p:spPr>
          <a:xfrm>
            <a:off x="5245768" y="751756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10E27-2048-4D30-B813-821087362E45}"/>
              </a:ext>
            </a:extLst>
          </p:cNvPr>
          <p:cNvSpPr txBox="1"/>
          <p:nvPr/>
        </p:nvSpPr>
        <p:spPr>
          <a:xfrm>
            <a:off x="5245768" y="2957450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E5C7E8-6527-46AB-AFF7-97DFB46EE297}"/>
              </a:ext>
            </a:extLst>
          </p:cNvPr>
          <p:cNvCxnSpPr>
            <a:cxnSpLocks/>
          </p:cNvCxnSpPr>
          <p:nvPr/>
        </p:nvCxnSpPr>
        <p:spPr>
          <a:xfrm flipH="1">
            <a:off x="1587764" y="3679875"/>
            <a:ext cx="2094719" cy="228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24F047-3CBB-4BAC-B938-6D5243F94437}"/>
              </a:ext>
            </a:extLst>
          </p:cNvPr>
          <p:cNvSpPr txBox="1"/>
          <p:nvPr/>
        </p:nvSpPr>
        <p:spPr>
          <a:xfrm>
            <a:off x="838200" y="616553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Splitting line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2C89D-49D4-40F7-8007-59FC34B8B8C6}"/>
              </a:ext>
            </a:extLst>
          </p:cNvPr>
          <p:cNvSpPr txBox="1"/>
          <p:nvPr/>
        </p:nvSpPr>
        <p:spPr>
          <a:xfrm>
            <a:off x="5245768" y="4140599"/>
            <a:ext cx="283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Pk,Ri</a:t>
            </a:r>
            <a:r>
              <a:rPr lang="en-US" altLang="ko-KR" dirty="0"/>
              <a:t>: </a:t>
            </a:r>
            <a:r>
              <a:rPr lang="ko-KR" altLang="en-US" dirty="0"/>
              <a:t>범주안에 속한 비율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F0AA48-0E41-43EA-A1F1-427CB157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68" y="2215094"/>
            <a:ext cx="3717257" cy="5461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912506-7EB2-4648-B0D8-2BE81609C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768" y="4454752"/>
            <a:ext cx="6702386" cy="5483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5E070E-AE56-47C7-A3EF-CE5236569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768" y="3419582"/>
            <a:ext cx="5095875" cy="751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EE5464-CD1D-4686-8C90-099E60DB02D9}"/>
              </a:ext>
            </a:extLst>
          </p:cNvPr>
          <p:cNvSpPr txBox="1"/>
          <p:nvPr/>
        </p:nvSpPr>
        <p:spPr>
          <a:xfrm>
            <a:off x="5245768" y="1892653"/>
            <a:ext cx="26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r>
              <a:rPr lang="en-US" altLang="ko-KR" dirty="0"/>
              <a:t>: </a:t>
            </a:r>
            <a:r>
              <a:rPr lang="ko-KR" altLang="en-US" dirty="0"/>
              <a:t>범주안에 속한 비율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A1B79-F5B7-4467-A005-4E042433CF21}"/>
              </a:ext>
            </a:extLst>
          </p:cNvPr>
          <p:cNvSpPr txBox="1"/>
          <p:nvPr/>
        </p:nvSpPr>
        <p:spPr>
          <a:xfrm>
            <a:off x="5245768" y="5639484"/>
            <a:ext cx="6306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gain:</a:t>
            </a:r>
          </a:p>
          <a:p>
            <a:r>
              <a:rPr lang="en-US" altLang="ko-KR" dirty="0"/>
              <a:t>Before entropy(A) – After entropy(A)</a:t>
            </a:r>
          </a:p>
          <a:p>
            <a:r>
              <a:rPr lang="en-US" altLang="ko-KR" dirty="0"/>
              <a:t>(choose attribute that results in greatest information gain)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많은 </a:t>
            </a:r>
            <a:r>
              <a:rPr lang="en-US" altLang="ko-KR" dirty="0"/>
              <a:t>attribute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r>
              <a:rPr lang="ko-KR" altLang="en-US" dirty="0"/>
              <a:t>를 가지는 </a:t>
            </a:r>
            <a:r>
              <a:rPr lang="en-US" altLang="ko-KR" dirty="0"/>
              <a:t>attribution</a:t>
            </a:r>
            <a:r>
              <a:rPr lang="ko-KR" altLang="en-US" dirty="0"/>
              <a:t>을 선호함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96017-25A3-46DF-AA60-5C8560C35FEE}"/>
              </a:ext>
            </a:extLst>
          </p:cNvPr>
          <p:cNvSpPr txBox="1"/>
          <p:nvPr/>
        </p:nvSpPr>
        <p:spPr>
          <a:xfrm>
            <a:off x="5251068" y="4877777"/>
            <a:ext cx="1853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Ep: 0 -&gt; pure</a:t>
            </a:r>
          </a:p>
          <a:p>
            <a:r>
              <a:rPr lang="en-US" altLang="ko-KR" dirty="0"/>
              <a:t>Ep: 1 -&gt; impure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0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B6E26-29B4-4A40-B515-10D66A8A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criterion for attribute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3F697-71AC-4320-B22F-492288C8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one which will result in the </a:t>
            </a:r>
            <a:r>
              <a:rPr lang="en-US" altLang="ko-KR" b="1" dirty="0"/>
              <a:t>smallest tree</a:t>
            </a:r>
          </a:p>
          <a:p>
            <a:r>
              <a:rPr lang="en-US" altLang="ko-KR" dirty="0"/>
              <a:t>Heuristic: choose the </a:t>
            </a:r>
            <a:r>
              <a:rPr lang="en-US" altLang="ko-KR" dirty="0" err="1"/>
              <a:t>arrtribute</a:t>
            </a:r>
            <a:r>
              <a:rPr lang="en-US" altLang="ko-KR" dirty="0"/>
              <a:t> that produces the “</a:t>
            </a:r>
            <a:r>
              <a:rPr lang="en-US" altLang="ko-KR" b="1" dirty="0"/>
              <a:t>purest</a:t>
            </a:r>
            <a:r>
              <a:rPr lang="en-US" altLang="ko-KR" dirty="0"/>
              <a:t>” nodes</a:t>
            </a:r>
          </a:p>
          <a:p>
            <a:r>
              <a:rPr lang="en-US" altLang="ko-KR" dirty="0"/>
              <a:t>Choose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attribute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b="1" dirty="0" err="1"/>
              <a:t>greates</a:t>
            </a:r>
            <a:r>
              <a:rPr lang="ko-KR" altLang="en-US" b="1" dirty="0"/>
              <a:t> </a:t>
            </a:r>
            <a:r>
              <a:rPr lang="en-US" altLang="ko-KR" b="1" dirty="0"/>
              <a:t>information</a:t>
            </a:r>
            <a:r>
              <a:rPr lang="ko-KR" altLang="en-US" b="1" dirty="0"/>
              <a:t> </a:t>
            </a:r>
            <a:r>
              <a:rPr lang="en-US" altLang="ko-KR" b="1" dirty="0"/>
              <a:t>gain</a:t>
            </a:r>
          </a:p>
          <a:p>
            <a:pPr marL="0" indent="0">
              <a:buNone/>
            </a:pPr>
            <a:r>
              <a:rPr lang="en-US" altLang="ko-KR" b="1" dirty="0"/>
              <a:t>(</a:t>
            </a:r>
            <a:r>
              <a:rPr lang="ko-KR" altLang="en-US" b="1" dirty="0"/>
              <a:t>다양한 속성값을 가지는 </a:t>
            </a:r>
            <a:r>
              <a:rPr lang="en-US" altLang="ko-KR" b="1" dirty="0" err="1"/>
              <a:t>attribut</a:t>
            </a:r>
            <a:r>
              <a:rPr lang="ko-KR" altLang="en-US" b="1" dirty="0"/>
              <a:t>선호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Choose the </a:t>
            </a:r>
            <a:r>
              <a:rPr lang="en-US" altLang="ko-KR" dirty="0" err="1"/>
              <a:t>arrtibute</a:t>
            </a:r>
            <a:r>
              <a:rPr lang="en-US" altLang="ko-KR" dirty="0"/>
              <a:t> that results in </a:t>
            </a:r>
            <a:r>
              <a:rPr lang="en-US" altLang="ko-KR" b="1" dirty="0"/>
              <a:t>greatest Gain Ratio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17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A4B5C-061A-4967-B882-69BAF074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 ratio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A405D1-CD50-4EFD-9C11-7F5C12AE6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7500"/>
            <a:ext cx="5153575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8967E0-B594-482B-8451-8926A829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27" y="1715294"/>
            <a:ext cx="5367338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58F7-CCF1-4581-AD2E-06E8224FA5E7}"/>
              </a:ext>
            </a:extLst>
          </p:cNvPr>
          <p:cNvSpPr txBox="1"/>
          <p:nvPr/>
        </p:nvSpPr>
        <p:spPr>
          <a:xfrm>
            <a:off x="6410960" y="4074160"/>
            <a:ext cx="2952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Each leaf node is </a:t>
            </a:r>
            <a:r>
              <a:rPr lang="en-US" altLang="ko-KR" b="1" dirty="0"/>
              <a:t>Pure</a:t>
            </a:r>
          </a:p>
          <a:p>
            <a:endParaRPr lang="en-US" altLang="ko-KR" dirty="0"/>
          </a:p>
          <a:p>
            <a:r>
              <a:rPr lang="en-US" altLang="ko-KR" b="1" dirty="0"/>
              <a:t>Maximal</a:t>
            </a:r>
            <a:r>
              <a:rPr lang="en-US" altLang="ko-KR" dirty="0"/>
              <a:t> </a:t>
            </a:r>
            <a:r>
              <a:rPr lang="en-US" altLang="ko-KR" dirty="0" err="1"/>
              <a:t>Infromation</a:t>
            </a:r>
            <a:r>
              <a:rPr lang="en-US" altLang="ko-KR" dirty="0"/>
              <a:t> gain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46B14C-DF90-4AD8-8262-166E71065B48}"/>
              </a:ext>
            </a:extLst>
          </p:cNvPr>
          <p:cNvSpPr/>
          <p:nvPr/>
        </p:nvSpPr>
        <p:spPr>
          <a:xfrm>
            <a:off x="838200" y="6202045"/>
            <a:ext cx="11430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D6C3C-EDC5-44C2-AA8D-A94F58EE784A}"/>
              </a:ext>
            </a:extLst>
          </p:cNvPr>
          <p:cNvSpPr txBox="1"/>
          <p:nvPr/>
        </p:nvSpPr>
        <p:spPr>
          <a:xfrm>
            <a:off x="2066925" y="5974239"/>
            <a:ext cx="9466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Gain ratio reduces its bias on high-branch attribute</a:t>
            </a:r>
          </a:p>
          <a:p>
            <a:r>
              <a:rPr lang="en-US" altLang="ko-KR" sz="2400" dirty="0">
                <a:solidFill>
                  <a:schemeClr val="accent1"/>
                </a:solidFill>
              </a:rPr>
              <a:t>(</a:t>
            </a:r>
            <a:r>
              <a:rPr lang="ko-KR" altLang="en-US" sz="2400" dirty="0">
                <a:solidFill>
                  <a:schemeClr val="accent1"/>
                </a:solidFill>
              </a:rPr>
              <a:t>너무 과도한 </a:t>
            </a:r>
            <a:r>
              <a:rPr lang="en-US" altLang="ko-KR" sz="2400" dirty="0">
                <a:solidFill>
                  <a:schemeClr val="accent1"/>
                </a:solidFill>
              </a:rPr>
              <a:t>information gain</a:t>
            </a:r>
            <a:r>
              <a:rPr lang="ko-KR" altLang="en-US" sz="2400" dirty="0">
                <a:solidFill>
                  <a:schemeClr val="accent1"/>
                </a:solidFill>
              </a:rPr>
              <a:t>값을 가지는 </a:t>
            </a:r>
            <a:r>
              <a:rPr lang="en-US" altLang="ko-KR" sz="2400" dirty="0">
                <a:solidFill>
                  <a:schemeClr val="accent1"/>
                </a:solidFill>
              </a:rPr>
              <a:t>attribute </a:t>
            </a:r>
            <a:r>
              <a:rPr lang="ko-KR" altLang="en-US" sz="2400" dirty="0">
                <a:solidFill>
                  <a:schemeClr val="accent1"/>
                </a:solidFill>
              </a:rPr>
              <a:t>를 </a:t>
            </a:r>
            <a:r>
              <a:rPr lang="ko-KR" altLang="en-US" sz="2400" dirty="0" err="1">
                <a:solidFill>
                  <a:schemeClr val="accent1"/>
                </a:solidFill>
              </a:rPr>
              <a:t>약화시켜줌</a:t>
            </a:r>
            <a:r>
              <a:rPr lang="en-US" altLang="ko-KR" sz="2400" dirty="0">
                <a:solidFill>
                  <a:schemeClr val="accent1"/>
                </a:solidFill>
              </a:rPr>
              <a:t>)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5A22BB-FE0E-441A-999C-89A5691E9878}"/>
              </a:ext>
            </a:extLst>
          </p:cNvPr>
          <p:cNvCxnSpPr>
            <a:cxnSpLocks/>
          </p:cNvCxnSpPr>
          <p:nvPr/>
        </p:nvCxnSpPr>
        <p:spPr>
          <a:xfrm>
            <a:off x="6896100" y="1587500"/>
            <a:ext cx="714375" cy="80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F56268-123B-4F3E-926E-D98EB4B3742D}"/>
              </a:ext>
            </a:extLst>
          </p:cNvPr>
          <p:cNvSpPr txBox="1"/>
          <p:nvPr/>
        </p:nvSpPr>
        <p:spPr>
          <a:xfrm>
            <a:off x="6467655" y="115034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High -branch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1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D7EAB-C9A2-4A78-BBBE-8CA767BF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 ratio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87911-B0DC-4044-92F4-692A581B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9500"/>
          </a:xfrm>
        </p:spPr>
        <p:txBody>
          <a:bodyPr/>
          <a:lstStyle/>
          <a:p>
            <a:r>
              <a:rPr lang="en-US" altLang="ko-KR" dirty="0"/>
              <a:t>Large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evenly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</a:p>
          <a:p>
            <a:r>
              <a:rPr lang="en-US" altLang="ko-KR" dirty="0"/>
              <a:t>Small when all data belong to one branch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5CAF7-B54E-4C1F-9A17-589FF680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062"/>
            <a:ext cx="6081150" cy="357339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A62083-9D3C-462F-B97F-37C45943454D}"/>
              </a:ext>
            </a:extLst>
          </p:cNvPr>
          <p:cNvCxnSpPr/>
          <p:nvPr/>
        </p:nvCxnSpPr>
        <p:spPr>
          <a:xfrm flipH="1">
            <a:off x="5943600" y="3429000"/>
            <a:ext cx="107632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D44B6E-D2FB-4C5F-9B3B-7FE8C2E63A27}"/>
              </a:ext>
            </a:extLst>
          </p:cNvPr>
          <p:cNvSpPr txBox="1"/>
          <p:nvPr/>
        </p:nvSpPr>
        <p:spPr>
          <a:xfrm>
            <a:off x="7200900" y="3295650"/>
            <a:ext cx="295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num of each branch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AB662F-7D25-4286-8E69-5FD4EDBD48A7}"/>
              </a:ext>
            </a:extLst>
          </p:cNvPr>
          <p:cNvCxnSpPr>
            <a:cxnSpLocks/>
          </p:cNvCxnSpPr>
          <p:nvPr/>
        </p:nvCxnSpPr>
        <p:spPr>
          <a:xfrm flipH="1">
            <a:off x="5905501" y="4497355"/>
            <a:ext cx="129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E22D91-7BC2-44AE-B346-BD94E081967C}"/>
              </a:ext>
            </a:extLst>
          </p:cNvPr>
          <p:cNvSpPr txBox="1"/>
          <p:nvPr/>
        </p:nvSpPr>
        <p:spPr>
          <a:xfrm>
            <a:off x="7200900" y="431268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data num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47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8CD3-709B-43BF-AF40-C3880A8A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Gini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F219E33D-D197-4EB6-8982-5B64EE35D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12392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Gini(T) =</a:t>
                </a:r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pt-BR" altLang="ko-KR" dirty="0"/>
                              <m:t> </m:t>
                            </m:r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ko-KR" dirty="0"/>
                  <a:t> =1 -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F219E33D-D197-4EB6-8982-5B64EE35D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1239284"/>
              </a:xfrm>
              <a:blipFill>
                <a:blip r:embed="rId2"/>
                <a:stretch>
                  <a:fillRect l="-1043" t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88A389-89A2-4D5C-A017-0D17576CFA71}"/>
              </a:ext>
            </a:extLst>
          </p:cNvPr>
          <p:cNvSpPr txBox="1"/>
          <p:nvPr/>
        </p:nvSpPr>
        <p:spPr>
          <a:xfrm>
            <a:off x="838200" y="1690688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 before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0B9F7-A036-452E-8951-F9FEA55E8355}"/>
              </a:ext>
            </a:extLst>
          </p:cNvPr>
          <p:cNvSpPr txBox="1"/>
          <p:nvPr/>
        </p:nvSpPr>
        <p:spPr>
          <a:xfrm>
            <a:off x="838200" y="3557588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 after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5">
                <a:extLst>
                  <a:ext uri="{FF2B5EF4-FFF2-40B4-BE49-F238E27FC236}">
                    <a16:creationId xmlns:a16="http://schemas.microsoft.com/office/drawing/2014/main" id="{F55A1570-913E-4A5A-BA74-16A0272456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03687"/>
                <a:ext cx="10515600" cy="544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5">
                <a:extLst>
                  <a:ext uri="{FF2B5EF4-FFF2-40B4-BE49-F238E27FC236}">
                    <a16:creationId xmlns:a16="http://schemas.microsoft.com/office/drawing/2014/main" id="{F55A1570-913E-4A5A-BA74-16A027245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3687"/>
                <a:ext cx="10515600" cy="544513"/>
              </a:xfrm>
              <a:prstGeom prst="rect">
                <a:avLst/>
              </a:prstGeom>
              <a:blipFill>
                <a:blip r:embed="rId6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881E3-1CEF-4DB2-87A5-5F3B851B2713}"/>
                  </a:ext>
                </a:extLst>
              </p:cNvPr>
              <p:cNvSpPr txBox="1"/>
              <p:nvPr/>
            </p:nvSpPr>
            <p:spPr>
              <a:xfrm>
                <a:off x="1028700" y="5362575"/>
                <a:ext cx="515756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chosen to split the node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881E3-1CEF-4DB2-87A5-5F3B851B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362575"/>
                <a:ext cx="5157566" cy="390748"/>
              </a:xfrm>
              <a:prstGeom prst="rect">
                <a:avLst/>
              </a:prstGeom>
              <a:blipFill>
                <a:blip r:embed="rId7"/>
                <a:stretch>
                  <a:fillRect l="-1064" t="-10938" r="-236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7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47F8-EED7-4D38-BCF5-DA4330C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aggregating(bagging)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D25F0-A98E-4C2C-8692-2E583C09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Avoid overfitting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492A8-DF55-4AD5-9D5F-B3D47606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800350"/>
            <a:ext cx="10715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20855</TotalTime>
  <Words>317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Decision tree</vt:lpstr>
      <vt:lpstr>학습법</vt:lpstr>
      <vt:lpstr>graph</vt:lpstr>
      <vt:lpstr>Entropy</vt:lpstr>
      <vt:lpstr>A criterion for attribute selection</vt:lpstr>
      <vt:lpstr>Gain ratio</vt:lpstr>
      <vt:lpstr>Gain ratio</vt:lpstr>
      <vt:lpstr>Gini</vt:lpstr>
      <vt:lpstr>Bootstrap aggregating(bagging)</vt:lpstr>
      <vt:lpstr>Ensemble learning methods</vt:lpstr>
      <vt:lpstr>Random forest</vt:lpstr>
      <vt:lpstr>Most often used algorithm</vt:lpstr>
      <vt:lpstr>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형규 김</dc:creator>
  <cp:lastModifiedBy>형규 김</cp:lastModifiedBy>
  <cp:revision>30</cp:revision>
  <dcterms:created xsi:type="dcterms:W3CDTF">2018-09-17T03:12:19Z</dcterms:created>
  <dcterms:modified xsi:type="dcterms:W3CDTF">2018-11-04T05:02:07Z</dcterms:modified>
</cp:coreProperties>
</file>