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62" r:id="rId4"/>
    <p:sldId id="265" r:id="rId5"/>
    <p:sldId id="267" r:id="rId6"/>
    <p:sldId id="275" r:id="rId7"/>
    <p:sldId id="280" r:id="rId8"/>
    <p:sldId id="269" r:id="rId9"/>
    <p:sldId id="272" r:id="rId10"/>
    <p:sldId id="281" r:id="rId11"/>
    <p:sldId id="276" r:id="rId12"/>
    <p:sldId id="277" r:id="rId13"/>
    <p:sldId id="270" r:id="rId14"/>
    <p:sldId id="273" r:id="rId15"/>
    <p:sldId id="27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C8A"/>
    <a:srgbClr val="0B4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79352" autoAdjust="0"/>
  </p:normalViewPr>
  <p:slideViewPr>
    <p:cSldViewPr snapToGrid="0">
      <p:cViewPr varScale="1">
        <p:scale>
          <a:sx n="66" d="100"/>
          <a:sy n="66" d="100"/>
        </p:scale>
        <p:origin x="15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6FBE-9290-4435-91E0-92DD9BB476C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F84E9-565A-4169-A1D2-176F58FA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/>
              <a:t>유튜브 </a:t>
            </a:r>
            <a:r>
              <a:rPr lang="ko-KR" altLang="en-US" dirty="0" err="1"/>
              <a:t>크리에이터를</a:t>
            </a:r>
            <a:r>
              <a:rPr lang="ko-KR" altLang="en-US" dirty="0"/>
              <a:t> 위한 유튜브 댓글 분석 서비스 계획 발표를 </a:t>
            </a:r>
            <a:r>
              <a:rPr lang="ko-KR" altLang="en-US" dirty="0" err="1"/>
              <a:t>시작하겟습니다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3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생각한 </a:t>
            </a:r>
            <a:r>
              <a:rPr lang="ko-KR" altLang="en-US" dirty="0" err="1"/>
              <a:t>캡스톤</a:t>
            </a:r>
            <a:r>
              <a:rPr lang="en-US" altLang="ko-KR" dirty="0"/>
              <a:t>2</a:t>
            </a:r>
            <a:r>
              <a:rPr lang="ko-KR" altLang="en-US" dirty="0"/>
              <a:t>에서 가장 주된 내용은 성능보완과 시각화 항목 추가입니다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성능보완에서는 감성분석의 정확성과 키워드 추출의 신뢰성을 개선할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감성분석 모델의 현재 성능은 </a:t>
            </a:r>
            <a:endParaRPr lang="en-US" altLang="ko-KR" dirty="0"/>
          </a:p>
          <a:p>
            <a:r>
              <a:rPr lang="ko-KR" altLang="en-US" dirty="0"/>
              <a:t>그리고 키워드를 추출할 시에는 </a:t>
            </a:r>
            <a:r>
              <a:rPr lang="en-US" altLang="ko-KR" dirty="0"/>
              <a:t>“</a:t>
            </a:r>
            <a:r>
              <a:rPr lang="ko-KR" altLang="en-US" dirty="0"/>
              <a:t>진짜</a:t>
            </a:r>
            <a:r>
              <a:rPr lang="en-US" altLang="ko-KR" dirty="0"/>
              <a:t>“, “</a:t>
            </a:r>
            <a:r>
              <a:rPr lang="ko-KR" altLang="en-US" dirty="0"/>
              <a:t>정말</a:t>
            </a:r>
            <a:r>
              <a:rPr lang="en-US" altLang="ko-KR" dirty="0"/>
              <a:t>“</a:t>
            </a:r>
            <a:r>
              <a:rPr lang="ko-KR" altLang="en-US" dirty="0"/>
              <a:t>과 같이 무의미한 명사나 </a:t>
            </a:r>
            <a:r>
              <a:rPr lang="en-US" altLang="ko-KR" dirty="0"/>
              <a:t>“</a:t>
            </a:r>
            <a:r>
              <a:rPr lang="ko-KR" altLang="en-US" dirty="0"/>
              <a:t>을</a:t>
            </a:r>
            <a:r>
              <a:rPr lang="en-US" altLang="ko-KR" dirty="0"/>
              <a:t>”/”</a:t>
            </a:r>
            <a:r>
              <a:rPr lang="ko-KR" altLang="en-US" dirty="0"/>
              <a:t>를</a:t>
            </a:r>
            <a:r>
              <a:rPr lang="en-US" altLang="ko-KR" dirty="0"/>
              <a:t>“</a:t>
            </a:r>
            <a:r>
              <a:rPr lang="ko-KR" altLang="en-US" dirty="0"/>
              <a:t>과 같은 조사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98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항목 추가에서는 우선 저희가 생각하기에 유튜브 </a:t>
            </a:r>
            <a:r>
              <a:rPr lang="en-US" altLang="ko-KR" dirty="0" err="1"/>
              <a:t>api</a:t>
            </a:r>
            <a:r>
              <a:rPr lang="ko-KR" altLang="en-US" dirty="0"/>
              <a:t>로 얻을 수 있는 시각화 항목을 최대로 추가하려고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유튜브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지원이 가능한 댓글 관련 리소스는 댓글의 내용</a:t>
            </a:r>
            <a:r>
              <a:rPr lang="en-US" altLang="ko-KR" dirty="0"/>
              <a:t>, </a:t>
            </a:r>
            <a:r>
              <a:rPr lang="ko-KR" altLang="en-US" dirty="0"/>
              <a:t>댓글 작성자</a:t>
            </a:r>
            <a:r>
              <a:rPr lang="en-US" altLang="ko-KR" dirty="0"/>
              <a:t>, </a:t>
            </a:r>
            <a:r>
              <a:rPr lang="ko-KR" altLang="en-US" dirty="0"/>
              <a:t>댓글 작성 시간</a:t>
            </a:r>
            <a:r>
              <a:rPr lang="en-US" altLang="ko-KR" dirty="0"/>
              <a:t>, </a:t>
            </a:r>
            <a:r>
              <a:rPr lang="ko-KR" altLang="en-US" dirty="0"/>
              <a:t>댓글의 좋아요 수 정도로 한정적이기 때문에 </a:t>
            </a:r>
            <a:endParaRPr lang="en-US" altLang="ko-KR" dirty="0"/>
          </a:p>
          <a:p>
            <a:r>
              <a:rPr lang="ko-KR" altLang="en-US" dirty="0"/>
              <a:t>또 </a:t>
            </a:r>
            <a:r>
              <a:rPr lang="ko-KR" altLang="en-US" dirty="0" err="1"/>
              <a:t>유튜버의</a:t>
            </a:r>
            <a:r>
              <a:rPr lang="ko-KR" altLang="en-US" dirty="0"/>
              <a:t> 입장에서 더 필요한 항목 무엇인지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97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그외에도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연동과 </a:t>
            </a:r>
            <a:r>
              <a:rPr lang="en-US" altLang="ko-KR" dirty="0"/>
              <a:t>UI</a:t>
            </a:r>
            <a:r>
              <a:rPr lang="ko-KR" altLang="en-US" dirty="0"/>
              <a:t>개선을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같은 </a:t>
            </a:r>
            <a:r>
              <a:rPr lang="en-US" altLang="ko-KR" dirty="0" err="1"/>
              <a:t>url</a:t>
            </a:r>
            <a:r>
              <a:rPr lang="ko-KR" altLang="en-US" dirty="0"/>
              <a:t>입력 시 분석 소요 시간이 없어 빠른 결과를 볼 수 있으면 좋을 것 같아서 </a:t>
            </a:r>
            <a:r>
              <a:rPr lang="en-US" altLang="ko-KR" dirty="0"/>
              <a:t>DB</a:t>
            </a:r>
            <a:r>
              <a:rPr lang="ko-KR" altLang="en-US" dirty="0"/>
              <a:t>연동을 결정하였습니다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 err="1"/>
              <a:t>Postgresql</a:t>
            </a:r>
            <a:r>
              <a:rPr lang="ko-KR" altLang="en-US" dirty="0"/>
              <a:t>로 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UI</a:t>
            </a:r>
            <a:r>
              <a:rPr lang="ko-KR" altLang="en-US" dirty="0"/>
              <a:t>개선은 레이아웃 디자인 개선</a:t>
            </a:r>
            <a:r>
              <a:rPr lang="en-US" altLang="ko-KR" dirty="0"/>
              <a:t>, </a:t>
            </a:r>
            <a:r>
              <a:rPr lang="ko-KR" altLang="en-US" dirty="0"/>
              <a:t>시각화 애니메이션 효과 추가 등을 통하여 사용자가 분석결과를 좀 더 파악하기 쉽도록 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ko-KR" altLang="en-US" dirty="0" err="1"/>
              <a:t>추진전략입니다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0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업무분장으로 이형석 팀장은 샘플데이터 전처리와 댓글 감성분석</a:t>
            </a:r>
            <a:r>
              <a:rPr lang="en-US" altLang="ko-KR" dirty="0"/>
              <a:t>, </a:t>
            </a:r>
            <a:r>
              <a:rPr lang="ko-KR" altLang="en-US" dirty="0"/>
              <a:t>키워드 추출</a:t>
            </a:r>
            <a:r>
              <a:rPr lang="en-US" altLang="ko-KR" dirty="0"/>
              <a:t>, </a:t>
            </a:r>
            <a:r>
              <a:rPr lang="ko-KR" altLang="en-US" dirty="0"/>
              <a:t>그리고 장고와 자연어처리 코드 연동을 맡았고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정병훈 팀원은 웹페이지 구축과 유튜브 </a:t>
            </a:r>
            <a:r>
              <a:rPr lang="en-US" altLang="ko-KR" dirty="0" err="1"/>
              <a:t>api</a:t>
            </a:r>
            <a:r>
              <a:rPr lang="ko-KR" altLang="en-US" dirty="0"/>
              <a:t>를 통한 댓글 </a:t>
            </a:r>
            <a:r>
              <a:rPr lang="ko-KR" altLang="en-US" dirty="0" err="1"/>
              <a:t>크롤링을</a:t>
            </a:r>
            <a:r>
              <a:rPr lang="ko-KR" altLang="en-US" dirty="0"/>
              <a:t> 맡았고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전서연 팀원은 웹페이지 구축과 분석결과 시각화를 맡았습니다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7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수행일정은 </a:t>
            </a:r>
            <a:r>
              <a:rPr lang="en-US" altLang="ko-KR" dirty="0"/>
              <a:t>7</a:t>
            </a:r>
            <a:r>
              <a:rPr lang="ko-KR" altLang="en-US" dirty="0"/>
              <a:t>월까지 모델의 성능 향상과 시각화 요소를 추가하고 </a:t>
            </a:r>
            <a:r>
              <a:rPr lang="en-US" altLang="ko-KR" dirty="0"/>
              <a:t>8</a:t>
            </a:r>
            <a:r>
              <a:rPr lang="ko-KR" altLang="en-US" dirty="0"/>
              <a:t>월에 데이터베이스를 연동하고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월에는 최종적으로 테스트를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60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개요</a:t>
            </a:r>
            <a:r>
              <a:rPr lang="en-US" altLang="ko-KR" dirty="0"/>
              <a:t>, </a:t>
            </a:r>
            <a:r>
              <a:rPr lang="ko-KR" altLang="en-US" dirty="0"/>
              <a:t>목표</a:t>
            </a:r>
            <a:r>
              <a:rPr lang="en-US" altLang="ko-KR" dirty="0"/>
              <a:t>, </a:t>
            </a:r>
            <a:r>
              <a:rPr lang="ko-KR" altLang="en-US" dirty="0" err="1"/>
              <a:t>캡스톤</a:t>
            </a:r>
            <a:r>
              <a:rPr lang="ko-KR" altLang="en-US" dirty="0"/>
              <a:t> 내용</a:t>
            </a:r>
            <a:r>
              <a:rPr lang="en-US" altLang="ko-KR" dirty="0"/>
              <a:t>, </a:t>
            </a:r>
            <a:r>
              <a:rPr lang="ko-KR" altLang="en-US" dirty="0"/>
              <a:t>추진전략 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2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개요입니다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이 주제를 선택하게 된 배경 및 필요성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전세계적으로 유튜브 시장의 확대에 따라 유튜브 </a:t>
            </a:r>
            <a:r>
              <a:rPr lang="ko-KR" altLang="en-US" dirty="0" err="1"/>
              <a:t>크리에이터와</a:t>
            </a:r>
            <a:r>
              <a:rPr lang="ko-KR" altLang="en-US" dirty="0"/>
              <a:t> 시청자의 수가 늘어나고 그에 따라 영상의 조회수와 댓글의 수도 늘어나고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싸이가 유튜브 트위터 등의 댓글을 분석하여 반응과 관심거리를 확인했다는 뉴스 기사에서 알 수 있다시피 댓글은 시청자의 반응을 나타내는 확실한 지표이기 때문에 </a:t>
            </a:r>
            <a:r>
              <a:rPr lang="ko-KR" altLang="en-US" dirty="0" err="1"/>
              <a:t>유튜버들에게는</a:t>
            </a:r>
            <a:r>
              <a:rPr lang="ko-KR" altLang="en-US" dirty="0"/>
              <a:t> 필수로 확인해야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인기 </a:t>
            </a:r>
            <a:r>
              <a:rPr lang="ko-KR" altLang="en-US" dirty="0" err="1"/>
              <a:t>유튜버의</a:t>
            </a:r>
            <a:r>
              <a:rPr lang="ko-KR" altLang="en-US" dirty="0"/>
              <a:t> 경우 늘어나는 댓글의 수를 하나하나 확인하기 어려울 것이라고 생각하였고 많은 댓글을 전체적으로 분석하여 시각화한 결과를 한 눈에 볼 수 있게 하면 도움이 될 수 있을 것만 같아 이 주제를 선정하게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1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6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가장 주된 목표는 영상의 전체적인 반응을 한눈에 파악하기 위해 </a:t>
            </a:r>
            <a:r>
              <a:rPr lang="ko-KR" altLang="en-US" dirty="0" err="1"/>
              <a:t>시각화된</a:t>
            </a:r>
            <a:r>
              <a:rPr lang="ko-KR" altLang="en-US" dirty="0"/>
              <a:t> 댓글 분석 결과를 제공하는 것과 </a:t>
            </a:r>
            <a:r>
              <a:rPr lang="ko-KR" altLang="en-US" dirty="0" err="1"/>
              <a:t>이로인해</a:t>
            </a:r>
            <a:r>
              <a:rPr lang="ko-KR" altLang="en-US" dirty="0"/>
              <a:t> </a:t>
            </a:r>
            <a:r>
              <a:rPr lang="ko-KR" altLang="en-US" dirty="0" err="1"/>
              <a:t>유튜버가</a:t>
            </a:r>
            <a:r>
              <a:rPr lang="ko-KR" altLang="en-US" dirty="0"/>
              <a:t> 피드백을 얻고 양질의 영상을 제작할 수 있도록 기여하는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4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목표로 하는 시각화 항목에는 댓글의 긍정부정 비율</a:t>
            </a:r>
            <a:r>
              <a:rPr lang="en-US" altLang="ko-KR" dirty="0"/>
              <a:t>, </a:t>
            </a:r>
            <a:r>
              <a:rPr lang="ko-KR" altLang="en-US" dirty="0"/>
              <a:t>빈도수 기반으로 추출된 키워드</a:t>
            </a:r>
            <a:r>
              <a:rPr lang="en-US" altLang="ko-KR" dirty="0"/>
              <a:t>, </a:t>
            </a:r>
            <a:r>
              <a:rPr lang="ko-KR" altLang="en-US" dirty="0"/>
              <a:t>긍정부정 상위 </a:t>
            </a:r>
            <a:r>
              <a:rPr lang="en-US" altLang="ko-KR" dirty="0"/>
              <a:t>5</a:t>
            </a:r>
            <a:r>
              <a:rPr lang="ko-KR" altLang="en-US" dirty="0"/>
              <a:t>개 댓글</a:t>
            </a:r>
            <a:r>
              <a:rPr lang="en-US" altLang="ko-KR" dirty="0"/>
              <a:t>, </a:t>
            </a:r>
            <a:r>
              <a:rPr lang="ko-KR" altLang="en-US" dirty="0"/>
              <a:t>댓글 작성 시간 분포도</a:t>
            </a:r>
            <a:r>
              <a:rPr lang="en-US" altLang="ko-KR" dirty="0"/>
              <a:t>, </a:t>
            </a:r>
            <a:r>
              <a:rPr lang="ko-KR" altLang="en-US" dirty="0"/>
              <a:t>좋아요 순으로 정렬된 댓글이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추후 더 적합한 항목이 </a:t>
            </a:r>
            <a:r>
              <a:rPr lang="ko-KR" altLang="en-US" dirty="0" err="1"/>
              <a:t>생각나는대로</a:t>
            </a:r>
            <a:r>
              <a:rPr lang="ko-KR" altLang="en-US" dirty="0"/>
              <a:t> 추가할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1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캡스톤</a:t>
            </a:r>
            <a:r>
              <a:rPr lang="ko-KR" altLang="en-US" dirty="0"/>
              <a:t>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6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en-US" altLang="ko-KR" dirty="0"/>
              <a:t>2</a:t>
            </a:r>
            <a:r>
              <a:rPr lang="ko-KR" altLang="en-US" dirty="0"/>
              <a:t> 내용에 앞서 지난 </a:t>
            </a:r>
            <a:r>
              <a:rPr lang="ko-KR" altLang="en-US" dirty="0" err="1"/>
              <a:t>캡스톤</a:t>
            </a:r>
            <a:r>
              <a:rPr lang="en-US" altLang="ko-KR" dirty="0"/>
              <a:t>1</a:t>
            </a:r>
            <a:r>
              <a:rPr lang="ko-KR" altLang="en-US" dirty="0"/>
              <a:t>의 수행 결과를 간단히 설명하겠습니다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</a:t>
            </a:r>
            <a:r>
              <a:rPr lang="ko-KR" altLang="en-US" dirty="0" err="1"/>
              <a:t>캡스톤</a:t>
            </a:r>
            <a:r>
              <a:rPr lang="en-US" altLang="ko-KR" dirty="0"/>
              <a:t>1</a:t>
            </a:r>
            <a:r>
              <a:rPr lang="ko-KR" altLang="en-US" dirty="0"/>
              <a:t> 당시 유튜브 영상의 </a:t>
            </a:r>
            <a:r>
              <a:rPr lang="en-US" altLang="ko-KR" dirty="0" err="1"/>
              <a:t>Url</a:t>
            </a:r>
            <a:r>
              <a:rPr lang="ko-KR" altLang="en-US" dirty="0"/>
              <a:t>을 입력하면 해당 영상의 분석결과를 </a:t>
            </a:r>
            <a:r>
              <a:rPr lang="ko-KR" altLang="en-US" dirty="0" err="1"/>
              <a:t>시각화하여</a:t>
            </a:r>
            <a:r>
              <a:rPr lang="ko-KR" altLang="en-US" dirty="0"/>
              <a:t> 보여주는 것까지 수행하였고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시각화 항목은 목표에서 계획하였던 </a:t>
            </a:r>
            <a:r>
              <a:rPr lang="en-US" altLang="ko-KR" dirty="0"/>
              <a:t>5</a:t>
            </a:r>
            <a:r>
              <a:rPr lang="ko-KR" altLang="en-US" dirty="0"/>
              <a:t>가지 중에 긍정부정 댓글 비율</a:t>
            </a:r>
            <a:r>
              <a:rPr lang="en-US" altLang="ko-KR" dirty="0"/>
              <a:t>, </a:t>
            </a:r>
            <a:r>
              <a:rPr lang="ko-KR" altLang="en-US" dirty="0"/>
              <a:t>긍정 부정 상위 </a:t>
            </a:r>
            <a:r>
              <a:rPr lang="en-US" altLang="ko-KR" dirty="0"/>
              <a:t>5</a:t>
            </a:r>
            <a:r>
              <a:rPr lang="ko-KR" altLang="en-US" dirty="0"/>
              <a:t>개 댓글</a:t>
            </a:r>
            <a:r>
              <a:rPr lang="en-US" altLang="ko-KR" dirty="0"/>
              <a:t>, </a:t>
            </a:r>
            <a:r>
              <a:rPr lang="ko-KR" altLang="en-US" dirty="0"/>
              <a:t>빈도수 높은 키워드 총 </a:t>
            </a:r>
            <a:r>
              <a:rPr lang="en-US" altLang="ko-KR" dirty="0"/>
              <a:t>3</a:t>
            </a:r>
            <a:r>
              <a:rPr lang="ko-KR" altLang="en-US" dirty="0"/>
              <a:t>가지를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F84E9-565A-4169-A1D2-176F58FA7C5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3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0AD9A-B66C-F6D5-B407-218D96167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1EAA1-5735-CA48-9F0C-B25ED8FA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F9B51-5107-CA2B-2B86-0163F523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50F76-8120-0A34-C5BE-80ABC799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EDFAC-4472-69AA-C44F-B7D0E1C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A54E0-9654-3F21-2537-01745D8E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99D94-78F4-B89B-2E8F-76720AAF5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5C356-5AD1-B9E1-499A-674710E4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B68AC-91A2-85A3-B70D-DCB6E295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F1A29-EE85-93B3-960C-5E028362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6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3D49AC-DF22-AB40-358C-49F2DC38E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3E545-203D-BA08-EE28-CBFB4870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C5C2C-F8C1-9908-F320-293B39C5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C8338-01BC-0E16-E841-F7EC2D21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D0D5B-BD07-4EC9-1652-A2E9AF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C0EB-B969-CDA4-ACD6-C8C8ADE6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B40FF-983F-5E29-C791-28C38584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3BBFC-B058-C0AE-9AE7-67755B35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683E9-70C9-8C71-5E8C-F491267B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38128-89BC-A53C-AEEF-BC5318EB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8FC8-909A-5722-96E8-8F3E0A23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83516-407E-EF3D-6996-BABD4282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EC77F-39F7-C209-9217-160C5319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96B26-B37E-7488-7545-4743C7CD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77B39-C3D3-4D97-7585-05D56EB9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8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D033D-37E0-CCAE-B4BF-BEECCEE9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E45CC-D685-D764-4FA5-BDA732B40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3BAAC-2874-8674-DDDF-97B18E4BD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BE0E8-6268-9D03-A00A-2A9144D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5D91E-048C-082D-7FC5-79A0D80C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7A755-E750-C087-1EA3-EA6F4634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0AF6-F2FA-A30C-56F4-D92A6629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8DC19-161F-9F4C-3D76-3DAFCF4F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B7681-1E2E-F5B5-A423-DFF5CE3D5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397F2B-4219-CDCC-BECD-CB6EF09D2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B134D0-375D-9916-B6CF-2EA342EA0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7FECB9-716E-74FD-82FF-7B88C6C3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7854EA-A46F-8E7D-00A1-4DA885BE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C19B3-29BF-9109-DDD9-9605F924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4B34B-5FB8-2206-B48A-E5B9A8E9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EC6A24-2A18-493A-5BC6-F8A1525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AF16C-B011-1C68-0782-DF639DD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FA5C1-8483-374A-2BCC-F9E8C19B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1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559A63-BEB7-5730-5A92-7F0048E8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ED996-50C9-4A72-6BD7-8C6832A4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80C6FA-EFCF-C85D-E1B4-65F264EC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238EB-59A8-6E6D-7E4D-3323906D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E01DD-3AA2-F34E-8788-4FC64BDF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DDCCB-FAF6-478F-11C1-3D0D8E40E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7C630-014C-3DEA-519F-C9ADC386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DDDA1-2ADF-BC25-5259-C0EE224A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79C0E-9564-5E41-6B5F-B8E3C18B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7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E765-E658-F5FA-FC05-24DC4E2A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3F127-79C9-3BEF-D712-BCB9B6B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56DDD-6BC7-8724-056F-8583BC58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B2968-7F05-5A3E-5CEC-98FC873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12A77-E89F-B05E-8AAB-CBA923A6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20F0C-41C2-6157-FBA7-9829125B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3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2E610-09ED-1EE8-A19B-AF10C661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164F1-6D0A-D693-F0F2-97607F0C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D6441-A2FC-B595-75F1-1247303F8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196A-4551-488A-B62D-75B53F60BCA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DDF0D-4A6D-2EB0-ACA1-6182B0CE1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91F8-EA30-65A5-B306-FE8BED75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8464-177C-44C6-95CA-BA6277EA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0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2013626" y="2708701"/>
            <a:ext cx="8258783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03474" y="2163743"/>
            <a:ext cx="316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캡스톤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 디자인</a:t>
            </a:r>
            <a:r>
              <a:rPr lang="en-US" altLang="ko-KR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Ⅱ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 계획발표</a:t>
            </a:r>
            <a:endParaRPr lang="en-US" altLang="ko-KR" sz="20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1041" y="2905780"/>
            <a:ext cx="848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유튜브 </a:t>
            </a:r>
            <a:r>
              <a:rPr lang="ko-KR" altLang="en-US" sz="2800" b="1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크리에이터를</a:t>
            </a:r>
            <a:r>
              <a:rPr lang="ko-KR" altLang="en-US" sz="2800" b="1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 위한 유튜브 댓글 분석 서비스</a:t>
            </a:r>
            <a:endParaRPr lang="en-US" altLang="ko-KR" sz="2800" b="1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854" y="5061183"/>
            <a:ext cx="223330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팀장 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|   20171625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이형석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팀원 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|   20171596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정병훈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팀원 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|   20191266 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rPr>
              <a:t>전서연</a:t>
            </a:r>
            <a:endParaRPr lang="en-US" altLang="ko-KR" sz="1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D3C7BC-A2FA-6BD5-B904-209F36301AA7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+mj-lt"/>
                <a:ea typeface="Noto Sans CJK KR Bold" panose="020B0800000000000000" pitchFamily="34" charset="-127"/>
              </a:rPr>
              <a:t>캡스톤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Ⅱ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내용 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Noto Sans CJK KR Bold" panose="020B0800000000000000" pitchFamily="34" charset="-127"/>
              </a:rPr>
              <a:t>성능 보완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FCA8D-9659-850C-3582-C2B9F2137C5E}"/>
              </a:ext>
            </a:extLst>
          </p:cNvPr>
          <p:cNvSpPr txBox="1"/>
          <p:nvPr/>
        </p:nvSpPr>
        <p:spPr>
          <a:xfrm>
            <a:off x="2065840" y="1416485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감성 분석의 정확성 개선</a:t>
            </a:r>
            <a:endParaRPr lang="en-US" altLang="ko-KR" b="1" dirty="0"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40D33E-953C-6C93-E07B-CCA943227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58685" y="1643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75F97-483C-3EB3-1D00-B0BF18C0CD8A}"/>
              </a:ext>
            </a:extLst>
          </p:cNvPr>
          <p:cNvSpPr txBox="1"/>
          <p:nvPr/>
        </p:nvSpPr>
        <p:spPr>
          <a:xfrm>
            <a:off x="7618245" y="1416485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>
                <a:latin typeface="+mj-lt"/>
              </a:rPr>
              <a:t>키워드 추출의 신뢰성 개선</a:t>
            </a:r>
            <a:endParaRPr lang="en-US" altLang="ko-KR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90F98-A5D1-CAEE-8F29-A735FB98B7E2}"/>
              </a:ext>
            </a:extLst>
          </p:cNvPr>
          <p:cNvSpPr txBox="1"/>
          <p:nvPr/>
        </p:nvSpPr>
        <p:spPr>
          <a:xfrm>
            <a:off x="1546577" y="4779362"/>
            <a:ext cx="405249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=&gt; </a:t>
            </a:r>
            <a:r>
              <a:rPr lang="ko-KR" altLang="en-US" dirty="0">
                <a:latin typeface="+mj-lt"/>
              </a:rPr>
              <a:t>학습 데이터 검수를 통해 유튜브 영상 댓글로만 학습을 시킨 모델 사용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DDAF1C-852C-B3E5-961F-D796CEABC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144" y="2222469"/>
            <a:ext cx="3384975" cy="2143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7D3F21-0889-C387-2ADC-2ACCAACCEDEC}"/>
              </a:ext>
            </a:extLst>
          </p:cNvPr>
          <p:cNvSpPr txBox="1"/>
          <p:nvPr/>
        </p:nvSpPr>
        <p:spPr>
          <a:xfrm>
            <a:off x="7271583" y="4779362"/>
            <a:ext cx="39220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=&gt; </a:t>
            </a:r>
            <a:r>
              <a:rPr lang="ko-KR" altLang="en-US" dirty="0">
                <a:latin typeface="+mj-lt"/>
              </a:rPr>
              <a:t>무의미한 명사나 조사 직접 제거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765944-E7A9-74BA-D234-A444FF73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79" y="2818481"/>
            <a:ext cx="5167891" cy="9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8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455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+mj-lt"/>
                <a:ea typeface="Noto Sans CJK KR Bold" panose="020B0800000000000000" pitchFamily="34" charset="-127"/>
              </a:rPr>
              <a:t>캡스톤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Ⅱ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내용 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Noto Sans CJK KR Bold" panose="020B0800000000000000" pitchFamily="34" charset="-127"/>
              </a:rPr>
              <a:t>시각화 항목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4DA21-7E90-BFEA-D07A-612F13542FE4}"/>
              </a:ext>
            </a:extLst>
          </p:cNvPr>
          <p:cNvSpPr txBox="1"/>
          <p:nvPr/>
        </p:nvSpPr>
        <p:spPr>
          <a:xfrm>
            <a:off x="881743" y="1291174"/>
            <a:ext cx="521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1. </a:t>
            </a:r>
            <a:r>
              <a:rPr lang="ko-KR" altLang="en-US" b="1" dirty="0">
                <a:latin typeface="+mj-lt"/>
              </a:rPr>
              <a:t>유튜브 </a:t>
            </a:r>
            <a:r>
              <a:rPr lang="en-US" altLang="ko-KR" b="1" dirty="0">
                <a:latin typeface="+mj-lt"/>
              </a:rPr>
              <a:t>API</a:t>
            </a:r>
            <a:r>
              <a:rPr lang="ko-KR" altLang="en-US" b="1" dirty="0">
                <a:latin typeface="+mj-lt"/>
              </a:rPr>
              <a:t>로 얻을 수 있는 시각화 항목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E6EBDC-AB81-9B67-72A9-63BB641CA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" r="55908" b="6984"/>
          <a:stretch/>
        </p:blipFill>
        <p:spPr>
          <a:xfrm>
            <a:off x="1234500" y="1849194"/>
            <a:ext cx="1946641" cy="3604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69BB6-B2B3-0F34-EF05-DCCF81FCBC3E}"/>
              </a:ext>
            </a:extLst>
          </p:cNvPr>
          <p:cNvSpPr txBox="1"/>
          <p:nvPr/>
        </p:nvSpPr>
        <p:spPr>
          <a:xfrm>
            <a:off x="3824497" y="2614788"/>
            <a:ext cx="2945450" cy="1343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+mj-lt"/>
              </a:rPr>
              <a:t>textDisplay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j-lt"/>
              </a:rPr>
              <a:t>댓글의 내용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+mj-lt"/>
              </a:rPr>
              <a:t>authorDisplayName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j-lt"/>
              </a:rPr>
              <a:t>댓글 작성자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+mj-lt"/>
              </a:rPr>
              <a:t>publishedAt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j-lt"/>
              </a:rPr>
              <a:t>댓글 작성 시간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12529"/>
                </a:solidFill>
                <a:effectLst/>
                <a:latin typeface="+mj-lt"/>
              </a:rPr>
              <a:t>likeCount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+mj-lt"/>
              </a:rPr>
              <a:t>: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+mj-lt"/>
              </a:rPr>
              <a:t>좋아요 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D33E0-80C6-D9F6-3A75-9C21DE855089}"/>
              </a:ext>
            </a:extLst>
          </p:cNvPr>
          <p:cNvSpPr txBox="1"/>
          <p:nvPr/>
        </p:nvSpPr>
        <p:spPr>
          <a:xfrm>
            <a:off x="1158298" y="5478968"/>
            <a:ext cx="215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유튜브 </a:t>
            </a:r>
            <a:r>
              <a:rPr lang="en-US" altLang="ko-KR" sz="1100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api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지원 가능한 리소스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AE857-F6FE-DD6D-2970-56F958E9C09E}"/>
              </a:ext>
            </a:extLst>
          </p:cNvPr>
          <p:cNvSpPr txBox="1"/>
          <p:nvPr/>
        </p:nvSpPr>
        <p:spPr>
          <a:xfrm>
            <a:off x="4217918" y="4043861"/>
            <a:ext cx="215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댓글 관련 수집 가능한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4D829-7955-1F1C-F894-4F26E6ABF3E1}"/>
              </a:ext>
            </a:extLst>
          </p:cNvPr>
          <p:cNvSpPr txBox="1"/>
          <p:nvPr/>
        </p:nvSpPr>
        <p:spPr>
          <a:xfrm>
            <a:off x="7413304" y="3105833"/>
            <a:ext cx="35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=&gt;</a:t>
            </a:r>
          </a:p>
          <a:p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02EF31-C432-B577-BBEF-9CEF2B5EBA28}"/>
              </a:ext>
            </a:extLst>
          </p:cNvPr>
          <p:cNvSpPr txBox="1"/>
          <p:nvPr/>
        </p:nvSpPr>
        <p:spPr>
          <a:xfrm>
            <a:off x="881743" y="6028491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lt"/>
              </a:rPr>
              <a:t>2. </a:t>
            </a:r>
            <a:r>
              <a:rPr lang="ko-KR" altLang="en-US" b="1" dirty="0" err="1">
                <a:latin typeface="+mj-lt"/>
              </a:rPr>
              <a:t>유튜버의</a:t>
            </a:r>
            <a:r>
              <a:rPr lang="ko-KR" altLang="en-US" b="1" dirty="0">
                <a:latin typeface="+mj-lt"/>
              </a:rPr>
              <a:t> 입장에서 필요한 항목 추가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8834588-06AE-602D-DC03-116CB36D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61" y="2387434"/>
            <a:ext cx="3066697" cy="20831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CC08D-5B38-143B-FA5F-BB643937AB44}"/>
              </a:ext>
            </a:extLst>
          </p:cNvPr>
          <p:cNvSpPr txBox="1"/>
          <p:nvPr/>
        </p:nvSpPr>
        <p:spPr>
          <a:xfrm>
            <a:off x="8032760" y="4481447"/>
            <a:ext cx="306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댓글 작성 시간 분포 그래프</a:t>
            </a:r>
          </a:p>
        </p:txBody>
      </p:sp>
    </p:spTree>
    <p:extLst>
      <p:ext uri="{BB962C8B-B14F-4D97-AF65-F5344CB8AC3E}">
        <p14:creationId xmlns:p14="http://schemas.microsoft.com/office/powerpoint/2010/main" val="372301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+mj-lt"/>
                <a:ea typeface="Noto Sans CJK KR Bold" panose="020B0800000000000000" pitchFamily="34" charset="-127"/>
              </a:rPr>
              <a:t>캡스톤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Ⅱ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내용 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–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Noto Sans CJK KR Bold" panose="020B0800000000000000" pitchFamily="34" charset="-127"/>
              </a:rPr>
              <a:t>그 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B63AD-114C-DF1B-43B7-18856459E8CE}"/>
              </a:ext>
            </a:extLst>
          </p:cNvPr>
          <p:cNvSpPr txBox="1"/>
          <p:nvPr/>
        </p:nvSpPr>
        <p:spPr>
          <a:xfrm>
            <a:off x="604157" y="1526395"/>
            <a:ext cx="109836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- DB </a:t>
            </a:r>
            <a:r>
              <a:rPr lang="ko-KR" altLang="en-US" sz="2400" b="1" dirty="0">
                <a:latin typeface="+mj-lt"/>
              </a:rPr>
              <a:t>연동</a:t>
            </a:r>
            <a:endParaRPr lang="en-US" altLang="ko-KR" sz="2400" b="1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sz="2400" b="1" dirty="0">
                <a:latin typeface="+mj-lt"/>
              </a:rPr>
              <a:t>-  UI </a:t>
            </a:r>
            <a:r>
              <a:rPr lang="ko-KR" altLang="en-US" sz="2400" b="1" dirty="0">
                <a:latin typeface="+mj-lt"/>
              </a:rPr>
              <a:t>개선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949132-199A-9538-4A06-9B045AFD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36" y="2053317"/>
            <a:ext cx="2651804" cy="1245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488686-86A8-2CEA-754C-DB48A8F5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51" y="2250690"/>
            <a:ext cx="1884693" cy="1060140"/>
          </a:xfrm>
          <a:prstGeom prst="rect">
            <a:avLst/>
          </a:prstGeom>
        </p:spPr>
      </p:pic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EF1B0D93-6DEA-67CC-A9FB-226A4CFF95B7}"/>
              </a:ext>
            </a:extLst>
          </p:cNvPr>
          <p:cNvSpPr/>
          <p:nvPr/>
        </p:nvSpPr>
        <p:spPr>
          <a:xfrm>
            <a:off x="3936426" y="2643188"/>
            <a:ext cx="816429" cy="285070"/>
          </a:xfrm>
          <a:prstGeom prst="leftRightArrow">
            <a:avLst/>
          </a:prstGeom>
          <a:solidFill>
            <a:srgbClr val="0C4C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A3FBC-7AD9-4BA7-FC51-CD4B24CBE22A}"/>
              </a:ext>
            </a:extLst>
          </p:cNvPr>
          <p:cNvSpPr txBox="1"/>
          <p:nvPr/>
        </p:nvSpPr>
        <p:spPr>
          <a:xfrm>
            <a:off x="968936" y="4678154"/>
            <a:ext cx="355305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lt"/>
              </a:rPr>
              <a:t>레이아웃 디자인 개선</a:t>
            </a: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lt"/>
              </a:rPr>
              <a:t>시각화 애니메이션 효과 추가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등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10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30758" y="2792256"/>
            <a:ext cx="3118482" cy="1286680"/>
            <a:chOff x="501606" y="2727991"/>
            <a:chExt cx="3118482" cy="1286680"/>
          </a:xfrm>
        </p:grpSpPr>
        <p:sp>
          <p:nvSpPr>
            <p:cNvPr id="23" name="TextBox 22"/>
            <p:cNvSpPr txBox="1"/>
            <p:nvPr/>
          </p:nvSpPr>
          <p:spPr>
            <a:xfrm>
              <a:off x="1169932" y="2820323"/>
              <a:ext cx="22621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추진전략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0536" y="3396360"/>
              <a:ext cx="2579552" cy="618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20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Regular" panose="020B0500000000000000" pitchFamily="34" charset="-127"/>
                </a:rPr>
                <a:t>업무 분장  </a:t>
              </a:r>
              <a:r>
                <a:rPr lang="en-US" altLang="ko-KR" sz="20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Regular" panose="020B0500000000000000" pitchFamily="34" charset="-127"/>
                </a:rPr>
                <a:t>|  </a:t>
              </a:r>
              <a:r>
                <a:rPr lang="ko-KR" altLang="en-US" sz="20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Regular" panose="020B0500000000000000" pitchFamily="34" charset="-127"/>
                </a:rPr>
                <a:t>수행일정</a:t>
              </a:r>
              <a:endPara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Noto Sans CJK KR Regular" panose="020B05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4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lt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241390-CFEE-C750-D082-CBB22A63C5C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FBA1F-3A08-CE56-D5F2-270EC91935BC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67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업무 분장</a:t>
            </a:r>
          </a:p>
        </p:txBody>
      </p:sp>
      <p:pic>
        <p:nvPicPr>
          <p:cNvPr id="5" name="그래픽 4" descr="문서 윤곽선">
            <a:extLst>
              <a:ext uri="{FF2B5EF4-FFF2-40B4-BE49-F238E27FC236}">
                <a16:creationId xmlns:a16="http://schemas.microsoft.com/office/drawing/2014/main" id="{1D1CF9F6-2A51-66D7-E8DA-82DF7247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4611" y="1998431"/>
            <a:ext cx="1481835" cy="1481835"/>
          </a:xfrm>
          <a:prstGeom prst="rect">
            <a:avLst/>
          </a:prstGeom>
        </p:spPr>
      </p:pic>
      <p:pic>
        <p:nvPicPr>
          <p:cNvPr id="6" name="그래픽 5" descr="문서 윤곽선">
            <a:extLst>
              <a:ext uri="{FF2B5EF4-FFF2-40B4-BE49-F238E27FC236}">
                <a16:creationId xmlns:a16="http://schemas.microsoft.com/office/drawing/2014/main" id="{B5505291-D877-90A8-87DA-658790990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631" y="1986312"/>
            <a:ext cx="1481835" cy="1481835"/>
          </a:xfrm>
          <a:prstGeom prst="rect">
            <a:avLst/>
          </a:prstGeom>
        </p:spPr>
      </p:pic>
      <p:pic>
        <p:nvPicPr>
          <p:cNvPr id="7" name="그래픽 6" descr="모니터 단색으로 채워진">
            <a:extLst>
              <a:ext uri="{FF2B5EF4-FFF2-40B4-BE49-F238E27FC236}">
                <a16:creationId xmlns:a16="http://schemas.microsoft.com/office/drawing/2014/main" id="{75423F2B-1787-0B75-CB57-CE9860503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651" y="1899364"/>
            <a:ext cx="1688108" cy="168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408D9-477B-FAD9-E1C1-E653AC675D06}"/>
              </a:ext>
            </a:extLst>
          </p:cNvPr>
          <p:cNvSpPr txBox="1"/>
          <p:nvPr/>
        </p:nvSpPr>
        <p:spPr>
          <a:xfrm>
            <a:off x="2176914" y="3514367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+mj-lt"/>
              </a:rPr>
              <a:t>이형석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C46E5-91CA-5153-82ED-054EDEA838BD}"/>
              </a:ext>
            </a:extLst>
          </p:cNvPr>
          <p:cNvSpPr txBox="1"/>
          <p:nvPr/>
        </p:nvSpPr>
        <p:spPr>
          <a:xfrm>
            <a:off x="5498181" y="3514367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+mj-lt"/>
              </a:rPr>
              <a:t>정병훈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A7392-87D3-38FB-EB6C-32D1E8EB9738}"/>
              </a:ext>
            </a:extLst>
          </p:cNvPr>
          <p:cNvSpPr txBox="1"/>
          <p:nvPr/>
        </p:nvSpPr>
        <p:spPr>
          <a:xfrm>
            <a:off x="8933721" y="3514367"/>
            <a:ext cx="12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dirty="0">
                <a:latin typeface="+mj-lt"/>
              </a:rPr>
              <a:t>전서연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88725-835A-6B90-05E8-280AE416B34C}"/>
              </a:ext>
            </a:extLst>
          </p:cNvPr>
          <p:cNvSpPr txBox="1"/>
          <p:nvPr/>
        </p:nvSpPr>
        <p:spPr>
          <a:xfrm>
            <a:off x="4829438" y="4203290"/>
            <a:ext cx="302628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웹 페이지 구축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유튜브 </a:t>
            </a:r>
            <a:r>
              <a:rPr kumimoji="1" lang="en-US" altLang="ko-KR" sz="1400" dirty="0" err="1">
                <a:latin typeface="+mj-lt"/>
              </a:rPr>
              <a:t>api</a:t>
            </a:r>
            <a:r>
              <a:rPr kumimoji="1" lang="ko-KR" altLang="en-US" sz="1400" dirty="0" err="1">
                <a:latin typeface="+mj-lt"/>
              </a:rPr>
              <a:t>를</a:t>
            </a:r>
            <a:r>
              <a:rPr kumimoji="1" lang="ko-KR" altLang="en-US" sz="1400" dirty="0">
                <a:latin typeface="+mj-lt"/>
              </a:rPr>
              <a:t> 통한 댓글 </a:t>
            </a:r>
            <a:r>
              <a:rPr kumimoji="1" lang="ko-KR" altLang="en-US" sz="1400" dirty="0" err="1">
                <a:latin typeface="+mj-lt"/>
              </a:rPr>
              <a:t>크롤링</a:t>
            </a:r>
            <a:endParaRPr kumimoji="1" lang="en-US" altLang="ko-KR" sz="1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9F5EC5-D962-F23E-FDE3-D6A8335F46F7}"/>
              </a:ext>
            </a:extLst>
          </p:cNvPr>
          <p:cNvSpPr txBox="1"/>
          <p:nvPr/>
        </p:nvSpPr>
        <p:spPr>
          <a:xfrm>
            <a:off x="1435143" y="4203290"/>
            <a:ext cx="294223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샘플 데이터 </a:t>
            </a:r>
            <a:r>
              <a:rPr kumimoji="1" lang="ko-KR" altLang="en-US" sz="1400" dirty="0" err="1">
                <a:latin typeface="+mj-lt"/>
              </a:rPr>
              <a:t>전처리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댓글 감성 분석</a:t>
            </a:r>
            <a:r>
              <a:rPr kumimoji="1" lang="en-US" altLang="ko-KR" sz="1400" dirty="0">
                <a:latin typeface="+mj-lt"/>
              </a:rPr>
              <a:t>, </a:t>
            </a:r>
            <a:r>
              <a:rPr kumimoji="1" lang="ko-KR" altLang="en-US" sz="1400" dirty="0">
                <a:latin typeface="+mj-lt"/>
              </a:rPr>
              <a:t>키워드 추출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en-US" altLang="ko-KR" sz="1400" dirty="0">
                <a:latin typeface="+mj-lt"/>
              </a:rPr>
              <a:t>Django </a:t>
            </a:r>
            <a:r>
              <a:rPr kumimoji="1" lang="ko-KR" altLang="en-US" sz="1400" dirty="0">
                <a:latin typeface="+mj-lt"/>
              </a:rPr>
              <a:t>와  자연어처리 코드 연동</a:t>
            </a:r>
            <a:endParaRPr kumimoji="1" lang="en-US" altLang="ko-KR" sz="1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3FF2D-F843-AA5D-9D84-29454AABC1FC}"/>
              </a:ext>
            </a:extLst>
          </p:cNvPr>
          <p:cNvSpPr txBox="1"/>
          <p:nvPr/>
        </p:nvSpPr>
        <p:spPr>
          <a:xfrm>
            <a:off x="8307792" y="4203290"/>
            <a:ext cx="280447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웹 페이지 구축</a:t>
            </a:r>
            <a:endParaRPr kumimoji="1" lang="en-US" altLang="ko-KR" sz="1400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1400" dirty="0">
                <a:latin typeface="+mj-lt"/>
              </a:rPr>
              <a:t>분석 결과 시각화</a:t>
            </a:r>
            <a:endParaRPr kumimoji="1"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746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04AEEA-67EF-280A-3370-8479B193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73503"/>
              </p:ext>
            </p:extLst>
          </p:nvPr>
        </p:nvGraphicFramePr>
        <p:xfrm>
          <a:off x="1693503" y="1725998"/>
          <a:ext cx="8804994" cy="4235000"/>
        </p:xfrm>
        <a:graphic>
          <a:graphicData uri="http://schemas.openxmlformats.org/drawingml/2006/table">
            <a:tbl>
              <a:tblPr/>
              <a:tblGrid>
                <a:gridCol w="4736659">
                  <a:extLst>
                    <a:ext uri="{9D8B030D-6E8A-4147-A177-3AD203B41FA5}">
                      <a16:colId xmlns:a16="http://schemas.microsoft.com/office/drawing/2014/main" val="2702194168"/>
                    </a:ext>
                  </a:extLst>
                </a:gridCol>
                <a:gridCol w="813667">
                  <a:extLst>
                    <a:ext uri="{9D8B030D-6E8A-4147-A177-3AD203B41FA5}">
                      <a16:colId xmlns:a16="http://schemas.microsoft.com/office/drawing/2014/main" val="1916432921"/>
                    </a:ext>
                  </a:extLst>
                </a:gridCol>
                <a:gridCol w="813667">
                  <a:extLst>
                    <a:ext uri="{9D8B030D-6E8A-4147-A177-3AD203B41FA5}">
                      <a16:colId xmlns:a16="http://schemas.microsoft.com/office/drawing/2014/main" val="3075062488"/>
                    </a:ext>
                  </a:extLst>
                </a:gridCol>
                <a:gridCol w="813667">
                  <a:extLst>
                    <a:ext uri="{9D8B030D-6E8A-4147-A177-3AD203B41FA5}">
                      <a16:colId xmlns:a16="http://schemas.microsoft.com/office/drawing/2014/main" val="2866397004"/>
                    </a:ext>
                  </a:extLst>
                </a:gridCol>
                <a:gridCol w="813667">
                  <a:extLst>
                    <a:ext uri="{9D8B030D-6E8A-4147-A177-3AD203B41FA5}">
                      <a16:colId xmlns:a16="http://schemas.microsoft.com/office/drawing/2014/main" val="1817003567"/>
                    </a:ext>
                  </a:extLst>
                </a:gridCol>
                <a:gridCol w="813667">
                  <a:extLst>
                    <a:ext uri="{9D8B030D-6E8A-4147-A177-3AD203B41FA5}">
                      <a16:colId xmlns:a16="http://schemas.microsoft.com/office/drawing/2014/main" val="3787883388"/>
                    </a:ext>
                  </a:extLst>
                </a:gridCol>
              </a:tblGrid>
              <a:tr h="40238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추진일정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2386"/>
                  </a:ext>
                </a:extLst>
              </a:tr>
              <a:tr h="4023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74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성능 향상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샘플 데이터 검수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01316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감성분석 결과 정확도 테스트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168640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시각화 요소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61285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Django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추가 요소 시각화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22541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Django - MongoDB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586566"/>
                  </a:ext>
                </a:extLst>
              </a:tr>
              <a:tr h="5717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테스트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i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9578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858DFF6-FBE0-9E6A-7717-31359667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222" y="23506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6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280439" y="2921168"/>
            <a:ext cx="3631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감사합니다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241390-CFEE-C750-D082-CBB22A63C5C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FBA1F-3A08-CE56-D5F2-270EC91935BC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2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80223" y="581694"/>
            <a:ext cx="2824458" cy="71814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j-ea"/>
                <a:ea typeface="+mj-ea"/>
              </a:rPr>
              <a:t>C</a:t>
            </a:r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+mj-ea"/>
                <a:ea typeface="+mj-ea"/>
              </a:rPr>
              <a:t>ONTENTS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64773" y="1482710"/>
            <a:ext cx="1515478" cy="1015663"/>
            <a:chOff x="501606" y="2727991"/>
            <a:chExt cx="1515478" cy="1015663"/>
          </a:xfrm>
        </p:grpSpPr>
        <p:sp>
          <p:nvSpPr>
            <p:cNvPr id="23" name="TextBox 22"/>
            <p:cNvSpPr txBox="1"/>
            <p:nvPr/>
          </p:nvSpPr>
          <p:spPr>
            <a:xfrm>
              <a:off x="1114273" y="299422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개요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1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64773" y="2721273"/>
            <a:ext cx="1515478" cy="1015663"/>
            <a:chOff x="501606" y="2727991"/>
            <a:chExt cx="1515478" cy="1015663"/>
          </a:xfrm>
        </p:grpSpPr>
        <p:sp>
          <p:nvSpPr>
            <p:cNvPr id="36" name="TextBox 35"/>
            <p:cNvSpPr txBox="1"/>
            <p:nvPr/>
          </p:nvSpPr>
          <p:spPr>
            <a:xfrm>
              <a:off x="1114273" y="300395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목표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1606" y="2727991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2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64773" y="3959836"/>
            <a:ext cx="2719334" cy="1015663"/>
            <a:chOff x="501606" y="2727991"/>
            <a:chExt cx="2719334" cy="1015663"/>
          </a:xfrm>
        </p:grpSpPr>
        <p:sp>
          <p:nvSpPr>
            <p:cNvPr id="40" name="TextBox 39"/>
            <p:cNvSpPr txBox="1"/>
            <p:nvPr/>
          </p:nvSpPr>
          <p:spPr>
            <a:xfrm>
              <a:off x="1114273" y="2958466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캡스톤</a:t>
              </a:r>
              <a:r>
                <a:rPr lang="ko-KR" altLang="en-US" sz="28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 내용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606" y="2727991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3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5B59A3-BC0A-98D4-74D1-9080F3F02EE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199F34-DFCB-825D-95B8-76E960CCEBE3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A62A254-6062-6B8B-0F39-06CD13170C78}"/>
              </a:ext>
            </a:extLst>
          </p:cNvPr>
          <p:cNvGrpSpPr/>
          <p:nvPr/>
        </p:nvGrpSpPr>
        <p:grpSpPr>
          <a:xfrm>
            <a:off x="664773" y="5065766"/>
            <a:ext cx="2360261" cy="1015663"/>
            <a:chOff x="501606" y="2727991"/>
            <a:chExt cx="2360261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EE13F-EAB8-F5B0-00CB-0F453CB4918C}"/>
                </a:ext>
              </a:extLst>
            </p:cNvPr>
            <p:cNvSpPr txBox="1"/>
            <p:nvPr/>
          </p:nvSpPr>
          <p:spPr>
            <a:xfrm>
              <a:off x="1114273" y="2974212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추진 전략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11B7BA-66DE-554E-39C3-8859E6EBB1C9}"/>
                </a:ext>
              </a:extLst>
            </p:cNvPr>
            <p:cNvSpPr txBox="1"/>
            <p:nvPr/>
          </p:nvSpPr>
          <p:spPr>
            <a:xfrm>
              <a:off x="501606" y="2727991"/>
              <a:ext cx="6126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4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38169" y="2776551"/>
            <a:ext cx="2522165" cy="1262360"/>
            <a:chOff x="501606" y="2727991"/>
            <a:chExt cx="2522165" cy="1262360"/>
          </a:xfrm>
        </p:grpSpPr>
        <p:sp>
          <p:nvSpPr>
            <p:cNvPr id="23" name="TextBox 22"/>
            <p:cNvSpPr txBox="1"/>
            <p:nvPr/>
          </p:nvSpPr>
          <p:spPr>
            <a:xfrm>
              <a:off x="1169932" y="282032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개요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20686" y="3380440"/>
              <a:ext cx="1903085" cy="609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20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배경 및 필요성</a:t>
              </a:r>
              <a:endPara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rPr>
                <a:t>1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241390-CFEE-C750-D082-CBB22A63C5C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FBA1F-3A08-CE56-D5F2-270EC91935BC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07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ea"/>
                <a:ea typeface="+mj-ea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배경 및 필요성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F70FEA-CE26-6A5D-A30E-6F1D5E58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05" y="2128497"/>
            <a:ext cx="3545370" cy="3254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8C355-FB8B-8564-8CC1-C082B703CE85}"/>
              </a:ext>
            </a:extLst>
          </p:cNvPr>
          <p:cNvSpPr txBox="1"/>
          <p:nvPr/>
        </p:nvSpPr>
        <p:spPr>
          <a:xfrm>
            <a:off x="1058128" y="5539809"/>
            <a:ext cx="4664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+mj-ea"/>
                <a:ea typeface="+mj-ea"/>
              </a:rPr>
              <a:t>2</a:t>
            </a:r>
            <a:r>
              <a:rPr kumimoji="1" lang="en-US" altLang="ko-KR" sz="1400" dirty="0">
                <a:latin typeface="+mj-ea"/>
                <a:ea typeface="+mj-ea"/>
              </a:rPr>
              <a:t>021</a:t>
            </a:r>
            <a:r>
              <a:rPr kumimoji="1" lang="ko-KR" altLang="en-US" sz="1400" dirty="0">
                <a:latin typeface="+mj-ea"/>
                <a:ea typeface="+mj-ea"/>
              </a:rPr>
              <a:t>년 전세계 수익창출 유튜브 채널 수 비교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EA5C87-08A1-9615-D93A-E9D0A0988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41" y="2988443"/>
            <a:ext cx="5195754" cy="153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04FCB-352B-2863-2391-AE8EF8B98567}"/>
              </a:ext>
            </a:extLst>
          </p:cNvPr>
          <p:cNvSpPr txBox="1"/>
          <p:nvPr/>
        </p:nvSpPr>
        <p:spPr>
          <a:xfrm>
            <a:off x="6761478" y="4618766"/>
            <a:ext cx="335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+mj-ea"/>
                <a:ea typeface="+mj-ea"/>
              </a:rPr>
              <a:t>기사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en-US" altLang="ko-KR" sz="1400" dirty="0">
                <a:latin typeface="+mj-ea"/>
                <a:ea typeface="+mj-ea"/>
              </a:rPr>
              <a:t>&lt;</a:t>
            </a:r>
            <a:r>
              <a:rPr lang="ko-KR" altLang="en-US" sz="1400" dirty="0">
                <a:latin typeface="+mj-ea"/>
                <a:ea typeface="+mj-ea"/>
              </a:rPr>
              <a:t>싸이의 유튜브 </a:t>
            </a:r>
            <a:r>
              <a:rPr lang="ko-KR" altLang="en-US" sz="1400" dirty="0" err="1">
                <a:latin typeface="+mj-ea"/>
                <a:ea typeface="+mj-ea"/>
              </a:rPr>
              <a:t>댓글분석</a:t>
            </a:r>
            <a:r>
              <a:rPr lang="ko-KR" altLang="en-US" sz="1400" dirty="0">
                <a:latin typeface="+mj-ea"/>
                <a:ea typeface="+mj-ea"/>
              </a:rPr>
              <a:t> 마케팅</a:t>
            </a:r>
            <a:r>
              <a:rPr kumimoji="1" lang="en-US" altLang="ko-Kore-KR" sz="1400" dirty="0">
                <a:latin typeface="+mj-ea"/>
                <a:ea typeface="+mj-ea"/>
              </a:rPr>
              <a:t>&gt;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77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38169" y="2776551"/>
            <a:ext cx="1891738" cy="1288923"/>
            <a:chOff x="501606" y="2727991"/>
            <a:chExt cx="1891738" cy="1288923"/>
          </a:xfrm>
        </p:grpSpPr>
        <p:sp>
          <p:nvSpPr>
            <p:cNvPr id="23" name="TextBox 22"/>
            <p:cNvSpPr txBox="1"/>
            <p:nvPr/>
          </p:nvSpPr>
          <p:spPr>
            <a:xfrm>
              <a:off x="1169932" y="2820323"/>
              <a:ext cx="1223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목표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0536" y="3396360"/>
              <a:ext cx="184731" cy="62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00000"/>
                </a:lnSpc>
              </a:pPr>
              <a:endParaRPr lang="en-US" altLang="ko-KR" sz="20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Noto Sans CJK KR Regular" panose="020B0500000000000000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2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lt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241390-CFEE-C750-D082-CBB22A63C5C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FBA1F-3A08-CE56-D5F2-270EC91935BC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C76B-5144-DC1E-B473-68C3E3CC5371}"/>
              </a:ext>
            </a:extLst>
          </p:cNvPr>
          <p:cNvSpPr txBox="1"/>
          <p:nvPr/>
        </p:nvSpPr>
        <p:spPr>
          <a:xfrm>
            <a:off x="5506495" y="364709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j-lt"/>
                <a:ea typeface="Noto Sans CJK KR Regular" panose="020B0500000000000000" pitchFamily="34" charset="-127"/>
              </a:rPr>
              <a:t>목표 및 비전</a:t>
            </a:r>
          </a:p>
        </p:txBody>
      </p:sp>
    </p:spTree>
    <p:extLst>
      <p:ext uri="{BB962C8B-B14F-4D97-AF65-F5344CB8AC3E}">
        <p14:creationId xmlns:p14="http://schemas.microsoft.com/office/powerpoint/2010/main" val="203561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목표 및 비전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4BE48-69C5-2385-DF18-B24DAD83CF17}"/>
              </a:ext>
            </a:extLst>
          </p:cNvPr>
          <p:cNvSpPr txBox="1"/>
          <p:nvPr/>
        </p:nvSpPr>
        <p:spPr>
          <a:xfrm>
            <a:off x="1219372" y="2921168"/>
            <a:ext cx="9753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j-lt"/>
              </a:rPr>
              <a:t>영상의 </a:t>
            </a:r>
            <a:r>
              <a:rPr lang="ko-KR" altLang="en-US" sz="2000" b="1" dirty="0">
                <a:latin typeface="+mj-lt"/>
              </a:rPr>
              <a:t>전체적인 반응을 한눈에 </a:t>
            </a:r>
            <a:r>
              <a:rPr lang="ko-KR" altLang="en-US" sz="2000" dirty="0">
                <a:latin typeface="+mj-lt"/>
              </a:rPr>
              <a:t>파악하기 위해 </a:t>
            </a:r>
            <a:r>
              <a:rPr lang="ko-KR" altLang="en-US" sz="2000" dirty="0" err="1">
                <a:latin typeface="+mj-lt"/>
              </a:rPr>
              <a:t>시각화된</a:t>
            </a:r>
            <a:r>
              <a:rPr lang="ko-KR" altLang="en-US" sz="2000" dirty="0">
                <a:latin typeface="+mj-lt"/>
              </a:rPr>
              <a:t> 댓글 분석 결과를 제공</a:t>
            </a:r>
            <a:endParaRPr lang="en-US" altLang="ko-KR" sz="2000" dirty="0">
              <a:latin typeface="+mj-lt"/>
            </a:endParaRPr>
          </a:p>
          <a:p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2.   </a:t>
            </a:r>
            <a:r>
              <a:rPr lang="ko-KR" altLang="en-US" sz="2000" dirty="0" err="1">
                <a:latin typeface="+mj-lt"/>
              </a:rPr>
              <a:t>유튜버가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양질의 영상을 제작</a:t>
            </a:r>
            <a:r>
              <a:rPr lang="ko-KR" altLang="en-US" sz="2000" dirty="0">
                <a:latin typeface="+mj-lt"/>
              </a:rPr>
              <a:t>할 수 있도록 기여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386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목표 및 비전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04BE48-69C5-2385-DF18-B24DAD83CF17}"/>
              </a:ext>
            </a:extLst>
          </p:cNvPr>
          <p:cNvSpPr txBox="1"/>
          <p:nvPr/>
        </p:nvSpPr>
        <p:spPr>
          <a:xfrm>
            <a:off x="1001951" y="1843950"/>
            <a:ext cx="9896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시각화 항목</a:t>
            </a:r>
            <a:endParaRPr lang="en-US" altLang="ko-KR" sz="2000" b="1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1. </a:t>
            </a:r>
            <a:r>
              <a:rPr lang="ko-KR" altLang="en-US" dirty="0">
                <a:latin typeface="+mj-lt"/>
              </a:rPr>
              <a:t>댓글 긍정 부정 비율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2. </a:t>
            </a:r>
            <a:r>
              <a:rPr lang="ko-KR" altLang="en-US" dirty="0">
                <a:latin typeface="+mj-lt"/>
              </a:rPr>
              <a:t>빈도수 기반으로 추출된 키워드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3. </a:t>
            </a:r>
            <a:r>
              <a:rPr lang="ko-KR" altLang="en-US" dirty="0">
                <a:latin typeface="+mj-lt"/>
              </a:rPr>
              <a:t>긍정 부정 상위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개 댓글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4. </a:t>
            </a:r>
            <a:r>
              <a:rPr lang="ko-KR" altLang="en-US" dirty="0">
                <a:latin typeface="+mj-lt"/>
              </a:rPr>
              <a:t>댓글 작성 시간 분포도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5. </a:t>
            </a:r>
            <a:r>
              <a:rPr lang="ko-KR" altLang="en-US" dirty="0">
                <a:latin typeface="+mj-lt"/>
              </a:rPr>
              <a:t>좋아요 순으로 정렬된 댓글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06951" y="2784538"/>
            <a:ext cx="3648629" cy="1015663"/>
            <a:chOff x="501606" y="2727991"/>
            <a:chExt cx="3648629" cy="1015663"/>
          </a:xfrm>
        </p:grpSpPr>
        <p:sp>
          <p:nvSpPr>
            <p:cNvPr id="23" name="TextBox 22"/>
            <p:cNvSpPr txBox="1"/>
            <p:nvPr/>
          </p:nvSpPr>
          <p:spPr>
            <a:xfrm>
              <a:off x="1169932" y="2820323"/>
              <a:ext cx="29803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캡스톤</a:t>
              </a:r>
              <a:r>
                <a:rPr lang="ko-KR" altLang="en-US" sz="4400" b="1" dirty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 내용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606" y="272799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j-lt"/>
                  <a:ea typeface="Noto Sans CJK KR Bold" panose="020B0800000000000000" pitchFamily="34" charset="-127"/>
                </a:rPr>
                <a:t>3</a:t>
              </a:r>
              <a:endParaRPr lang="ko-KR" altLang="en-US" sz="60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j-lt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241390-CFEE-C750-D082-CBB22A63C5CD}"/>
              </a:ext>
            </a:extLst>
          </p:cNvPr>
          <p:cNvSpPr/>
          <p:nvPr/>
        </p:nvSpPr>
        <p:spPr>
          <a:xfrm>
            <a:off x="0" y="-3063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4FBA1F-3A08-CE56-D5F2-270EC91935BC}"/>
              </a:ext>
            </a:extLst>
          </p:cNvPr>
          <p:cNvSpPr/>
          <p:nvPr/>
        </p:nvSpPr>
        <p:spPr>
          <a:xfrm>
            <a:off x="0" y="6619840"/>
            <a:ext cx="12192000" cy="25665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52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675" y="640821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j-lt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829509"/>
            <a:ext cx="12192000" cy="4571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36115-EDA2-DA16-3A5D-2B08CBECD874}"/>
              </a:ext>
            </a:extLst>
          </p:cNvPr>
          <p:cNvSpPr txBox="1"/>
          <p:nvPr/>
        </p:nvSpPr>
        <p:spPr>
          <a:xfrm>
            <a:off x="129757" y="22779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+mj-lt"/>
                <a:ea typeface="Noto Sans CJK KR Bold" panose="020B0800000000000000" pitchFamily="34" charset="-127"/>
              </a:rPr>
              <a:t>캡스톤Ⅰ</a:t>
            </a:r>
            <a:r>
              <a:rPr lang="en-US" altLang="ko-KR" sz="2400" dirty="0">
                <a:latin typeface="+mj-lt"/>
                <a:ea typeface="Noto Sans CJK KR Bold" panose="020B0800000000000000" pitchFamily="34" charset="-127"/>
              </a:rPr>
              <a:t> </a:t>
            </a:r>
            <a:r>
              <a:rPr lang="ko-KR" altLang="en-US" sz="2400" dirty="0">
                <a:latin typeface="+mj-lt"/>
                <a:ea typeface="Noto Sans CJK KR Bold" panose="020B0800000000000000" pitchFamily="34" charset="-127"/>
              </a:rPr>
              <a:t>수행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02EA5-9413-E361-E0C4-299A41DCD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5" b="1108"/>
          <a:stretch/>
        </p:blipFill>
        <p:spPr>
          <a:xfrm>
            <a:off x="7576452" y="4060676"/>
            <a:ext cx="2651181" cy="2328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4D578E-F266-CB25-7B55-E646DDB0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84" y="2503509"/>
            <a:ext cx="5492710" cy="2721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4631F9-D02C-949B-9878-4AA591692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523" y="1242532"/>
            <a:ext cx="3671207" cy="23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867</Words>
  <Application>Microsoft Office PowerPoint</Application>
  <PresentationFormat>와이드스크린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1훈나무그늘 M</vt:lpstr>
      <vt:lpstr>Noto Sans CJK KR Bold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서연</dc:creator>
  <cp:lastModifiedBy>전 서연</cp:lastModifiedBy>
  <cp:revision>17</cp:revision>
  <dcterms:created xsi:type="dcterms:W3CDTF">2022-05-15T08:57:12Z</dcterms:created>
  <dcterms:modified xsi:type="dcterms:W3CDTF">2022-07-07T04:02:52Z</dcterms:modified>
</cp:coreProperties>
</file>