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12/7/2020</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12/7/2020</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D0B8D63-E026-4E54-B301-C824E1BD14F3}" type="datetimeFigureOut">
              <a:rPr lang="en-US" dirty="0"/>
              <a:t>12/7/2020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12/7/2020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t>12/7/2020</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B7D7-CBE0-4F3D-9A90-BE339E8BC42E}"/>
              </a:ext>
            </a:extLst>
          </p:cNvPr>
          <p:cNvSpPr>
            <a:spLocks noGrp="1"/>
          </p:cNvSpPr>
          <p:nvPr>
            <p:ph type="ctrTitle"/>
          </p:nvPr>
        </p:nvSpPr>
        <p:spPr>
          <a:xfrm>
            <a:off x="1559052" y="2219738"/>
            <a:ext cx="9068586" cy="877224"/>
          </a:xfrm>
        </p:spPr>
        <p:txBody>
          <a:bodyPr/>
          <a:lstStyle/>
          <a:p>
            <a:r>
              <a:rPr lang="id-ID" sz="2400" dirty="0">
                <a:effectLst/>
                <a:latin typeface="Times New Roman" panose="02020603050405020304" pitchFamily="18" charset="0"/>
                <a:ea typeface="Calibri" panose="020F0502020204030204" pitchFamily="34" charset="0"/>
                <a:cs typeface="Times New Roman" panose="02020603050405020304" pitchFamily="18" charset="0"/>
              </a:rPr>
              <a:t>IMPLEMENTASI APLIKASI TELEMEDICINE BERBASIS JEJARING SOSIAL DENGAN PEMANFAATAN TEKNOLOGI CLOUD COMPUTING</a:t>
            </a:r>
            <a:endParaRPr lang="en-ID"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68665F5-A24F-4565-95D2-FCF344D1E207}"/>
              </a:ext>
            </a:extLst>
          </p:cNvPr>
          <p:cNvSpPr>
            <a:spLocks noGrp="1"/>
          </p:cNvSpPr>
          <p:nvPr>
            <p:ph type="subTitle" idx="1"/>
          </p:nvPr>
        </p:nvSpPr>
        <p:spPr>
          <a:xfrm>
            <a:off x="1559052" y="3096962"/>
            <a:ext cx="9070848" cy="2210533"/>
          </a:xfrm>
        </p:spPr>
        <p:txBody>
          <a:bodyPr>
            <a:normAutofit/>
          </a:bodyPr>
          <a:lstStyle/>
          <a:p>
            <a:pPr marL="342900" indent="-342900">
              <a:buAutoNum type="arabicPeriod"/>
            </a:pPr>
            <a:r>
              <a:rPr lang="en-ID" sz="1800" dirty="0" err="1">
                <a:solidFill>
                  <a:schemeClr val="tx1"/>
                </a:solidFill>
                <a:latin typeface="Times New Roman" panose="02020603050405020304" pitchFamily="18" charset="0"/>
                <a:cs typeface="Times New Roman" panose="02020603050405020304" pitchFamily="18" charset="0"/>
              </a:rPr>
              <a:t>Syifa</a:t>
            </a:r>
            <a:r>
              <a:rPr lang="en-ID" sz="1800" dirty="0">
                <a:solidFill>
                  <a:schemeClr val="tx1"/>
                </a:solidFill>
                <a:latin typeface="Times New Roman" panose="02020603050405020304" pitchFamily="18" charset="0"/>
                <a:cs typeface="Times New Roman" panose="02020603050405020304" pitchFamily="18" charset="0"/>
              </a:rPr>
              <a:t>’ </a:t>
            </a:r>
            <a:r>
              <a:rPr lang="en-ID" sz="1800" dirty="0" err="1">
                <a:solidFill>
                  <a:schemeClr val="tx1"/>
                </a:solidFill>
                <a:latin typeface="Times New Roman" panose="02020603050405020304" pitchFamily="18" charset="0"/>
                <a:cs typeface="Times New Roman" panose="02020603050405020304" pitchFamily="18" charset="0"/>
              </a:rPr>
              <a:t>Urrosydah</a:t>
            </a:r>
            <a:r>
              <a:rPr lang="en-ID" sz="1800" dirty="0">
                <a:solidFill>
                  <a:schemeClr val="tx1"/>
                </a:solidFill>
                <a:latin typeface="Times New Roman" panose="02020603050405020304" pitchFamily="18" charset="0"/>
                <a:cs typeface="Times New Roman" panose="02020603050405020304" pitchFamily="18" charset="0"/>
              </a:rPr>
              <a:t> At – </a:t>
            </a:r>
            <a:r>
              <a:rPr lang="en-ID" sz="1800" dirty="0" err="1">
                <a:solidFill>
                  <a:schemeClr val="tx1"/>
                </a:solidFill>
                <a:latin typeface="Times New Roman" panose="02020603050405020304" pitchFamily="18" charset="0"/>
                <a:cs typeface="Times New Roman" panose="02020603050405020304" pitchFamily="18" charset="0"/>
              </a:rPr>
              <a:t>Thohiroh</a:t>
            </a:r>
            <a:r>
              <a:rPr lang="en-ID" sz="1800" dirty="0">
                <a:solidFill>
                  <a:schemeClr val="tx1"/>
                </a:solidFill>
                <a:latin typeface="Times New Roman" panose="02020603050405020304" pitchFamily="18" charset="0"/>
                <a:cs typeface="Times New Roman" panose="02020603050405020304" pitchFamily="18" charset="0"/>
              </a:rPr>
              <a:t>	(E41180316)</a:t>
            </a:r>
          </a:p>
          <a:p>
            <a:pPr marL="342900" indent="-342900">
              <a:buFont typeface="+mj-lt"/>
              <a:buAutoNum type="arabicPeriod"/>
            </a:pPr>
            <a:r>
              <a:rPr lang="en-ID" sz="1800" dirty="0">
                <a:solidFill>
                  <a:schemeClr val="tx1"/>
                </a:solidFill>
                <a:latin typeface="Times New Roman" panose="02020603050405020304" pitchFamily="18" charset="0"/>
                <a:cs typeface="Times New Roman" panose="02020603050405020304" pitchFamily="18" charset="0"/>
              </a:rPr>
              <a:t>Muhammad </a:t>
            </a:r>
            <a:r>
              <a:rPr lang="en-ID" sz="1800" dirty="0" err="1">
                <a:solidFill>
                  <a:schemeClr val="tx1"/>
                </a:solidFill>
                <a:latin typeface="Times New Roman" panose="02020603050405020304" pitchFamily="18" charset="0"/>
                <a:cs typeface="Times New Roman" panose="02020603050405020304" pitchFamily="18" charset="0"/>
              </a:rPr>
              <a:t>Fistan</a:t>
            </a:r>
            <a:r>
              <a:rPr lang="en-ID" sz="1800" dirty="0">
                <a:solidFill>
                  <a:schemeClr val="tx1"/>
                </a:solidFill>
                <a:latin typeface="Times New Roman" panose="02020603050405020304" pitchFamily="18" charset="0"/>
                <a:cs typeface="Times New Roman" panose="02020603050405020304" pitchFamily="18" charset="0"/>
              </a:rPr>
              <a:t> Salsa </a:t>
            </a:r>
            <a:r>
              <a:rPr lang="en-ID" sz="1800" dirty="0" err="1">
                <a:solidFill>
                  <a:schemeClr val="tx1"/>
                </a:solidFill>
                <a:latin typeface="Times New Roman" panose="02020603050405020304" pitchFamily="18" charset="0"/>
                <a:cs typeface="Times New Roman" panose="02020603050405020304" pitchFamily="18" charset="0"/>
              </a:rPr>
              <a:t>Bila</a:t>
            </a:r>
            <a:r>
              <a:rPr lang="en-ID" sz="1800" dirty="0">
                <a:solidFill>
                  <a:schemeClr val="tx1"/>
                </a:solidFill>
                <a:latin typeface="Times New Roman" panose="02020603050405020304" pitchFamily="18" charset="0"/>
                <a:cs typeface="Times New Roman" panose="02020603050405020304" pitchFamily="18" charset="0"/>
              </a:rPr>
              <a:t>	(E41180127)</a:t>
            </a:r>
          </a:p>
          <a:p>
            <a:pPr marL="342900" indent="-342900">
              <a:buFont typeface="+mj-lt"/>
              <a:buAutoNum type="arabicPeriod"/>
            </a:pPr>
            <a:r>
              <a:rPr lang="en-ID" sz="1800" dirty="0">
                <a:solidFill>
                  <a:schemeClr val="tx1"/>
                </a:solidFill>
                <a:latin typeface="Times New Roman" panose="02020603050405020304" pitchFamily="18" charset="0"/>
                <a:cs typeface="Times New Roman" panose="02020603050405020304" pitchFamily="18" charset="0"/>
              </a:rPr>
              <a:t>Andrea </a:t>
            </a:r>
            <a:r>
              <a:rPr lang="en-ID" sz="1800" dirty="0" err="1">
                <a:solidFill>
                  <a:schemeClr val="tx1"/>
                </a:solidFill>
                <a:latin typeface="Times New Roman" panose="02020603050405020304" pitchFamily="18" charset="0"/>
                <a:cs typeface="Times New Roman" panose="02020603050405020304" pitchFamily="18" charset="0"/>
              </a:rPr>
              <a:t>santana</a:t>
            </a:r>
            <a:r>
              <a:rPr lang="en-ID" sz="1800" dirty="0">
                <a:solidFill>
                  <a:schemeClr val="tx1"/>
                </a:solidFill>
                <a:latin typeface="Times New Roman" panose="02020603050405020304" pitchFamily="18" charset="0"/>
                <a:cs typeface="Times New Roman" panose="02020603050405020304" pitchFamily="18" charset="0"/>
              </a:rPr>
              <a:t> </a:t>
            </a:r>
            <a:r>
              <a:rPr lang="en-ID" sz="1800" dirty="0" err="1">
                <a:solidFill>
                  <a:schemeClr val="tx1"/>
                </a:solidFill>
                <a:latin typeface="Times New Roman" panose="02020603050405020304" pitchFamily="18" charset="0"/>
                <a:cs typeface="Times New Roman" panose="02020603050405020304" pitchFamily="18" charset="0"/>
              </a:rPr>
              <a:t>Adzani</a:t>
            </a:r>
            <a:r>
              <a:rPr lang="en-ID" sz="1800" dirty="0">
                <a:solidFill>
                  <a:schemeClr val="tx1"/>
                </a:solidFill>
                <a:latin typeface="Times New Roman" panose="02020603050405020304" pitchFamily="18" charset="0"/>
                <a:cs typeface="Times New Roman" panose="02020603050405020304" pitchFamily="18" charset="0"/>
              </a:rPr>
              <a:t>		(E41180362)</a:t>
            </a:r>
          </a:p>
          <a:p>
            <a:pPr marL="342900" indent="-342900">
              <a:buFont typeface="+mj-lt"/>
              <a:buAutoNum type="arabicPeriod"/>
            </a:pPr>
            <a:r>
              <a:rPr lang="en-ID" sz="1800" dirty="0">
                <a:solidFill>
                  <a:schemeClr val="tx1"/>
                </a:solidFill>
                <a:latin typeface="Times New Roman" panose="02020603050405020304" pitchFamily="18" charset="0"/>
                <a:cs typeface="Times New Roman" panose="02020603050405020304" pitchFamily="18" charset="0"/>
              </a:rPr>
              <a:t>Denny </a:t>
            </a:r>
            <a:r>
              <a:rPr lang="en-ID" sz="1800" dirty="0" err="1">
                <a:solidFill>
                  <a:schemeClr val="tx1"/>
                </a:solidFill>
                <a:latin typeface="Times New Roman" panose="02020603050405020304" pitchFamily="18" charset="0"/>
                <a:cs typeface="Times New Roman" panose="02020603050405020304" pitchFamily="18" charset="0"/>
              </a:rPr>
              <a:t>Eko</a:t>
            </a:r>
            <a:r>
              <a:rPr lang="en-ID" sz="1800" dirty="0">
                <a:solidFill>
                  <a:schemeClr val="tx1"/>
                </a:solidFill>
                <a:latin typeface="Times New Roman" panose="02020603050405020304" pitchFamily="18" charset="0"/>
                <a:cs typeface="Times New Roman" panose="02020603050405020304" pitchFamily="18" charset="0"/>
              </a:rPr>
              <a:t> </a:t>
            </a:r>
            <a:r>
              <a:rPr lang="en-ID" sz="1800" dirty="0" err="1">
                <a:solidFill>
                  <a:schemeClr val="tx1"/>
                </a:solidFill>
                <a:latin typeface="Times New Roman" panose="02020603050405020304" pitchFamily="18" charset="0"/>
                <a:cs typeface="Times New Roman" panose="02020603050405020304" pitchFamily="18" charset="0"/>
              </a:rPr>
              <a:t>Satrijo</a:t>
            </a:r>
            <a:r>
              <a:rPr lang="en-ID" sz="1800" dirty="0">
                <a:solidFill>
                  <a:schemeClr val="tx1"/>
                </a:solidFill>
                <a:latin typeface="Times New Roman" panose="02020603050405020304" pitchFamily="18" charset="0"/>
                <a:cs typeface="Times New Roman" panose="02020603050405020304" pitchFamily="18" charset="0"/>
              </a:rPr>
              <a:t>		(E41180325)</a:t>
            </a:r>
          </a:p>
          <a:p>
            <a:pPr marL="342900" indent="-342900">
              <a:buFont typeface="+mj-lt"/>
              <a:buAutoNum type="arabicPeriod"/>
            </a:pPr>
            <a:r>
              <a:rPr lang="en-ID" sz="1800" dirty="0">
                <a:solidFill>
                  <a:schemeClr val="tx1"/>
                </a:solidFill>
                <a:latin typeface="Times New Roman" panose="02020603050405020304" pitchFamily="18" charset="0"/>
                <a:cs typeface="Times New Roman" panose="02020603050405020304" pitchFamily="18" charset="0"/>
              </a:rPr>
              <a:t>M. Al Ghazali SI		(E41180347)</a:t>
            </a:r>
          </a:p>
          <a:p>
            <a:pPr marL="342900" indent="-342900">
              <a:buFont typeface="+mj-lt"/>
              <a:buAutoNum type="arabicPeriod"/>
            </a:pPr>
            <a:r>
              <a:rPr lang="en-ID" sz="1800" dirty="0">
                <a:solidFill>
                  <a:schemeClr val="tx1"/>
                </a:solidFill>
                <a:latin typeface="Times New Roman" panose="02020603050405020304" pitchFamily="18" charset="0"/>
                <a:cs typeface="Times New Roman" panose="02020603050405020304" pitchFamily="18" charset="0"/>
              </a:rPr>
              <a:t>Muhammad </a:t>
            </a:r>
            <a:r>
              <a:rPr lang="en-ID" sz="1800" dirty="0" err="1">
                <a:solidFill>
                  <a:schemeClr val="tx1"/>
                </a:solidFill>
                <a:latin typeface="Times New Roman" panose="02020603050405020304" pitchFamily="18" charset="0"/>
                <a:cs typeface="Times New Roman" panose="02020603050405020304" pitchFamily="18" charset="0"/>
              </a:rPr>
              <a:t>Nizarudin</a:t>
            </a:r>
            <a:r>
              <a:rPr lang="en-ID" sz="1800" dirty="0">
                <a:solidFill>
                  <a:schemeClr val="tx1"/>
                </a:solidFill>
                <a:latin typeface="Times New Roman" panose="02020603050405020304" pitchFamily="18" charset="0"/>
                <a:cs typeface="Times New Roman" panose="02020603050405020304" pitchFamily="18" charset="0"/>
              </a:rPr>
              <a:t>		(E41180167)</a:t>
            </a:r>
          </a:p>
          <a:p>
            <a:pPr marL="342900" indent="-342900">
              <a:buFont typeface="+mj-lt"/>
              <a:buAutoNum type="arabicPeriod"/>
            </a:pPr>
            <a:r>
              <a:rPr lang="en-ID" sz="1800" dirty="0" err="1">
                <a:solidFill>
                  <a:schemeClr val="tx1"/>
                </a:solidFill>
                <a:latin typeface="Times New Roman" panose="02020603050405020304" pitchFamily="18" charset="0"/>
                <a:cs typeface="Times New Roman" panose="02020603050405020304" pitchFamily="18" charset="0"/>
              </a:rPr>
              <a:t>Vidian</a:t>
            </a:r>
            <a:r>
              <a:rPr lang="en-ID" sz="1800" dirty="0">
                <a:solidFill>
                  <a:schemeClr val="tx1"/>
                </a:solidFill>
                <a:latin typeface="Times New Roman" panose="02020603050405020304" pitchFamily="18" charset="0"/>
                <a:cs typeface="Times New Roman" panose="02020603050405020304" pitchFamily="18" charset="0"/>
              </a:rPr>
              <a:t> Taurus Sandi		(E41180137)</a:t>
            </a:r>
          </a:p>
        </p:txBody>
      </p:sp>
    </p:spTree>
    <p:extLst>
      <p:ext uri="{BB962C8B-B14F-4D97-AF65-F5344CB8AC3E}">
        <p14:creationId xmlns:p14="http://schemas.microsoft.com/office/powerpoint/2010/main" val="80090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BB921-679A-49C5-B08E-738FF093B9D0}"/>
              </a:ext>
            </a:extLst>
          </p:cNvPr>
          <p:cNvSpPr>
            <a:spLocks noGrp="1"/>
          </p:cNvSpPr>
          <p:nvPr>
            <p:ph type="title"/>
          </p:nvPr>
        </p:nvSpPr>
        <p:spPr/>
        <p:txBody>
          <a:bodyPr/>
          <a:lstStyle/>
          <a:p>
            <a:r>
              <a:rPr lang="en-US" dirty="0" err="1"/>
              <a:t>Abstrak</a:t>
            </a:r>
            <a:endParaRPr lang="en-ID" dirty="0"/>
          </a:p>
        </p:txBody>
      </p:sp>
      <p:sp>
        <p:nvSpPr>
          <p:cNvPr id="3" name="Content Placeholder 2">
            <a:extLst>
              <a:ext uri="{FF2B5EF4-FFF2-40B4-BE49-F238E27FC236}">
                <a16:creationId xmlns:a16="http://schemas.microsoft.com/office/drawing/2014/main" id="{2AB479E1-57D8-4DD5-8247-3AA9C35F7659}"/>
              </a:ext>
            </a:extLst>
          </p:cNvPr>
          <p:cNvSpPr>
            <a:spLocks noGrp="1"/>
          </p:cNvSpPr>
          <p:nvPr>
            <p:ph idx="1"/>
          </p:nvPr>
        </p:nvSpPr>
        <p:spPr/>
        <p:txBody>
          <a:bodyPr>
            <a:no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P</a:t>
            </a:r>
            <a:r>
              <a:rPr lang="id-ID" dirty="0">
                <a:effectLst/>
                <a:latin typeface="Times New Roman" panose="02020603050405020304" pitchFamily="18" charset="0"/>
                <a:ea typeface="Calibri" panose="020F0502020204030204" pitchFamily="34" charset="0"/>
                <a:cs typeface="Times New Roman" panose="02020603050405020304" pitchFamily="18" charset="0"/>
              </a:rPr>
              <a:t>emeriksaan dan evaluasi kesehatan dengan menggunakan perangkat jaringan telekomunikasi perkembangannya semakin hari semakin meningkat, karena kemajuan di bidang multimedia, imaging, komputer, sistem informasi dan telekomunikasi, salah satunya adalah telemedicine.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r>
              <a:rPr lang="id-ID" dirty="0">
                <a:effectLst/>
                <a:latin typeface="Times New Roman" panose="02020603050405020304" pitchFamily="18" charset="0"/>
                <a:ea typeface="Calibri" panose="020F0502020204030204" pitchFamily="34" charset="0"/>
                <a:cs typeface="Times New Roman" panose="02020603050405020304" pitchFamily="18" charset="0"/>
              </a:rPr>
              <a:t>Di Indonesia perkembangan teknologi telemedicine menjadi terhambat dikarenakan keterbatasan infrastruktur dan layanan teknologi informasi yang dimiliki belum memadai.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id-ID" dirty="0">
                <a:effectLst/>
                <a:latin typeface="Times New Roman" panose="02020603050405020304" pitchFamily="18" charset="0"/>
                <a:ea typeface="Calibri" panose="020F0502020204030204" pitchFamily="34" charset="0"/>
                <a:cs typeface="Times New Roman" panose="02020603050405020304" pitchFamily="18" charset="0"/>
              </a:rPr>
              <a:t>Penegertian Telemedicine secara umum adalah penggunaan teknologi informasi dan komunikasi yang digabungkan dengan kepakaran medis untuk memberikan layanan kesehatan, mulai dari konsultasi, diagnosa dan tindakan medis, tanpa terbatas ruang atau dilaksanakan dari jarak jauh.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r>
              <a:rPr lang="id-ID" dirty="0">
                <a:effectLst/>
                <a:latin typeface="Times New Roman" panose="02020603050405020304" pitchFamily="18" charset="0"/>
                <a:ea typeface="Calibri" panose="020F0502020204030204" pitchFamily="34" charset="0"/>
                <a:cs typeface="Times New Roman" panose="02020603050405020304" pitchFamily="18" charset="0"/>
              </a:rPr>
              <a:t>Pengertian Cloud computing merupakan sebuah metode komputasi dimana kemampuan TI disediakan sebagai layanan berbasis internet.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id-ID" dirty="0">
                <a:effectLst/>
                <a:latin typeface="Times New Roman" panose="02020603050405020304" pitchFamily="18" charset="0"/>
                <a:ea typeface="Calibri" panose="020F0502020204030204" pitchFamily="34" charset="0"/>
                <a:cs typeface="Times New Roman" panose="02020603050405020304" pitchFamily="18" charset="0"/>
              </a:rPr>
              <a:t>Prinsip kerja Cloud Computing memang sangat efisien, apalagi bagi kalangan bisnis atau perusahaan, hanya dengan menghubungkan perangkat keras (komputer desktop, laptop dll), ke jaringan internet berbasis web.</a:t>
            </a:r>
            <a:endParaRPr lang="en-ID"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8817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833B7-C243-4D37-BD74-D8E909606069}"/>
              </a:ext>
            </a:extLst>
          </p:cNvPr>
          <p:cNvSpPr>
            <a:spLocks noGrp="1"/>
          </p:cNvSpPr>
          <p:nvPr>
            <p:ph type="title"/>
          </p:nvPr>
        </p:nvSpPr>
        <p:spPr/>
        <p:txBody>
          <a:bodyPr/>
          <a:lstStyle/>
          <a:p>
            <a:r>
              <a:rPr lang="en-US" dirty="0" err="1"/>
              <a:t>Metodologi</a:t>
            </a:r>
            <a:r>
              <a:rPr lang="en-US" dirty="0"/>
              <a:t> </a:t>
            </a:r>
            <a:r>
              <a:rPr lang="en-US" dirty="0" err="1"/>
              <a:t>Penelitian</a:t>
            </a:r>
            <a:endParaRPr lang="en-ID" dirty="0"/>
          </a:p>
        </p:txBody>
      </p:sp>
      <p:sp>
        <p:nvSpPr>
          <p:cNvPr id="3" name="Content Placeholder 2">
            <a:extLst>
              <a:ext uri="{FF2B5EF4-FFF2-40B4-BE49-F238E27FC236}">
                <a16:creationId xmlns:a16="http://schemas.microsoft.com/office/drawing/2014/main" id="{62A3664C-6D71-4E95-AC03-3A5D6C001536}"/>
              </a:ext>
            </a:extLst>
          </p:cNvPr>
          <p:cNvSpPr>
            <a:spLocks noGrp="1"/>
          </p:cNvSpPr>
          <p:nvPr>
            <p:ph idx="1"/>
          </p:nvPr>
        </p:nvSpPr>
        <p:spPr/>
        <p:txBody>
          <a:bodyPr>
            <a:normAutofit/>
          </a:bodyPr>
          <a:lstStyle/>
          <a:p>
            <a:pPr marL="342900" lvl="0" indent="-342900" algn="just">
              <a:lnSpc>
                <a:spcPct val="150000"/>
              </a:lnSpc>
              <a:buFont typeface="+mj-lt"/>
              <a:buAutoNum type="arabicPeriod"/>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Prepare adalah tahap dilakukannya perencanaan kerja yang dengan baik, dalam segi teknologi yang dibutuhkan maupun strategi yang dipakai untuk membangun server cloud untuk penyediaan webserver. mempersiapkan teknologi yang sesuai dengan kebutuhan.</a:t>
            </a:r>
            <a:endParaRPr lang="en-ID"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Plan adalah tahap dilakukan analisis kebutuhan yang dijadikan sebagai parameter sebelum merancang sebuah sistem jaringan private cloud dengan menggunakan Proxmox sebagai aplikasi untuk membangun dan memanage cloud. Agar lebih optimal atau sesuai dengan kebutuhan untuk penyediaan web server ditambahkan aplikasi-aplikasi pendukung web server seperti Apache2, PHP5, MySQL 5 dan PhpMyAdmin.juga dilakukan analisis kebutuhan perangkat keras dan perangkat lunak yang akan digunakan dalam perancangan system</a:t>
            </a:r>
            <a:endParaRPr lang="en-ID"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4255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FD72B-D7A4-4DD0-8260-0030D0AF8DFB}"/>
              </a:ext>
            </a:extLst>
          </p:cNvPr>
          <p:cNvSpPr>
            <a:spLocks noGrp="1"/>
          </p:cNvSpPr>
          <p:nvPr>
            <p:ph type="title"/>
          </p:nvPr>
        </p:nvSpPr>
        <p:spPr/>
        <p:txBody>
          <a:bodyPr/>
          <a:lstStyle/>
          <a:p>
            <a:r>
              <a:rPr lang="en-US" dirty="0" err="1"/>
              <a:t>Metodologi</a:t>
            </a:r>
            <a:r>
              <a:rPr lang="en-US" dirty="0"/>
              <a:t> </a:t>
            </a:r>
            <a:r>
              <a:rPr lang="en-US" dirty="0" err="1"/>
              <a:t>Penelitian</a:t>
            </a:r>
            <a:endParaRPr lang="en-ID" dirty="0"/>
          </a:p>
        </p:txBody>
      </p:sp>
      <p:sp>
        <p:nvSpPr>
          <p:cNvPr id="3" name="Content Placeholder 2">
            <a:extLst>
              <a:ext uri="{FF2B5EF4-FFF2-40B4-BE49-F238E27FC236}">
                <a16:creationId xmlns:a16="http://schemas.microsoft.com/office/drawing/2014/main" id="{E1B2FCD4-0A1B-4B8C-8267-1109C0F519AF}"/>
              </a:ext>
            </a:extLst>
          </p:cNvPr>
          <p:cNvSpPr>
            <a:spLocks noGrp="1"/>
          </p:cNvSpPr>
          <p:nvPr>
            <p:ph idx="1"/>
          </p:nvPr>
        </p:nvSpPr>
        <p:spPr/>
        <p:txBody>
          <a:bodyPr/>
          <a:lstStyle/>
          <a:p>
            <a:pPr marL="342900" indent="-342900">
              <a:buFont typeface="+mj-lt"/>
              <a:buAutoNum type="arabicPeriod" startAt="3"/>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Desain dan Implementasi Sistem Tahap desain sistem memiliki tujuan untuk mengubah model informasi yang telah dibuat selama tahapan analisis menjadi model yang sesuai dengan teknologi yang akan dipergunakan untuk implementasi sistem. rancangan Aplikasi Telemedicine memiliki dua tahapan yaitu, perancangan arsitektur jaringan, dan instalasi perangkat lunak sistem.</a:t>
            </a:r>
            <a:endParaRPr lang="en-ID"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startAt="3"/>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Tahapan instalasi perangkat lunak dalam penelitian ini dibagi dalam dua tahapan yaitu:</a:t>
            </a:r>
            <a:endParaRPr lang="en-ID"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502920" indent="0" algn="just">
              <a:lnSpc>
                <a:spcPct val="150000"/>
              </a:lnSpc>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 a. Instalasi Proxmox Virtual Environment (VE), merupakan software open source Virtualization Platform untuk menjalankan Virtual Appliance dan Virtual Machine </a:t>
            </a:r>
            <a:endParaRPr lang="en-ID"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502920" indent="0" algn="just">
              <a:lnSpc>
                <a:spcPct val="150000"/>
              </a:lnSpc>
              <a:spcAft>
                <a:spcPts val="800"/>
              </a:spcAft>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b. Instalasi dan Setup Jcow sebagai aplikasi telemedicine berbasis jejaring social (social networking)</a:t>
            </a:r>
            <a:endParaRPr lang="en-ID"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069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ABCE-C7E6-4BFF-A7F8-1514E86B3422}"/>
              </a:ext>
            </a:extLst>
          </p:cNvPr>
          <p:cNvSpPr>
            <a:spLocks noGrp="1"/>
          </p:cNvSpPr>
          <p:nvPr>
            <p:ph type="title"/>
          </p:nvPr>
        </p:nvSpPr>
        <p:spPr/>
        <p:txBody>
          <a:bodyPr/>
          <a:lstStyle/>
          <a:p>
            <a:r>
              <a:rPr lang="en-US" dirty="0" err="1"/>
              <a:t>Implementasi</a:t>
            </a:r>
            <a:r>
              <a:rPr lang="en-US" dirty="0"/>
              <a:t> SAAS</a:t>
            </a:r>
            <a:endParaRPr lang="en-ID" dirty="0"/>
          </a:p>
        </p:txBody>
      </p:sp>
      <p:sp>
        <p:nvSpPr>
          <p:cNvPr id="3" name="Content Placeholder 2">
            <a:extLst>
              <a:ext uri="{FF2B5EF4-FFF2-40B4-BE49-F238E27FC236}">
                <a16:creationId xmlns:a16="http://schemas.microsoft.com/office/drawing/2014/main" id="{474C96B8-4971-4D57-B220-4F11E2ADE0A7}"/>
              </a:ext>
            </a:extLst>
          </p:cNvPr>
          <p:cNvSpPr>
            <a:spLocks noGrp="1"/>
          </p:cNvSpPr>
          <p:nvPr>
            <p:ph idx="1"/>
          </p:nvPr>
        </p:nvSpPr>
        <p:spPr/>
        <p:txBody>
          <a:bodyPr/>
          <a:lstStyle/>
          <a:p>
            <a:r>
              <a:rPr lang="id-ID" sz="1800" dirty="0">
                <a:effectLst/>
                <a:latin typeface="Times New Roman" panose="02020603050405020304" pitchFamily="18" charset="0"/>
                <a:ea typeface="Calibri" panose="020F0502020204030204" pitchFamily="34" charset="0"/>
                <a:cs typeface="Times New Roman" panose="02020603050405020304" pitchFamily="18" charset="0"/>
              </a:rPr>
              <a:t>Cloud Software as a Service (SaaS) Kemampuan yang diberikan kepada konsumen dengan menggunakan aplikasi penyedia berjalan pada infrastruktur cloud. Aplikasi dapat diakses dari berbagai perangkat klien melalui antarmuka seperti web browser (misalnya, email berbasis web). Konsumen tidak mengelola atau mengendalikan infrastruktur cloud yang digunakan termasuk jaringan, server, sistem operasi, penyimpanan, atau bahkan kemampuan aplikasi individu, dengan kemungkinan pengecualian terbatas terhadap pengaturan konfigurasi aplikasi pengguna tertentu.</a:t>
            </a:r>
            <a:endParaRPr lang="en-ID"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2754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FD2C-9B1A-4586-91DF-80FABF07C0EA}"/>
              </a:ext>
            </a:extLst>
          </p:cNvPr>
          <p:cNvSpPr>
            <a:spLocks noGrp="1"/>
          </p:cNvSpPr>
          <p:nvPr>
            <p:ph type="title"/>
          </p:nvPr>
        </p:nvSpPr>
        <p:spPr/>
        <p:txBody>
          <a:bodyPr/>
          <a:lstStyle/>
          <a:p>
            <a:r>
              <a:rPr lang="en-US" dirty="0"/>
              <a:t>Kesimpulan</a:t>
            </a:r>
            <a:endParaRPr lang="en-ID" dirty="0"/>
          </a:p>
        </p:txBody>
      </p:sp>
      <p:sp>
        <p:nvSpPr>
          <p:cNvPr id="3" name="Content Placeholder 2">
            <a:extLst>
              <a:ext uri="{FF2B5EF4-FFF2-40B4-BE49-F238E27FC236}">
                <a16:creationId xmlns:a16="http://schemas.microsoft.com/office/drawing/2014/main" id="{927C773D-80C4-4446-893E-E0659D12D871}"/>
              </a:ext>
            </a:extLst>
          </p:cNvPr>
          <p:cNvSpPr>
            <a:spLocks noGrp="1"/>
          </p:cNvSpPr>
          <p:nvPr>
            <p:ph idx="1"/>
          </p:nvPr>
        </p:nvSpPr>
        <p:spPr/>
        <p:txBody>
          <a:bodyPr/>
          <a:lstStyle/>
          <a:p>
            <a:r>
              <a:rPr lang="id-ID" sz="1800" dirty="0">
                <a:effectLst/>
                <a:latin typeface="Times New Roman" panose="02020603050405020304" pitchFamily="18" charset="0"/>
                <a:ea typeface="Calibri" panose="020F0502020204030204" pitchFamily="34" charset="0"/>
                <a:cs typeface="Times New Roman" panose="02020603050405020304" pitchFamily="18" charset="0"/>
              </a:rPr>
              <a:t>Kesimpulan Telemedicine dalam aplikasinya merupakan praktek kesehatan dengan memakai komunikasi audio, visual dan data, termasuk perawatan, diagnosis, konsultasi dan pengobatan serta pertukaran data medis dan diskusi ilmiah jarak jauh. Dalam penelitian ini terdapat manfaat dengan tawaran kemudahan yang diberikan bagi user karena menggunakan jejaring sosial yang lazim digunakan sebagaimana layanan social network seperti facebook dengan akses data berbasis cloud computing. Hanya perlu pengembangkan manfaat telemedicine untuk aplikasi yang lebih luas dan keluasan model streaming media online yang kontinyu. Begitu pun pemanfaatan telemedicine untuk daerah terpencil yang sulit dijangkau oleh perangkat/teknologi yang ada. Sebuah tinjauan menarik untuk aplikasi lebih maju yaitu pemanfaatan telemedicine menggunakan teknologi seluler ataupun memanfaatkan komunikasi radio HF/VHF untuk jangkauan yang lebih jauh</a:t>
            </a:r>
            <a:endParaRPr lang="en-ID"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050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Savon</Template>
  <TotalTime>9</TotalTime>
  <Words>629</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Garamond</vt:lpstr>
      <vt:lpstr>Times New Roman</vt:lpstr>
      <vt:lpstr>Savon</vt:lpstr>
      <vt:lpstr>IMPLEMENTASI APLIKASI TELEMEDICINE BERBASIS JEJARING SOSIAL DENGAN PEMANFAATAN TEKNOLOGI CLOUD COMPUTING</vt:lpstr>
      <vt:lpstr>Abstrak</vt:lpstr>
      <vt:lpstr>Metodologi Penelitian</vt:lpstr>
      <vt:lpstr>Metodologi Penelitian</vt:lpstr>
      <vt:lpstr>Implementasi SAAS</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IMPLEMENTASI APLIKASI TELEMEDICINE BERBASIS JEJARING SOSIAL DENGAN PEMANFAATAN TEKNOLOGI CLOUD COMPUTING</dc:title>
  <dc:creator>Saeko</dc:creator>
  <cp:lastModifiedBy>Saeko</cp:lastModifiedBy>
  <cp:revision>2</cp:revision>
  <dcterms:created xsi:type="dcterms:W3CDTF">2020-12-07T02:46:29Z</dcterms:created>
  <dcterms:modified xsi:type="dcterms:W3CDTF">2020-12-07T02:56:22Z</dcterms:modified>
</cp:coreProperties>
</file>